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368" r:id="rId7"/>
    <p:sldId id="290" r:id="rId8"/>
    <p:sldId id="369" r:id="rId9"/>
    <p:sldId id="292" r:id="rId10"/>
    <p:sldId id="370" r:id="rId11"/>
    <p:sldId id="371" r:id="rId12"/>
    <p:sldId id="293" r:id="rId13"/>
    <p:sldId id="377" r:id="rId14"/>
    <p:sldId id="378" r:id="rId15"/>
    <p:sldId id="295" r:id="rId16"/>
    <p:sldId id="294"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06450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Problem of Imperfect Information and Asymmetric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Goods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may offer a </a:t>
              </a:r>
              <a:r>
                <a:rPr lang="en-US" sz="2000" b="1" dirty="0">
                  <a:solidFill>
                    <a:schemeClr val="bg1"/>
                  </a:solidFill>
                </a:rPr>
                <a:t>warranty</a:t>
              </a:r>
              <a:r>
                <a:rPr lang="en-US" sz="2000" dirty="0">
                  <a:solidFill>
                    <a:schemeClr val="bg1"/>
                  </a:solidFill>
                </a:rPr>
                <a:t>, which is a promise to fix or replace the good, at least for a certain time period.</a:t>
              </a:r>
            </a:p>
          </p:txBody>
        </p:sp>
      </p:grpSp>
      <p:grpSp>
        <p:nvGrpSpPr>
          <p:cNvPr id="22" name="Group 21">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service contract </a:t>
              </a:r>
              <a:r>
                <a:rPr lang="en-US" sz="2000" dirty="0">
                  <a:solidFill>
                    <a:schemeClr val="bg1"/>
                  </a:solidFill>
                </a:rPr>
                <a:t>is where the buyer pays an extra amount, and the seller agrees to fix anything that goes wrong for a set time period.</a:t>
              </a:r>
            </a:p>
          </p:txBody>
        </p:sp>
      </p:grpSp>
      <p:grpSp>
        <p:nvGrpSpPr>
          <p:cNvPr id="25" name="Group 24">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Guarantees, warranties, and service contracts are examples of explicit reassurance that sellers provide.</a:t>
              </a:r>
            </a:p>
          </p:txBody>
        </p:sp>
      </p:grpSp>
    </p:spTree>
    <p:extLst>
      <p:ext uri="{BB962C8B-B14F-4D97-AF65-F5344CB8AC3E}">
        <p14:creationId xmlns:p14="http://schemas.microsoft.com/office/powerpoint/2010/main" val="301749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Résumé</a:t>
              </a:r>
            </a:p>
          </p:txBody>
        </p:sp>
      </p:grpSp>
      <p:grpSp>
        <p:nvGrpSpPr>
          <p:cNvPr id="7" name="Group 6">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Transcript</a:t>
              </a:r>
            </a:p>
          </p:txBody>
        </p:sp>
      </p:grpSp>
      <p:grpSp>
        <p:nvGrpSpPr>
          <p:cNvPr id="10" name="Group 9">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Work samples</a:t>
              </a:r>
            </a:p>
          </p:txBody>
        </p:sp>
      </p:grpSp>
      <p:grpSp>
        <p:nvGrpSpPr>
          <p:cNvPr id="13" name="Group 12">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References</a:t>
              </a:r>
            </a:p>
          </p:txBody>
        </p:sp>
      </p:grpSp>
      <p:grpSp>
        <p:nvGrpSpPr>
          <p:cNvPr id="16" name="Group 15">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algn="ctr"/>
              <a:r>
                <a:rPr lang="en-US" sz="2000" dirty="0">
                  <a:solidFill>
                    <a:schemeClr val="bg1"/>
                  </a:solidFill>
                </a:rPr>
                <a:t>Sellers of labor can provide information to employers through the following:</a:t>
              </a:r>
            </a:p>
          </p:txBody>
        </p:sp>
      </p:grpSp>
    </p:spTree>
    <p:extLst>
      <p:ext uri="{BB962C8B-B14F-4D97-AF65-F5344CB8AC3E}">
        <p14:creationId xmlns:p14="http://schemas.microsoft.com/office/powerpoint/2010/main" val="2117248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endParaRPr lang="en-US"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84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p>
          <a:p>
            <a:pPr algn="ctr"/>
            <a:endParaRPr lang="en-US" sz="2400" i="1" dirty="0"/>
          </a:p>
          <a:p>
            <a:pPr algn="ctr"/>
            <a:r>
              <a:rPr lang="en-US" sz="2000" i="1"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45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Occupational Licenses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also uses </a:t>
              </a:r>
              <a:r>
                <a:rPr lang="en-US" sz="2000" b="1" dirty="0">
                  <a:solidFill>
                    <a:schemeClr val="bg1"/>
                  </a:solidFill>
                </a:rPr>
                <a:t>occupational licenses </a:t>
              </a:r>
              <a:r>
                <a:rPr lang="en-US" sz="2000" dirty="0">
                  <a:solidFill>
                    <a:schemeClr val="bg1"/>
                  </a:solidFill>
                </a:rPr>
                <a:t>to establish quality in the market.</a:t>
              </a:r>
            </a:p>
          </p:txBody>
        </p:sp>
      </p:grpSp>
      <p:grpSp>
        <p:nvGrpSpPr>
          <p:cNvPr id="10" name="Group 9">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show that a worker has completed a certain type of education or passed a certain test.</a:t>
              </a:r>
            </a:p>
          </p:txBody>
        </p:sp>
      </p:grpSp>
      <p:grpSp>
        <p:nvGrpSpPr>
          <p:cNvPr id="13" name="Group 12">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of the professionals who must hold a license are doctors, teachers, nurses, engineers, accountants, and lawyers.</a:t>
              </a:r>
            </a:p>
          </p:txBody>
        </p:sp>
      </p:grpSp>
      <p:grpSp>
        <p:nvGrpSpPr>
          <p:cNvPr id="16" name="Group 15">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have their downside as well, as they represent a barrier to entry to certain industries.</a:t>
              </a:r>
            </a:p>
          </p:txBody>
        </p:sp>
      </p:grpSp>
    </p:spTree>
    <p:extLst>
      <p:ext uri="{BB962C8B-B14F-4D97-AF65-F5344CB8AC3E}">
        <p14:creationId xmlns:p14="http://schemas.microsoft.com/office/powerpoint/2010/main" val="401239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D9BA509-4325-4F2D-96F0-A1E50381A5EC}"/>
              </a:ext>
            </a:extLst>
          </p:cNvPr>
          <p:cNvSpPr/>
          <p:nvPr/>
        </p:nvSpPr>
        <p:spPr>
          <a:xfrm>
            <a:off x="2066923" y="1849761"/>
            <a:ext cx="8058154" cy="1482424"/>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10" name="Group 9">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financial capital market, before a bank makes a loan, it requires a prospective borrower to fill out forms regarding sources of income.</a:t>
              </a:r>
            </a:p>
          </p:txBody>
        </p:sp>
      </p:grpSp>
      <p:grpSp>
        <p:nvGrpSpPr>
          <p:cNvPr id="13" name="Group 12">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addition, the bank conducts a credit check on the individual's past borrowing.</a:t>
              </a:r>
            </a:p>
          </p:txBody>
        </p:sp>
      </p:grpSp>
      <p:grpSp>
        <p:nvGrpSpPr>
          <p:cNvPr id="16" name="Group 15">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cosigner </a:t>
              </a:r>
              <a:r>
                <a:rPr lang="en-US" sz="2000" dirty="0">
                  <a:solidFill>
                    <a:schemeClr val="bg1"/>
                  </a:solidFill>
                </a:rPr>
                <a:t>is another person or firm who legally pledges to repay some or all of the money if the original borrower does not do so. </a:t>
              </a:r>
            </a:p>
          </p:txBody>
        </p:sp>
      </p:grpSp>
      <p:grpSp>
        <p:nvGrpSpPr>
          <p:cNvPr id="19" name="Group 18">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Collateral</a:t>
              </a:r>
              <a:r>
                <a:rPr lang="en-US" sz="2000" dirty="0">
                  <a:solidFill>
                    <a:schemeClr val="bg1"/>
                  </a:solidFill>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13206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make economic transactions in a situation of imperfect information, where the buyer, seller, or both are less than 100% certain about the qualities of what they are buying or selling.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goods markets, buyers facing imperfect information about products may depend upon money-back guarantees, warranties, service contracts, and reputation.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labor markets, employers facing imperfect information about potential employees may turn to résumés, recommendations, occupational licenses for certain jobs, and employment for trial periods.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capital markets, lenders facing imperfect information about borrowers may require detailed loan applications and credit checks, cosigners, and collateral.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algn="ctr"/>
              <a:r>
                <a:rPr lang="en-US" sz="2100" dirty="0">
                  <a:solidFill>
                    <a:schemeClr val="bg1"/>
                  </a:solidFill>
                </a:rPr>
                <a:t>The Patient Protection and Affordable Care Act, more popularly known as Obamacare, has become a controversial topic—one that relates strongly to the topic of this chapter.</a:t>
              </a:r>
            </a:p>
          </p:txBody>
        </p:sp>
      </p:grp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Does It Mean?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r>
              <a:rPr lang="en-US" sz="2800" b="1" dirty="0">
                <a:solidFill>
                  <a:schemeClr val="bg1"/>
                </a:solidFill>
              </a:rPr>
              <a:t>Imperfect Information</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r>
              <a:rPr lang="en-US" sz="2800" b="1" dirty="0">
                <a:solidFill>
                  <a:schemeClr val="bg1"/>
                </a:solidFill>
              </a:rPr>
              <a:t>Asymmetric Information</a:t>
            </a:r>
          </a:p>
        </p:txBody>
      </p: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algn="ctr"/>
            <a:r>
              <a:rPr lang="en-US" sz="2000" dirty="0">
                <a:solidFill>
                  <a:schemeClr val="bg1"/>
                </a:solidFill>
              </a:rPr>
              <a:t>A situation where either the buyer, the seller, or both are uncertain about the qualities of what they are buying and selling.</a:t>
            </a:r>
          </a:p>
        </p:txBody>
      </p: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algn="ctr"/>
            <a:r>
              <a:rPr lang="en-US" sz="2000" dirty="0">
                <a:solidFill>
                  <a:schemeClr val="bg1"/>
                </a:solidFill>
              </a:rPr>
              <a:t>A situation where the seller or the buyer has more information than the other regarding the quality of the item for sale.</a:t>
            </a:r>
          </a:p>
        </p:txBody>
      </p:sp>
      <p:cxnSp>
        <p:nvCxnSpPr>
          <p:cNvPr id="7" name="Straight Connector 6">
            <a:extLst>
              <a:ext uri="{FF2B5EF4-FFF2-40B4-BE49-F238E27FC236}">
                <a16:creationId xmlns:a16="http://schemas.microsoft.com/office/drawing/2014/main" id="{52C0162B-3517-4F71-9A4D-65A83D035344}"/>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F7B51F-785D-4822-BC00-972460ADB5BE}"/>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Imperfect Information Can Affect Equilibrium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presence of imperfect information can discourage both buyers and sellers from participating in the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may become reluctant to participate because they cannot determine the product's quality.</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of high-quality goods may be reluctant to participate because it is difficult to demonstrate the quality of their goods to buyers.</a:t>
              </a:r>
            </a:p>
          </p:txBody>
        </p:sp>
      </p:grpSp>
      <p:grpSp>
        <p:nvGrpSpPr>
          <p:cNvPr id="17" name="Group 16">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793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 and Thick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refer to a market with few buyers and few sellers as a thin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contrast, they call a market with many buyers and sellers a thick market.</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731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Price Mixes with Imperfect Information about 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buyer confronted with imperfect information will often believe that the price reveals something about the product's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buyer may assume that an expensive gemstone must be of high quality, even though they are not an expert on gemstones.</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buyers use the market price to draw inferences about the product's quality, markets may have trouble reaching an equilibrium.</a:t>
              </a:r>
            </a:p>
          </p:txBody>
        </p:sp>
      </p:grpSp>
      <p:grpSp>
        <p:nvGrpSpPr>
          <p:cNvPr id="21" name="Group 20">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Mechanisms to Reduce the Risk of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and sellers in the goods market rely on reputation as well as guarantees, warranties, and service contracts to assure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uses occupational licenses and certifications to assure competency.</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financial capital market uses cosigners and collateral as insurance against unforeseen, detrimental events.</a:t>
              </a:r>
            </a:p>
          </p:txBody>
        </p:sp>
      </p:grpSp>
    </p:spTree>
    <p:extLst>
      <p:ext uri="{BB962C8B-B14F-4D97-AF65-F5344CB8AC3E}">
        <p14:creationId xmlns:p14="http://schemas.microsoft.com/office/powerpoint/2010/main" val="15847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Money-Back Guarantee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goods market, the seller might offer a </a:t>
              </a:r>
              <a:r>
                <a:rPr lang="en-US" sz="2000" b="1" dirty="0">
                  <a:solidFill>
                    <a:schemeClr val="bg1"/>
                  </a:solidFill>
                </a:rPr>
                <a:t>money-back guarantee:</a:t>
              </a:r>
              <a:r>
                <a:rPr lang="en-US" sz="2000" dirty="0">
                  <a:solidFill>
                    <a:schemeClr val="bg1"/>
                  </a:solidFill>
                </a:rPr>
                <a:t> an agreement that functions as a promise of quality.</a:t>
              </a:r>
            </a:p>
          </p:txBody>
        </p:sp>
      </p:grpSp>
      <p:grpSp>
        <p:nvGrpSpPr>
          <p:cNvPr id="17" name="Group 16">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strategy may be especially important for a company that sells goods through mail-order catalogs or over the web.</a:t>
              </a:r>
            </a:p>
          </p:txBody>
        </p:sp>
      </p:grpSp>
      <p:grpSp>
        <p:nvGrpSpPr>
          <p:cNvPr id="20" name="Group 19">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L.L. Bean started using money-back-guarantees in 1911, when the founder guaranteed satisfaction on newly-made hunting shoes.</a:t>
              </a:r>
            </a:p>
          </p:txBody>
        </p:sp>
      </p:grpSp>
      <p:grpSp>
        <p:nvGrpSpPr>
          <p:cNvPr id="23" name="Group 22">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L.L. Bean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algn="ctr"/>
              <a:r>
                <a:rPr lang="en-US" sz="2000" dirty="0">
                  <a:solidFill>
                    <a:schemeClr val="bg1"/>
                  </a:solidFill>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912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2075</Words>
  <Application>Microsoft Office PowerPoint</Application>
  <PresentationFormat>Widescreen</PresentationFormat>
  <Paragraphs>122</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43</cp:revision>
  <dcterms:created xsi:type="dcterms:W3CDTF">2017-06-16T13:06:21Z</dcterms:created>
  <dcterms:modified xsi:type="dcterms:W3CDTF">2023-08-07T15:30:02Z</dcterms:modified>
</cp:coreProperties>
</file>