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6"/>
  </p:notesMasterIdLst>
  <p:sldIdLst>
    <p:sldId id="256" r:id="rId3"/>
    <p:sldId id="317" r:id="rId4"/>
    <p:sldId id="328" r:id="rId5"/>
    <p:sldId id="329" r:id="rId6"/>
    <p:sldId id="330" r:id="rId7"/>
    <p:sldId id="331" r:id="rId8"/>
    <p:sldId id="332" r:id="rId9"/>
    <p:sldId id="333" r:id="rId10"/>
    <p:sldId id="369" r:id="rId11"/>
    <p:sldId id="334" r:id="rId12"/>
    <p:sldId id="366" r:id="rId13"/>
    <p:sldId id="335" r:id="rId14"/>
    <p:sldId id="336" r:id="rId15"/>
    <p:sldId id="337" r:id="rId16"/>
    <p:sldId id="370" r:id="rId17"/>
    <p:sldId id="338" r:id="rId18"/>
    <p:sldId id="339" r:id="rId19"/>
    <p:sldId id="340" r:id="rId20"/>
    <p:sldId id="365" r:id="rId21"/>
    <p:sldId id="367" r:id="rId22"/>
    <p:sldId id="368" r:id="rId23"/>
    <p:sldId id="364" r:id="rId24"/>
    <p:sldId id="278" r:id="rId2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570" y="7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8/7/2023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businesses raise financial capital. By the end of this lesson, you will be able to describe financial capital and how it relates to profits; discuss the purpose and process of borrowing, bonds, and corporate stock; and explain how firms choose between sources of financial capital.</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366190858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If firms are earning profits, they can choose to reinvest some of these profits in equipment, structures, and research and development. For many established companies, reinvesting their own profits is one primary source of financial capital. Companies and firms just getting started may have numerous attractive investment opportunities but not enough profits to invest. Firms often need to find financial capital sources other than profits.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1200526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Suppose that you and your roommate have plans to open a startup business that delivers groceries to college students. What source of financial capital would you likely use? Explain why you would choose this source.</a:t>
            </a:r>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dirty="0"/>
          </a:p>
        </p:txBody>
      </p:sp>
    </p:spTree>
    <p:extLst>
      <p:ext uri="{BB962C8B-B14F-4D97-AF65-F5344CB8AC3E}">
        <p14:creationId xmlns:p14="http://schemas.microsoft.com/office/powerpoint/2010/main" val="245425912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has a record of earning profits, the firm can make a credible promise to pay interest, so the firm can borrow money. Firms have two main borrowing methods: banks and bonds. A bank loan for a firm works in much the same way as a loan for an individual who is buying a car or a house. A bond is a financial contract: a borrower agrees to repay the amount that it borrowed and also an interest rate in the future.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dirty="0"/>
          </a:p>
        </p:txBody>
      </p:sp>
    </p:spTree>
    <p:extLst>
      <p:ext uri="{BB962C8B-B14F-4D97-AF65-F5344CB8AC3E}">
        <p14:creationId xmlns:p14="http://schemas.microsoft.com/office/powerpoint/2010/main" val="30057432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Different types of bonds come from different places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dirty="0"/>
          </a:p>
        </p:txBody>
      </p:sp>
    </p:spTree>
    <p:extLst>
      <p:ext uri="{BB962C8B-B14F-4D97-AF65-F5344CB8AC3E}">
        <p14:creationId xmlns:p14="http://schemas.microsoft.com/office/powerpoint/2010/main" val="15722643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a:t>
            </a:r>
            <a:r>
              <a:rPr lang="en-US" sz="1200" b="1" dirty="0">
                <a:solidFill>
                  <a:schemeClr val="bg1"/>
                </a:solidFill>
              </a:rPr>
              <a:t>corporation</a:t>
            </a:r>
            <a:r>
              <a:rPr lang="en-US" sz="1200" dirty="0">
                <a:solidFill>
                  <a:schemeClr val="bg1"/>
                </a:solidFill>
              </a:rPr>
              <a:t> is a business owned by shareholders that have limited liability for the company's debt but share in its profits (and losses). Those who buy the stock become the firm's owners, or </a:t>
            </a:r>
            <a:r>
              <a:rPr lang="en-US" sz="1200" b="1" dirty="0">
                <a:solidFill>
                  <a:schemeClr val="bg1"/>
                </a:solidFill>
              </a:rPr>
              <a:t>shareholders</a:t>
            </a:r>
            <a:r>
              <a:rPr lang="en-US" sz="1200" dirty="0">
                <a:solidFill>
                  <a:schemeClr val="bg1"/>
                </a:solidFill>
              </a:rPr>
              <a:t>. </a:t>
            </a:r>
            <a:r>
              <a:rPr lang="en-US" sz="1200" b="1" dirty="0">
                <a:solidFill>
                  <a:schemeClr val="bg1"/>
                </a:solidFill>
              </a:rPr>
              <a:t>Stock</a:t>
            </a:r>
            <a:r>
              <a:rPr lang="en-US" sz="1200" dirty="0">
                <a:solidFill>
                  <a:schemeClr val="bg1"/>
                </a:solidFill>
              </a:rPr>
              <a:t> represents firm ownership; that is, a person who owns 100% of a company's stock, by definition, owns the entire company. The company's stock is divided into </a:t>
            </a:r>
            <a:r>
              <a:rPr lang="en-US" sz="1200" b="1" dirty="0">
                <a:solidFill>
                  <a:schemeClr val="bg1"/>
                </a:solidFill>
              </a:rPr>
              <a:t>shares</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dirty="0"/>
          </a:p>
        </p:txBody>
      </p:sp>
    </p:spTree>
    <p:extLst>
      <p:ext uri="{BB962C8B-B14F-4D97-AF65-F5344CB8AC3E}">
        <p14:creationId xmlns:p14="http://schemas.microsoft.com/office/powerpoint/2010/main" val="312323381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Since shareholders have diverse interests, they vote for a board of directors that will ensure the company acts in their best interests.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dirty="0"/>
          </a:p>
        </p:txBody>
      </p:sp>
    </p:spTree>
    <p:extLst>
      <p:ext uri="{BB962C8B-B14F-4D97-AF65-F5344CB8AC3E}">
        <p14:creationId xmlns:p14="http://schemas.microsoft.com/office/powerpoint/2010/main" val="7135916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We call a firm's first stock sale to the public an initial public offering (IPO). A firm can make a direct payment to its shareholders, called a dividend. The increase in the stock value (or of any asset) between when it is bought and sold is called a </a:t>
            </a:r>
            <a:r>
              <a:rPr lang="en-US" sz="1200" b="0" dirty="0">
                <a:solidFill>
                  <a:schemeClr val="bg1"/>
                </a:solidFill>
              </a:rPr>
              <a:t>capital gain</a:t>
            </a:r>
            <a:r>
              <a:rPr lang="en-US" sz="1200" dirty="0">
                <a:solidFill>
                  <a:schemeClr val="bg1"/>
                </a:solidFill>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dirty="0"/>
          </a:p>
        </p:txBody>
      </p:sp>
    </p:spTree>
    <p:extLst>
      <p:ext uri="{BB962C8B-B14F-4D97-AF65-F5344CB8AC3E}">
        <p14:creationId xmlns:p14="http://schemas.microsoft.com/office/powerpoint/2010/main" val="374297328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A private company is owned by the people who run it on a day-to-day basis. We call it a </a:t>
            </a:r>
            <a:r>
              <a:rPr lang="en-US" sz="1200" b="1" dirty="0">
                <a:solidFill>
                  <a:schemeClr val="bg1"/>
                </a:solidFill>
              </a:rPr>
              <a:t>sole proprietorship </a:t>
            </a:r>
            <a:r>
              <a:rPr lang="en-US" sz="1200" dirty="0">
                <a:solidFill>
                  <a:schemeClr val="bg1"/>
                </a:solidFill>
              </a:rPr>
              <a:t>if the business is unincorporated and only one owner is legally liable for anything done by the business. We call it a partnership if it is unincorporated and owned by two or more people who are jointly liable for anything done by the business. A private company can also be a corporation, but with no publicly issued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dirty="0"/>
          </a:p>
        </p:txBody>
      </p:sp>
    </p:spTree>
    <p:extLst>
      <p:ext uri="{BB962C8B-B14F-4D97-AF65-F5344CB8AC3E}">
        <p14:creationId xmlns:p14="http://schemas.microsoft.com/office/powerpoint/2010/main" val="35448353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decides to sell stock, which financial investors can buy and sell, we call it a public company. Shareholders own a public company. The shareholders vote for a board of directors, who in turn hire top executives to run the firm on a day-to-day basis. The more stock a shareholder owns, the more votes that shareholder is entitled to cast for the company's board of directors.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18</a:t>
            </a:fld>
            <a:endParaRPr lang="en-US" dirty="0"/>
          </a:p>
        </p:txBody>
      </p:sp>
    </p:spTree>
    <p:extLst>
      <p:ext uri="{BB962C8B-B14F-4D97-AF65-F5344CB8AC3E}">
        <p14:creationId xmlns:p14="http://schemas.microsoft.com/office/powerpoint/2010/main" val="13101647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dirty="0">
                <a:solidFill>
                  <a:schemeClr val="bg1"/>
                </a:solidFill>
              </a:rPr>
              <a:t>Corporate governance is the name economists give to the institutions that are supposed to watch over top executives. Accurate information is sometimes not available because corporate governance fails. For example, in the case of Lehman Brothers, corporate governance failed to provide investors with accurate financial information about the firm’s operations.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19</a:t>
            </a:fld>
            <a:endParaRPr lang="en-US" dirty="0"/>
          </a:p>
        </p:txBody>
      </p:sp>
    </p:spTree>
    <p:extLst>
      <p:ext uri="{BB962C8B-B14F-4D97-AF65-F5344CB8AC3E}">
        <p14:creationId xmlns:p14="http://schemas.microsoft.com/office/powerpoint/2010/main" val="20326019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choose to purchase their homes rather than rent. This chapter explores how the global financial crisis has influenced home ownership.</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379798157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20</a:t>
            </a:fld>
            <a:endParaRPr lang="en-US" dirty="0"/>
          </a:p>
        </p:txBody>
      </p:sp>
    </p:spTree>
    <p:extLst>
      <p:ext uri="{BB962C8B-B14F-4D97-AF65-F5344CB8AC3E}">
        <p14:creationId xmlns:p14="http://schemas.microsoft.com/office/powerpoint/2010/main" val="385078023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21</a:t>
            </a:fld>
            <a:endParaRPr lang="en-US" dirty="0"/>
          </a:p>
        </p:txBody>
      </p:sp>
    </p:spTree>
    <p:extLst>
      <p:ext uri="{BB962C8B-B14F-4D97-AF65-F5344CB8AC3E}">
        <p14:creationId xmlns:p14="http://schemas.microsoft.com/office/powerpoint/2010/main" val="390405046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When a firm needs to buy new equipment or build a new facility, it often must go to the financial market to raise funds. Usually, firms will add capacity during an economic expansion when profits are on the rise and consumer demand is high. Business investment is one of the critical ingredients needed to sustain economic growth.</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4285143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Many firms, from huge companies to startup firms, do not have the financial resources to make all the desired investments. Firms may need financial capital from outside investors, and they are willing to pay interest. Financial capital suppliers, like households, wish to use their savings in a way that will provide a return. Financial capital markets take the inflow of funds from financial capital suppliers and transform it into the funds that demanders desire.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4132361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These financial markets include the following: stocks, bonds, bank loans, and other financial investments.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36256765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often make decisions that involve spending money in the present and expecting to earn profits in the future. Firms can raise the financial capital they need to pay for such projects in four main ways: from early-stage investors, by borrowing through banks or bonds, by reinvesting profits, and by selling stock.</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29756391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Firms that are just beginning often have an idea or prototype for a product or service to sell but have few or no customers, and thus are not earning profits. Such firms face a difficult problem when it comes to raising financial capital: how can a firm that has not yet demonstrated any ability to earn profits pay a rate of return to financial investors? For many small businesses, the original source of money is the business owner. Alternatively, many cities have a network of well-to-do individuals, known as "angel investors," who will put their own money into small new companies at an early development stage in exchange for owning some portion of the firm. Angel investors end up owning a small portion of the firm for their investment.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35493241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Venture capital firms make financial investments in new companies that are still relatively small in size but have potential to grow substantially. These firms gather money from a variety of individual or institutional investors. These investors come from a number of places: banks, insurance companies that hold financial reserves, institutions like college endowments, and corporate pension funds.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dirty="0"/>
          </a:p>
        </p:txBody>
      </p:sp>
    </p:spTree>
    <p:extLst>
      <p:ext uri="{BB962C8B-B14F-4D97-AF65-F5344CB8AC3E}">
        <p14:creationId xmlns:p14="http://schemas.microsoft.com/office/powerpoint/2010/main" val="16701787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a:solidFill>
                  <a:schemeClr val="tx1"/>
                </a:solidFill>
                <a:effectLst/>
                <a:latin typeface="+mn-lt"/>
                <a:ea typeface="+mn-ea"/>
                <a:cs typeface="+mn-cs"/>
              </a:rPr>
              <a:t>Venture capital firms invest in young, emerging firms that have promising growth potential.</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25178898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2.xml"/><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604823"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How Businesses Raise Financial Capital</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Profits as a Source of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If firms are earning profits, they can choose to reinvest some of these profits in equipment, structures, and research and development.</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many established companies, reinvesting their own profits is one primary source of financial capital.</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Companies and firms just getting started may have numerous attractive investment opportunities but not enough profits to invest.</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often need to find financial capital sources other than profits.</a:t>
              </a:r>
            </a:p>
          </p:txBody>
        </p:sp>
      </p:grpSp>
    </p:spTree>
    <p:extLst>
      <p:ext uri="{BB962C8B-B14F-4D97-AF65-F5344CB8AC3E}">
        <p14:creationId xmlns:p14="http://schemas.microsoft.com/office/powerpoint/2010/main" val="4186367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 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6" y="1433251"/>
            <a:ext cx="9273061" cy="1554480"/>
          </a:xfrm>
          <a:prstGeom prst="rect">
            <a:avLst/>
          </a:prstGeom>
          <a:solidFill>
            <a:srgbClr val="627981"/>
          </a:solidFill>
          <a:ln>
            <a:solidFill>
              <a:srgbClr val="627981"/>
            </a:solidFill>
          </a:ln>
        </p:spPr>
        <p:txBody>
          <a:bodyPr wrap="square" rtlCol="0" anchor="ctr">
            <a:spAutoFit/>
          </a:bodyPr>
          <a:lstStyle/>
          <a:p>
            <a:pPr algn="ctr"/>
            <a:r>
              <a:rPr lang="en-US" sz="2000" dirty="0">
                <a:solidFill>
                  <a:schemeClr val="bg1"/>
                </a:solidFill>
              </a:rPr>
              <a:t>Suppose that you and your roommate have plans to open a startup business that delivers groceries to college students. What source of financial capital would you likely use? Explain why you would choose this source.</a:t>
            </a:r>
          </a:p>
        </p:txBody>
      </p:sp>
      <p:pic>
        <p:nvPicPr>
          <p:cNvPr id="1026" name="Picture 2" descr="A person in a grocery store selecting vegetables to purchase">
            <a:extLst>
              <a:ext uri="{FF2B5EF4-FFF2-40B4-BE49-F238E27FC236}">
                <a16:creationId xmlns:a16="http://schemas.microsoft.com/office/drawing/2014/main" id="{E1F02C1A-BDC5-30AE-F6EE-357B9888E24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81496" y="3140432"/>
            <a:ext cx="3429000" cy="3429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444531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Borrowing: Banks and Bonds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has a record of earning profits, the firm can make a credible promise to pay interest, so the firm can borrow money.</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have two main borrowing methods: banks and bonds.</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bank loan for a firm works in much the same way as a loan for an individual who is buying a car or a house.</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bond</a:t>
              </a:r>
              <a:r>
                <a:rPr lang="en-US" sz="2000" dirty="0">
                  <a:solidFill>
                    <a:schemeClr val="bg1"/>
                  </a:solidFill>
                </a:rPr>
                <a:t> is a financial contract: a borrower agrees to repay the amount that it borrowed and also an interest rate in the future.</a:t>
              </a:r>
            </a:p>
          </p:txBody>
        </p:sp>
      </p:grpSp>
    </p:spTree>
    <p:extLst>
      <p:ext uri="{BB962C8B-B14F-4D97-AF65-F5344CB8AC3E}">
        <p14:creationId xmlns:p14="http://schemas.microsoft.com/office/powerpoint/2010/main" val="430278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Bonds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aphicFrame>
        <p:nvGraphicFramePr>
          <p:cNvPr id="2" name="Table 2">
            <a:extLst>
              <a:ext uri="{FF2B5EF4-FFF2-40B4-BE49-F238E27FC236}">
                <a16:creationId xmlns:a16="http://schemas.microsoft.com/office/drawing/2014/main" id="{8BA54CBF-C1AD-42DC-855B-0435537ABA2C}"/>
              </a:ext>
            </a:extLst>
          </p:cNvPr>
          <p:cNvGraphicFramePr>
            <a:graphicFrameLocks noGrp="1"/>
          </p:cNvGraphicFramePr>
          <p:nvPr>
            <p:extLst>
              <p:ext uri="{D42A27DB-BD31-4B8C-83A1-F6EECF244321}">
                <p14:modId xmlns:p14="http://schemas.microsoft.com/office/powerpoint/2010/main" val="2528221052"/>
              </p:ext>
            </p:extLst>
          </p:nvPr>
        </p:nvGraphicFramePr>
        <p:xfrm>
          <a:off x="2032000" y="2501900"/>
          <a:ext cx="8128000" cy="1854200"/>
        </p:xfrm>
        <a:graphic>
          <a:graphicData uri="http://schemas.openxmlformats.org/drawingml/2006/table">
            <a:tbl>
              <a:tblPr firstRow="1" bandRow="1">
                <a:tableStyleId>{5C22544A-7EE6-4342-B048-85BDC9FD1C3A}</a:tableStyleId>
              </a:tblPr>
              <a:tblGrid>
                <a:gridCol w="4064000">
                  <a:extLst>
                    <a:ext uri="{9D8B030D-6E8A-4147-A177-3AD203B41FA5}">
                      <a16:colId xmlns:a16="http://schemas.microsoft.com/office/drawing/2014/main" val="2257858063"/>
                    </a:ext>
                  </a:extLst>
                </a:gridCol>
                <a:gridCol w="4064000">
                  <a:extLst>
                    <a:ext uri="{9D8B030D-6E8A-4147-A177-3AD203B41FA5}">
                      <a16:colId xmlns:a16="http://schemas.microsoft.com/office/drawing/2014/main" val="4013172995"/>
                    </a:ext>
                  </a:extLst>
                </a:gridCol>
              </a:tblGrid>
              <a:tr h="370840">
                <a:tc>
                  <a:txBody>
                    <a:bodyPr/>
                    <a:lstStyle/>
                    <a:p>
                      <a:pPr algn="ctr"/>
                      <a:r>
                        <a:rPr lang="en-US" dirty="0">
                          <a:solidFill>
                            <a:schemeClr val="tx1"/>
                          </a:solidFill>
                        </a:rPr>
                        <a:t>Type of Bond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Where It Comes From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34634873"/>
                  </a:ext>
                </a:extLst>
              </a:tr>
              <a:tr h="370840">
                <a:tc>
                  <a:txBody>
                    <a:bodyPr/>
                    <a:lstStyle/>
                    <a:p>
                      <a:pPr algn="ctr"/>
                      <a:r>
                        <a:rPr lang="en-US" dirty="0">
                          <a:solidFill>
                            <a:schemeClr val="tx1"/>
                          </a:solidFill>
                        </a:rPr>
                        <a:t>Corporate bond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Firms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82963919"/>
                  </a:ext>
                </a:extLst>
              </a:tr>
              <a:tr h="370840">
                <a:tc>
                  <a:txBody>
                    <a:bodyPr/>
                    <a:lstStyle/>
                    <a:p>
                      <a:pPr algn="ctr"/>
                      <a:r>
                        <a:rPr lang="en-US" sz="1800" b="0" i="0" kern="1200" dirty="0">
                          <a:solidFill>
                            <a:schemeClr val="dk1"/>
                          </a:solidFill>
                          <a:effectLst/>
                          <a:latin typeface="+mn-lt"/>
                          <a:ea typeface="+mn-ea"/>
                          <a:cs typeface="+mn-cs"/>
                        </a:rPr>
                        <a:t>Municipal bond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Cities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7168442"/>
                  </a:ext>
                </a:extLst>
              </a:tr>
              <a:tr h="370840">
                <a:tc>
                  <a:txBody>
                    <a:bodyPr/>
                    <a:lstStyle/>
                    <a:p>
                      <a:pPr algn="ctr"/>
                      <a:r>
                        <a:rPr lang="en-US" sz="1800" b="0" i="0" kern="1200" dirty="0">
                          <a:solidFill>
                            <a:schemeClr val="dk1"/>
                          </a:solidFill>
                          <a:effectLst/>
                          <a:latin typeface="+mn-lt"/>
                          <a:ea typeface="+mn-ea"/>
                          <a:cs typeface="+mn-cs"/>
                        </a:rPr>
                        <a:t>State bond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American states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53726260"/>
                  </a:ext>
                </a:extLst>
              </a:tr>
              <a:tr h="370840">
                <a:tc>
                  <a:txBody>
                    <a:bodyPr/>
                    <a:lstStyle/>
                    <a:p>
                      <a:pPr algn="ctr"/>
                      <a:r>
                        <a:rPr lang="en-US" sz="1800" b="0" i="0" kern="1200" dirty="0">
                          <a:solidFill>
                            <a:schemeClr val="dk1"/>
                          </a:solidFill>
                          <a:effectLst/>
                          <a:latin typeface="+mn-lt"/>
                          <a:ea typeface="+mn-ea"/>
                          <a:cs typeface="+mn-cs"/>
                        </a:rPr>
                        <a:t>Treasury bond</a:t>
                      </a:r>
                      <a:endParaRPr 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US" dirty="0">
                          <a:solidFill>
                            <a:schemeClr val="tx1"/>
                          </a:solidFill>
                        </a:rPr>
                        <a:t>Federal government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4391034"/>
                  </a:ext>
                </a:extLst>
              </a:tr>
            </a:tbl>
          </a:graphicData>
        </a:graphic>
      </p:graphicFrame>
    </p:spTree>
    <p:extLst>
      <p:ext uri="{BB962C8B-B14F-4D97-AF65-F5344CB8AC3E}">
        <p14:creationId xmlns:p14="http://schemas.microsoft.com/office/powerpoint/2010/main" val="19928026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Stock and Public Firms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corporation</a:t>
              </a:r>
              <a:r>
                <a:rPr lang="en-US" sz="2000" dirty="0">
                  <a:solidFill>
                    <a:schemeClr val="bg1"/>
                  </a:solidFill>
                </a:rPr>
                <a:t> is a business owned by shareholders that have limited liability for the company's debt but share in its profits (and losses).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92595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Those who buy the stock become the firm's owners, or </a:t>
              </a:r>
              <a:r>
                <a:rPr lang="en-US" sz="2000" b="1" dirty="0">
                  <a:solidFill>
                    <a:schemeClr val="bg1"/>
                  </a:solidFill>
                </a:rPr>
                <a:t>shareholders</a:t>
              </a:r>
              <a:r>
                <a:rPr lang="en-US" sz="2000" dirty="0">
                  <a:solidFill>
                    <a:schemeClr val="bg1"/>
                  </a:solidFill>
                </a:rPr>
                <a:t>.</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Stock</a:t>
              </a:r>
              <a:r>
                <a:rPr lang="en-US" sz="2000" dirty="0">
                  <a:solidFill>
                    <a:schemeClr val="bg1"/>
                  </a:solidFill>
                </a:rPr>
                <a:t> represents firm ownership; that is, a person who owns 100% of a company's stock, by definition, owns the entire company.</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7" y="194017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company's stock is divided into </a:t>
              </a:r>
              <a:r>
                <a:rPr lang="en-US" sz="2000" b="1" dirty="0">
                  <a:solidFill>
                    <a:schemeClr val="bg1"/>
                  </a:solidFill>
                </a:rPr>
                <a:t>shares</a:t>
              </a:r>
              <a:r>
                <a:rPr lang="en-US" sz="2000" dirty="0">
                  <a:solidFill>
                    <a:schemeClr val="bg1"/>
                  </a:solidFill>
                </a:rPr>
                <a:t>.</a:t>
              </a:r>
            </a:p>
          </p:txBody>
        </p:sp>
      </p:grpSp>
    </p:spTree>
    <p:extLst>
      <p:ext uri="{BB962C8B-B14F-4D97-AF65-F5344CB8AC3E}">
        <p14:creationId xmlns:p14="http://schemas.microsoft.com/office/powerpoint/2010/main" val="15939039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Stock and Public Firms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3A2BD79-A975-4431-9CD0-8EBE2238BEB0}"/>
              </a:ext>
            </a:extLst>
          </p:cNvPr>
          <p:cNvGrpSpPr/>
          <p:nvPr/>
        </p:nvGrpSpPr>
        <p:grpSpPr>
          <a:xfrm>
            <a:off x="2066923" y="5432058"/>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989883"/>
            </a:xfrm>
            <a:prstGeom prst="rect">
              <a:avLst/>
            </a:prstGeom>
            <a:grpFill/>
          </p:spPr>
          <p:txBody>
            <a:bodyPr wrap="square" rtlCol="0">
              <a:spAutoFit/>
            </a:bodyPr>
            <a:lstStyle/>
            <a:p>
              <a:pPr algn="ctr"/>
              <a:r>
                <a:rPr lang="en-US" sz="2000" dirty="0">
                  <a:solidFill>
                    <a:schemeClr val="bg1"/>
                  </a:solidFill>
                </a:rPr>
                <a:t>Since shareholders have diverse interests, they vote for a board of directors that will ensure the company acts in their best interests.</a:t>
              </a:r>
            </a:p>
          </p:txBody>
        </p:sp>
      </p:grpSp>
      <p:pic>
        <p:nvPicPr>
          <p:cNvPr id="2050" name="Picture 2" descr="A photograph of several people sitting in a meeting">
            <a:extLst>
              <a:ext uri="{FF2B5EF4-FFF2-40B4-BE49-F238E27FC236}">
                <a16:creationId xmlns:a16="http://schemas.microsoft.com/office/drawing/2014/main" id="{2CF3956F-4389-4CC6-98F6-430D4F8D220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95951" y="1687411"/>
            <a:ext cx="3400097" cy="340009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954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Stock and Public Firms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a firm's first stock sale to the public an </a:t>
              </a:r>
              <a:r>
                <a:rPr lang="en-US" sz="2000" b="1" dirty="0">
                  <a:solidFill>
                    <a:schemeClr val="bg1"/>
                  </a:solidFill>
                </a:rPr>
                <a:t>initial public offering (IPO).</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firm can make a direct payment to its shareholders, called a </a:t>
              </a:r>
              <a:r>
                <a:rPr lang="en-US" sz="2000" b="1" dirty="0">
                  <a:solidFill>
                    <a:schemeClr val="bg1"/>
                  </a:solidFill>
                </a:rPr>
                <a:t>dividend</a:t>
              </a:r>
              <a:r>
                <a:rPr lang="en-US" sz="2000" dirty="0">
                  <a:solidFill>
                    <a:schemeClr val="bg1"/>
                  </a:solidFill>
                </a:rPr>
                <a:t>.</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increase in the stock value (or of any asset) between when it is bought and sold is called a </a:t>
              </a:r>
              <a:r>
                <a:rPr lang="en-US" sz="2000" b="1" dirty="0">
                  <a:solidFill>
                    <a:schemeClr val="bg1"/>
                  </a:solidFill>
                </a:rPr>
                <a:t>capital gain</a:t>
              </a:r>
              <a:r>
                <a:rPr lang="en-US" sz="2000" dirty="0">
                  <a:solidFill>
                    <a:schemeClr val="bg1"/>
                  </a:solidFill>
                </a:rPr>
                <a:t>.</a:t>
              </a:r>
            </a:p>
          </p:txBody>
        </p:sp>
      </p:grpSp>
    </p:spTree>
    <p:extLst>
      <p:ext uri="{BB962C8B-B14F-4D97-AF65-F5344CB8AC3E}">
        <p14:creationId xmlns:p14="http://schemas.microsoft.com/office/powerpoint/2010/main" val="26461291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Private Company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a:t>
              </a:r>
              <a:r>
                <a:rPr lang="en-US" sz="2000" b="1" dirty="0">
                  <a:solidFill>
                    <a:schemeClr val="bg1"/>
                  </a:solidFill>
                </a:rPr>
                <a:t>private company </a:t>
              </a:r>
              <a:r>
                <a:rPr lang="en-US" sz="2000" dirty="0">
                  <a:solidFill>
                    <a:schemeClr val="bg1"/>
                  </a:solidFill>
                </a:rPr>
                <a:t>is owned by the people who run it on a day-to-day basis.</a:t>
              </a:r>
              <a:endParaRPr lang="en-US" sz="2000" b="1" dirty="0">
                <a:solidFill>
                  <a:schemeClr val="bg1"/>
                </a:solidFill>
              </a:endParaRP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1065187"/>
            <a:chOff x="542923" y="1736761"/>
            <a:chExt cx="8058154" cy="1065187"/>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6518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it a </a:t>
              </a:r>
              <a:r>
                <a:rPr lang="en-US" sz="2000" b="1" dirty="0">
                  <a:solidFill>
                    <a:schemeClr val="bg1"/>
                  </a:solidFill>
                </a:rPr>
                <a:t>sole proprietorship </a:t>
              </a:r>
              <a:r>
                <a:rPr lang="en-US" sz="2000" dirty="0">
                  <a:solidFill>
                    <a:schemeClr val="bg1"/>
                  </a:solidFill>
                </a:rPr>
                <a:t>if the business is unincorporated and there is one owner who is legally liable for anything done by the business. </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684183"/>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We call it a </a:t>
              </a:r>
              <a:r>
                <a:rPr lang="en-US" sz="2000" b="1" dirty="0">
                  <a:solidFill>
                    <a:schemeClr val="bg1"/>
                  </a:solidFill>
                </a:rPr>
                <a:t>partnership</a:t>
              </a:r>
              <a:r>
                <a:rPr lang="en-US" sz="2000" dirty="0">
                  <a:solidFill>
                    <a:schemeClr val="bg1"/>
                  </a:solidFill>
                </a:rPr>
                <a:t> if it is unincorporated and owned by two or more people who are jointly liable for anything done by the business.</a:t>
              </a:r>
            </a:p>
          </p:txBody>
        </p:sp>
      </p:grpSp>
      <p:grpSp>
        <p:nvGrpSpPr>
          <p:cNvPr id="13" name="Group 12">
            <a:extLst>
              <a:ext uri="{FF2B5EF4-FFF2-40B4-BE49-F238E27FC236}">
                <a16:creationId xmlns:a16="http://schemas.microsoft.com/office/drawing/2014/main" id="{63020D6A-6300-4A7F-BFE6-10F8C6F34241}"/>
              </a:ext>
            </a:extLst>
          </p:cNvPr>
          <p:cNvGrpSpPr/>
          <p:nvPr/>
        </p:nvGrpSpPr>
        <p:grpSpPr>
          <a:xfrm>
            <a:off x="2135749" y="4571262"/>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private company can also be a corporation, but with no publicly issued stock.</a:t>
              </a:r>
            </a:p>
          </p:txBody>
        </p:sp>
      </p:grpSp>
    </p:spTree>
    <p:extLst>
      <p:ext uri="{BB962C8B-B14F-4D97-AF65-F5344CB8AC3E}">
        <p14:creationId xmlns:p14="http://schemas.microsoft.com/office/powerpoint/2010/main" val="2597233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Public Company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decides to sell stock, which financial investors can buy and sell, we call it a </a:t>
              </a:r>
              <a:r>
                <a:rPr lang="en-US" sz="2000" b="1" dirty="0">
                  <a:solidFill>
                    <a:schemeClr val="bg1"/>
                  </a:solidFill>
                </a:rPr>
                <a:t>public company</a:t>
              </a:r>
              <a:r>
                <a:rPr lang="en-US" sz="2000" dirty="0">
                  <a:solidFill>
                    <a:schemeClr val="bg1"/>
                  </a:solidFill>
                </a:rPr>
                <a:t>.</a:t>
              </a:r>
              <a:endParaRPr lang="en-US" sz="2000" b="1" dirty="0">
                <a:solidFill>
                  <a:schemeClr val="bg1"/>
                </a:solidFill>
              </a:endParaRP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923128"/>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Shareholders own a public company.</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shareholders vote for a board of directors, who in turn hire top executives to run the firm on a day-to-day basis.</a:t>
              </a:r>
            </a:p>
          </p:txBody>
        </p:sp>
      </p:grpSp>
      <p:grpSp>
        <p:nvGrpSpPr>
          <p:cNvPr id="13" name="Group 12">
            <a:extLst>
              <a:ext uri="{FF2B5EF4-FFF2-40B4-BE49-F238E27FC236}">
                <a16:creationId xmlns:a16="http://schemas.microsoft.com/office/drawing/2014/main" id="{63020D6A-6300-4A7F-BFE6-10F8C6F34241}"/>
              </a:ext>
            </a:extLst>
          </p:cNvPr>
          <p:cNvGrpSpPr/>
          <p:nvPr/>
        </p:nvGrpSpPr>
        <p:grpSpPr>
          <a:xfrm>
            <a:off x="2135749" y="4313010"/>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5324B605-0B5F-4719-A184-FCFA6367100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E4488409-A0FA-4E67-AF91-774EFC13917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The more stock a shareholder owns, the more votes that shareholder is entitled to cast for the company's board of directors.</a:t>
              </a:r>
            </a:p>
          </p:txBody>
        </p:sp>
      </p:grpSp>
    </p:spTree>
    <p:extLst>
      <p:ext uri="{BB962C8B-B14F-4D97-AF65-F5344CB8AC3E}">
        <p14:creationId xmlns:p14="http://schemas.microsoft.com/office/powerpoint/2010/main" val="39292635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Corporate Governance</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b="1" dirty="0">
                  <a:solidFill>
                    <a:schemeClr val="bg1"/>
                  </a:solidFill>
                </a:rPr>
                <a:t>Corporate governance </a:t>
              </a:r>
              <a:r>
                <a:rPr lang="en-US" sz="2000" dirty="0">
                  <a:solidFill>
                    <a:schemeClr val="bg1"/>
                  </a:solidFill>
                </a:rPr>
                <a:t>is the name economists give to the institutions that are supposed to watch over top executives.</a:t>
              </a:r>
              <a:endParaRPr lang="en-US" sz="2000" b="1" dirty="0">
                <a:solidFill>
                  <a:schemeClr val="bg1"/>
                </a:solidFill>
              </a:endParaRP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7"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Accurate information is sometimes not available because corporate governance fails.</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1047195"/>
            <a:chOff x="542923" y="1736761"/>
            <a:chExt cx="8058154" cy="104719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in the case of Lehman Brothers, corporate governance failed to provide investors with accurate financial information about the firm’s operations.</a:t>
              </a:r>
            </a:p>
          </p:txBody>
        </p:sp>
      </p:grpSp>
    </p:spTree>
    <p:extLst>
      <p:ext uri="{BB962C8B-B14F-4D97-AF65-F5344CB8AC3E}">
        <p14:creationId xmlns:p14="http://schemas.microsoft.com/office/powerpoint/2010/main" val="4055693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Businesses Raise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3A2BD79-A975-4431-9CD0-8EBE2238BEB0}"/>
              </a:ext>
            </a:extLst>
          </p:cNvPr>
          <p:cNvGrpSpPr/>
          <p:nvPr/>
        </p:nvGrpSpPr>
        <p:grpSpPr>
          <a:xfrm>
            <a:off x="2066923" y="5071504"/>
            <a:ext cx="8058154" cy="1065187"/>
            <a:chOff x="542923" y="1736761"/>
            <a:chExt cx="8058154" cy="1065187"/>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1015663"/>
            </a:xfrm>
            <a:prstGeom prst="rect">
              <a:avLst/>
            </a:prstGeom>
            <a:grpFill/>
          </p:spPr>
          <p:txBody>
            <a:bodyPr wrap="square" rtlCol="0">
              <a:spAutoFit/>
            </a:bodyPr>
            <a:lstStyle/>
            <a:p>
              <a:pPr algn="ctr"/>
              <a:r>
                <a:rPr lang="en-US" sz="2000" dirty="0">
                  <a:solidFill>
                    <a:schemeClr val="bg1"/>
                  </a:solidFill>
                </a:rPr>
                <a:t>Many people choose to purchase their homes rather than rent. This chapter explores how the global financial crisis has influenced home ownership.</a:t>
              </a:r>
            </a:p>
          </p:txBody>
        </p:sp>
      </p:grpSp>
      <p:pic>
        <p:nvPicPr>
          <p:cNvPr id="1026" name="Picture 2" descr="An image of a sold sign in front of a house.">
            <a:extLst>
              <a:ext uri="{FF2B5EF4-FFF2-40B4-BE49-F238E27FC236}">
                <a16:creationId xmlns:a16="http://schemas.microsoft.com/office/drawing/2014/main" id="{78F3FC41-81EC-46EF-8BD1-D6FF8109900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8500" y="1726209"/>
            <a:ext cx="5715000" cy="29146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3144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67392"/>
            <a:ext cx="9273061" cy="5416868"/>
          </a:xfrm>
          <a:prstGeom prst="rect">
            <a:avLst/>
          </a:prstGeom>
          <a:solidFill>
            <a:srgbClr val="627981"/>
          </a:solidFill>
          <a:ln>
            <a:solidFill>
              <a:srgbClr val="627981"/>
            </a:solidFill>
          </a:ln>
        </p:spPr>
        <p:txBody>
          <a:bodyPr wrap="square" rtlCol="0" anchor="ctr">
            <a:spAutoFit/>
          </a:bodyPr>
          <a:lstStyle/>
          <a:p>
            <a:r>
              <a:rPr lang="en-US" sz="1600" dirty="0">
                <a:solidFill>
                  <a:schemeClr val="bg1"/>
                </a:solidFill>
              </a:rPr>
              <a:t>1. New startup firms usually raise financial capital by:</a:t>
            </a:r>
          </a:p>
          <a:p>
            <a:endParaRPr lang="en-US" sz="1600" dirty="0">
              <a:solidFill>
                <a:schemeClr val="bg1"/>
              </a:solidFill>
            </a:endParaRPr>
          </a:p>
          <a:p>
            <a:r>
              <a:rPr lang="en-US" sz="1600" dirty="0">
                <a:solidFill>
                  <a:schemeClr val="bg1"/>
                </a:solidFill>
              </a:rPr>
              <a:t>A. Using the owner’s savings or investment from an angel investor or venture</a:t>
            </a:r>
          </a:p>
          <a:p>
            <a:r>
              <a:rPr lang="en-US" sz="1600" dirty="0">
                <a:solidFill>
                  <a:schemeClr val="bg1"/>
                </a:solidFill>
              </a:rPr>
              <a:t>capital firm</a:t>
            </a:r>
          </a:p>
          <a:p>
            <a:r>
              <a:rPr lang="en-US" sz="1600" dirty="0">
                <a:solidFill>
                  <a:schemeClr val="bg1"/>
                </a:solidFill>
              </a:rPr>
              <a:t>B. Issuing bonds</a:t>
            </a:r>
          </a:p>
          <a:p>
            <a:r>
              <a:rPr lang="en-US" sz="1600" dirty="0">
                <a:solidFill>
                  <a:schemeClr val="bg1"/>
                </a:solidFill>
              </a:rPr>
              <a:t>C. Getting a bank loan</a:t>
            </a:r>
          </a:p>
          <a:p>
            <a:r>
              <a:rPr lang="en-US" sz="1600" dirty="0">
                <a:solidFill>
                  <a:schemeClr val="bg1"/>
                </a:solidFill>
              </a:rPr>
              <a:t>D. Selling stock</a:t>
            </a:r>
          </a:p>
          <a:p>
            <a:endParaRPr lang="en-US" sz="1600" dirty="0">
              <a:solidFill>
                <a:schemeClr val="bg1"/>
              </a:solidFill>
            </a:endParaRPr>
          </a:p>
          <a:p>
            <a:r>
              <a:rPr lang="en-US" sz="1600" dirty="0">
                <a:solidFill>
                  <a:schemeClr val="bg1"/>
                </a:solidFill>
              </a:rPr>
              <a:t>2. The two forms of borrowing that firms can use to obtain financial capital are:</a:t>
            </a:r>
          </a:p>
          <a:p>
            <a:endParaRPr lang="en-US" sz="1600" dirty="0">
              <a:solidFill>
                <a:schemeClr val="bg1"/>
              </a:solidFill>
            </a:endParaRPr>
          </a:p>
          <a:p>
            <a:r>
              <a:rPr lang="en-US" sz="1600" dirty="0">
                <a:solidFill>
                  <a:schemeClr val="bg1"/>
                </a:solidFill>
              </a:rPr>
              <a:t>A. Stocks and bonds</a:t>
            </a:r>
          </a:p>
          <a:p>
            <a:r>
              <a:rPr lang="en-US" sz="1600" dirty="0">
                <a:solidFill>
                  <a:schemeClr val="bg1"/>
                </a:solidFill>
              </a:rPr>
              <a:t>B. Venture capital and angel investment</a:t>
            </a:r>
          </a:p>
          <a:p>
            <a:r>
              <a:rPr lang="en-US" sz="1600" dirty="0">
                <a:solidFill>
                  <a:schemeClr val="bg1"/>
                </a:solidFill>
              </a:rPr>
              <a:t>C. Bank loans and bonds</a:t>
            </a:r>
          </a:p>
          <a:p>
            <a:r>
              <a:rPr lang="en-US" sz="1600" dirty="0">
                <a:solidFill>
                  <a:schemeClr val="bg1"/>
                </a:solidFill>
              </a:rPr>
              <a:t>D. Selling stock and bank loans</a:t>
            </a:r>
          </a:p>
          <a:p>
            <a:endParaRPr lang="en-US" sz="1600" dirty="0">
              <a:solidFill>
                <a:schemeClr val="bg1"/>
              </a:solidFill>
            </a:endParaRPr>
          </a:p>
          <a:p>
            <a:r>
              <a:rPr lang="en-US" sz="1600" dirty="0">
                <a:solidFill>
                  <a:schemeClr val="bg1"/>
                </a:solidFill>
              </a:rPr>
              <a:t>3. The two forms of income from stock are:</a:t>
            </a:r>
          </a:p>
          <a:p>
            <a:endParaRPr lang="en-US" sz="1600" dirty="0">
              <a:solidFill>
                <a:schemeClr val="bg1"/>
              </a:solidFill>
            </a:endParaRPr>
          </a:p>
          <a:p>
            <a:r>
              <a:rPr lang="en-US" sz="1600" dirty="0">
                <a:solidFill>
                  <a:schemeClr val="bg1"/>
                </a:solidFill>
              </a:rPr>
              <a:t>A. Interest and dividends</a:t>
            </a:r>
          </a:p>
          <a:p>
            <a:r>
              <a:rPr lang="en-US" sz="1600" dirty="0">
                <a:solidFill>
                  <a:schemeClr val="bg1"/>
                </a:solidFill>
              </a:rPr>
              <a:t>B. Dividends and capital gains</a:t>
            </a:r>
          </a:p>
          <a:p>
            <a:r>
              <a:rPr lang="en-US" sz="1600" dirty="0">
                <a:solidFill>
                  <a:schemeClr val="bg1"/>
                </a:solidFill>
              </a:rPr>
              <a:t>C. Interest and capital gains</a:t>
            </a:r>
          </a:p>
          <a:p>
            <a:r>
              <a:rPr lang="en-US" sz="1600" dirty="0">
                <a:solidFill>
                  <a:schemeClr val="bg1"/>
                </a:solidFill>
              </a:rPr>
              <a:t>D. Profits and interest</a:t>
            </a:r>
          </a:p>
        </p:txBody>
      </p:sp>
    </p:spTree>
    <p:extLst>
      <p:ext uri="{BB962C8B-B14F-4D97-AF65-F5344CB8AC3E}">
        <p14:creationId xmlns:p14="http://schemas.microsoft.com/office/powerpoint/2010/main" val="36144481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67392"/>
            <a:ext cx="9273061" cy="5416868"/>
          </a:xfrm>
          <a:prstGeom prst="rect">
            <a:avLst/>
          </a:prstGeom>
          <a:solidFill>
            <a:srgbClr val="627981"/>
          </a:solidFill>
          <a:ln>
            <a:solidFill>
              <a:srgbClr val="627981"/>
            </a:solidFill>
          </a:ln>
        </p:spPr>
        <p:txBody>
          <a:bodyPr wrap="square" rtlCol="0" anchor="ctr">
            <a:spAutoFit/>
          </a:bodyPr>
          <a:lstStyle/>
          <a:p>
            <a:r>
              <a:rPr lang="en-US" sz="1600" dirty="0">
                <a:solidFill>
                  <a:schemeClr val="bg1"/>
                </a:solidFill>
              </a:rPr>
              <a:t>1. New startup firms usually raise financial capital by:</a:t>
            </a:r>
          </a:p>
          <a:p>
            <a:endParaRPr lang="en-US" sz="1600" dirty="0">
              <a:solidFill>
                <a:schemeClr val="bg1"/>
              </a:solidFill>
            </a:endParaRPr>
          </a:p>
          <a:p>
            <a:r>
              <a:rPr lang="en-US" sz="1600" b="1" u="sng" dirty="0">
                <a:solidFill>
                  <a:schemeClr val="bg1"/>
                </a:solidFill>
              </a:rPr>
              <a:t>A. Using the owner’s savings or investment from an angel investor or venture</a:t>
            </a:r>
          </a:p>
          <a:p>
            <a:r>
              <a:rPr lang="en-US" sz="1600" b="1" u="sng" dirty="0">
                <a:solidFill>
                  <a:schemeClr val="bg1"/>
                </a:solidFill>
              </a:rPr>
              <a:t>capital firm</a:t>
            </a:r>
          </a:p>
          <a:p>
            <a:r>
              <a:rPr lang="en-US" sz="1600" dirty="0">
                <a:solidFill>
                  <a:schemeClr val="bg1"/>
                </a:solidFill>
              </a:rPr>
              <a:t>B. Issuing bonds</a:t>
            </a:r>
          </a:p>
          <a:p>
            <a:r>
              <a:rPr lang="en-US" sz="1600" dirty="0">
                <a:solidFill>
                  <a:schemeClr val="bg1"/>
                </a:solidFill>
              </a:rPr>
              <a:t>C. Getting a bank loan</a:t>
            </a:r>
          </a:p>
          <a:p>
            <a:r>
              <a:rPr lang="en-US" sz="1600" dirty="0">
                <a:solidFill>
                  <a:schemeClr val="bg1"/>
                </a:solidFill>
              </a:rPr>
              <a:t>D. Selling stock</a:t>
            </a:r>
          </a:p>
          <a:p>
            <a:endParaRPr lang="en-US" sz="1600" dirty="0">
              <a:solidFill>
                <a:schemeClr val="bg1"/>
              </a:solidFill>
            </a:endParaRPr>
          </a:p>
          <a:p>
            <a:r>
              <a:rPr lang="en-US" sz="1600" dirty="0">
                <a:solidFill>
                  <a:schemeClr val="bg1"/>
                </a:solidFill>
              </a:rPr>
              <a:t>2. The two forms of borrowing that firms can use to obtain financial capital are:</a:t>
            </a:r>
          </a:p>
          <a:p>
            <a:endParaRPr lang="en-US" sz="1600" dirty="0">
              <a:solidFill>
                <a:schemeClr val="bg1"/>
              </a:solidFill>
            </a:endParaRPr>
          </a:p>
          <a:p>
            <a:r>
              <a:rPr lang="en-US" sz="1600" dirty="0">
                <a:solidFill>
                  <a:schemeClr val="bg1"/>
                </a:solidFill>
              </a:rPr>
              <a:t>A. Stocks and bonds</a:t>
            </a:r>
          </a:p>
          <a:p>
            <a:r>
              <a:rPr lang="en-US" sz="1600" dirty="0">
                <a:solidFill>
                  <a:schemeClr val="bg1"/>
                </a:solidFill>
              </a:rPr>
              <a:t>B. Venture capital and angel investment</a:t>
            </a:r>
          </a:p>
          <a:p>
            <a:r>
              <a:rPr lang="en-US" sz="1600" b="1" u="sng" dirty="0">
                <a:solidFill>
                  <a:schemeClr val="bg1"/>
                </a:solidFill>
              </a:rPr>
              <a:t>C. Bank loans and bonds</a:t>
            </a:r>
          </a:p>
          <a:p>
            <a:r>
              <a:rPr lang="en-US" sz="1600" dirty="0">
                <a:solidFill>
                  <a:schemeClr val="bg1"/>
                </a:solidFill>
              </a:rPr>
              <a:t>D. Selling stock and bank loans</a:t>
            </a:r>
          </a:p>
          <a:p>
            <a:endParaRPr lang="en-US" sz="1600" dirty="0">
              <a:solidFill>
                <a:schemeClr val="bg1"/>
              </a:solidFill>
            </a:endParaRPr>
          </a:p>
          <a:p>
            <a:r>
              <a:rPr lang="en-US" sz="1600" dirty="0">
                <a:solidFill>
                  <a:schemeClr val="bg1"/>
                </a:solidFill>
              </a:rPr>
              <a:t>3. The two forms of income from stock are:</a:t>
            </a:r>
          </a:p>
          <a:p>
            <a:endParaRPr lang="en-US" sz="1600" dirty="0">
              <a:solidFill>
                <a:schemeClr val="bg1"/>
              </a:solidFill>
            </a:endParaRPr>
          </a:p>
          <a:p>
            <a:r>
              <a:rPr lang="en-US" sz="1600" dirty="0">
                <a:solidFill>
                  <a:schemeClr val="bg1"/>
                </a:solidFill>
              </a:rPr>
              <a:t>A. Interest and dividends</a:t>
            </a:r>
          </a:p>
          <a:p>
            <a:r>
              <a:rPr lang="en-US" sz="1600" b="1" u="sng" dirty="0">
                <a:solidFill>
                  <a:schemeClr val="bg1"/>
                </a:solidFill>
              </a:rPr>
              <a:t>B. Dividends and capital gains</a:t>
            </a:r>
          </a:p>
          <a:p>
            <a:r>
              <a:rPr lang="en-US" sz="1600" dirty="0">
                <a:solidFill>
                  <a:schemeClr val="bg1"/>
                </a:solidFill>
              </a:rPr>
              <a:t>C. Interest and capital gains</a:t>
            </a:r>
          </a:p>
          <a:p>
            <a:r>
              <a:rPr lang="en-US" sz="1600" dirty="0">
                <a:solidFill>
                  <a:schemeClr val="bg1"/>
                </a:solidFill>
              </a:rPr>
              <a:t>D. Profits and interest</a:t>
            </a:r>
          </a:p>
        </p:txBody>
      </p:sp>
    </p:spTree>
    <p:extLst>
      <p:ext uri="{BB962C8B-B14F-4D97-AF65-F5344CB8AC3E}">
        <p14:creationId xmlns:p14="http://schemas.microsoft.com/office/powerpoint/2010/main" val="185515632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296661"/>
            <a:ext cx="9273061" cy="532453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Companies can raise early-stage financial capital in several ways: from their owners' or managers' personal savings and credit cards or from private investors, like angel investors and venture capital firms.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bond is a financial contract through which a borrower agrees to repay the amount that it borrowed.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Stock represents firm ownership and a company's stock is divided into shares.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 private company is usually owned by the people who run it on a day-to-day basis, although hired managers can run it.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When a firm decides to sell stock that financial investors can buy and sell, the firm is owned by its shareholders, who in turn elect a board of directors to hire top day-to-day management. We call this a public company.</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Introduction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a firm needs to buy new equipment or build a new facility, it often must go to the financial market to raise funds.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Usually, firms will add capacity during an economic expansion when profits are on the rise and consumer demand is high.</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Business investment is one of the critical ingredients needed to sustain economic growth.</a:t>
              </a:r>
            </a:p>
          </p:txBody>
        </p:sp>
      </p:grpSp>
    </p:spTree>
    <p:extLst>
      <p:ext uri="{BB962C8B-B14F-4D97-AF65-F5344CB8AC3E}">
        <p14:creationId xmlns:p14="http://schemas.microsoft.com/office/powerpoint/2010/main" val="15355306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Capital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firms, from huge companies to startup firms, do not have the financial resources to make all the desired investments.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1047195"/>
            <a:chOff x="542923" y="1736761"/>
            <a:chExt cx="8058154" cy="104719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104719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Firms may need financial capital from outside investors, and they are willing to pay interest for the opportunity to obtain a rate of return on the investment for financial capital.</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66619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Financial capital suppliers, like households, wish to use their savings in a way that will provide a return.</a:t>
              </a:r>
            </a:p>
          </p:txBody>
        </p:sp>
      </p:grpSp>
      <p:grpSp>
        <p:nvGrpSpPr>
          <p:cNvPr id="13" name="Group 12">
            <a:extLst>
              <a:ext uri="{FF2B5EF4-FFF2-40B4-BE49-F238E27FC236}">
                <a16:creationId xmlns:a16="http://schemas.microsoft.com/office/drawing/2014/main" id="{5425FB99-7BD4-4090-836C-42A068E29AC2}"/>
              </a:ext>
            </a:extLst>
          </p:cNvPr>
          <p:cNvGrpSpPr/>
          <p:nvPr/>
        </p:nvGrpSpPr>
        <p:grpSpPr>
          <a:xfrm>
            <a:off x="2135749" y="4569036"/>
            <a:ext cx="8058154" cy="806935"/>
            <a:chOff x="542923" y="1736761"/>
            <a:chExt cx="8058154" cy="806935"/>
          </a:xfrm>
          <a:solidFill>
            <a:srgbClr val="627981"/>
          </a:solidFill>
        </p:grpSpPr>
        <p:sp>
          <p:nvSpPr>
            <p:cNvPr id="23" name="Rectangle 22">
              <a:extLst>
                <a:ext uri="{FF2B5EF4-FFF2-40B4-BE49-F238E27FC236}">
                  <a16:creationId xmlns:a16="http://schemas.microsoft.com/office/drawing/2014/main" id="{287EA004-F4F6-4C0A-9856-FCBE5D55495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4" name="TextBox 23">
              <a:extLst>
                <a:ext uri="{FF2B5EF4-FFF2-40B4-BE49-F238E27FC236}">
                  <a16:creationId xmlns:a16="http://schemas.microsoft.com/office/drawing/2014/main" id="{092F8CE0-DFC3-45AF-AC0A-EDFC3360D105}"/>
                </a:ext>
              </a:extLst>
            </p:cNvPr>
            <p:cNvSpPr txBox="1"/>
            <p:nvPr/>
          </p:nvSpPr>
          <p:spPr>
            <a:xfrm>
              <a:off x="599388" y="179982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Financial capital markets take the inflow of funds from financial capital suppliers and transform it into the funds that demanders desire. </a:t>
              </a:r>
            </a:p>
          </p:txBody>
        </p:sp>
      </p:grpSp>
    </p:spTree>
    <p:extLst>
      <p:ext uri="{BB962C8B-B14F-4D97-AF65-F5344CB8AC3E}">
        <p14:creationId xmlns:p14="http://schemas.microsoft.com/office/powerpoint/2010/main" val="29880893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Financial Capital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950735"/>
              <a:ext cx="7807571" cy="400110"/>
            </a:xfrm>
            <a:prstGeom prst="rect">
              <a:avLst/>
            </a:prstGeom>
            <a:grpFill/>
          </p:spPr>
          <p:txBody>
            <a:bodyPr wrap="square" rtlCol="0">
              <a:spAutoFit/>
            </a:bodyPr>
            <a:lstStyle/>
            <a:p>
              <a:pPr algn="ctr"/>
              <a:r>
                <a:rPr lang="en-US" sz="2000" dirty="0">
                  <a:solidFill>
                    <a:schemeClr val="bg1"/>
                  </a:solidFill>
                </a:rPr>
                <a:t>These financial markets include the following:</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Stocks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Bank loans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Other financial investments</a:t>
            </a:r>
          </a:p>
        </p:txBody>
      </p:sp>
    </p:spTree>
    <p:extLst>
      <p:ext uri="{BB962C8B-B14F-4D97-AF65-F5344CB8AC3E}">
        <p14:creationId xmlns:p14="http://schemas.microsoft.com/office/powerpoint/2010/main" val="15364467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How Businesses Raise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066923" y="1411014"/>
            <a:ext cx="8058154" cy="1062517"/>
            <a:chOff x="542923" y="1736761"/>
            <a:chExt cx="8058154" cy="1062517"/>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1062517"/>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52084"/>
              <a:ext cx="7807571" cy="1015663"/>
            </a:xfrm>
            <a:prstGeom prst="rect">
              <a:avLst/>
            </a:prstGeom>
            <a:grpFill/>
          </p:spPr>
          <p:txBody>
            <a:bodyPr wrap="square" rtlCol="0">
              <a:spAutoFit/>
            </a:bodyPr>
            <a:lstStyle/>
            <a:p>
              <a:pPr algn="ctr"/>
              <a:r>
                <a:rPr lang="en-US" sz="2000" dirty="0">
                  <a:solidFill>
                    <a:schemeClr val="bg1"/>
                  </a:solidFill>
                </a:rPr>
                <a:t>Firms often make decisions that involve spending money in the present and expecting to earn profits in the future. Firms can raise the financial capital they need to pay for such projects in four main ways:</a:t>
              </a:r>
            </a:p>
          </p:txBody>
        </p:sp>
      </p:grpSp>
      <p:sp>
        <p:nvSpPr>
          <p:cNvPr id="2" name="Rectangle 1">
            <a:extLst>
              <a:ext uri="{FF2B5EF4-FFF2-40B4-BE49-F238E27FC236}">
                <a16:creationId xmlns:a16="http://schemas.microsoft.com/office/drawing/2014/main" id="{13D6C866-C6A6-4DB7-AE77-8B9C6CA196CA}"/>
              </a:ext>
            </a:extLst>
          </p:cNvPr>
          <p:cNvSpPr/>
          <p:nvPr/>
        </p:nvSpPr>
        <p:spPr>
          <a:xfrm>
            <a:off x="2879300"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From early-stage investors</a:t>
            </a:r>
          </a:p>
        </p:txBody>
      </p:sp>
      <p:sp>
        <p:nvSpPr>
          <p:cNvPr id="25" name="Rectangle 24">
            <a:extLst>
              <a:ext uri="{FF2B5EF4-FFF2-40B4-BE49-F238E27FC236}">
                <a16:creationId xmlns:a16="http://schemas.microsoft.com/office/drawing/2014/main" id="{81E37EAD-2031-4589-BBD3-3B8D1A411027}"/>
              </a:ext>
            </a:extLst>
          </p:cNvPr>
          <p:cNvSpPr/>
          <p:nvPr/>
        </p:nvSpPr>
        <p:spPr>
          <a:xfrm>
            <a:off x="6500649" y="280626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By reinvesting profits</a:t>
            </a:r>
          </a:p>
        </p:txBody>
      </p:sp>
      <p:sp>
        <p:nvSpPr>
          <p:cNvPr id="27" name="Rectangle 26">
            <a:extLst>
              <a:ext uri="{FF2B5EF4-FFF2-40B4-BE49-F238E27FC236}">
                <a16:creationId xmlns:a16="http://schemas.microsoft.com/office/drawing/2014/main" id="{6DE363F6-EE01-4786-A783-8C9477F99F2A}"/>
              </a:ext>
            </a:extLst>
          </p:cNvPr>
          <p:cNvSpPr/>
          <p:nvPr/>
        </p:nvSpPr>
        <p:spPr>
          <a:xfrm>
            <a:off x="2879300"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By borrowing through banks or bonds</a:t>
            </a:r>
          </a:p>
        </p:txBody>
      </p:sp>
      <p:sp>
        <p:nvSpPr>
          <p:cNvPr id="28" name="Rectangle 27">
            <a:extLst>
              <a:ext uri="{FF2B5EF4-FFF2-40B4-BE49-F238E27FC236}">
                <a16:creationId xmlns:a16="http://schemas.microsoft.com/office/drawing/2014/main" id="{94B2C513-055C-4FAF-A633-E5AECD9B62F9}"/>
              </a:ext>
            </a:extLst>
          </p:cNvPr>
          <p:cNvSpPr/>
          <p:nvPr/>
        </p:nvSpPr>
        <p:spPr>
          <a:xfrm>
            <a:off x="6500651" y="4683072"/>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By selling stock</a:t>
            </a:r>
          </a:p>
        </p:txBody>
      </p:sp>
    </p:spTree>
    <p:extLst>
      <p:ext uri="{BB962C8B-B14F-4D97-AF65-F5344CB8AC3E}">
        <p14:creationId xmlns:p14="http://schemas.microsoft.com/office/powerpoint/2010/main" val="37395435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Early-Stage Financial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New firms often have an idea or prototype for a product or service to sell but have few or no customers, and thus are not earning profits.</a:t>
              </a:r>
            </a:p>
          </p:txBody>
        </p:sp>
      </p:grpSp>
      <p:grpSp>
        <p:nvGrpSpPr>
          <p:cNvPr id="17" name="Group 16">
            <a:extLst>
              <a:ext uri="{FF2B5EF4-FFF2-40B4-BE49-F238E27FC236}">
                <a16:creationId xmlns:a16="http://schemas.microsoft.com/office/drawing/2014/main" id="{814C246D-55AE-40B3-8B12-FA1A95C318E6}"/>
              </a:ext>
            </a:extLst>
          </p:cNvPr>
          <p:cNvGrpSpPr/>
          <p:nvPr/>
        </p:nvGrpSpPr>
        <p:grpSpPr>
          <a:xfrm>
            <a:off x="2135749" y="2523086"/>
            <a:ext cx="8058154" cy="806935"/>
            <a:chOff x="542923" y="1736761"/>
            <a:chExt cx="8058154" cy="806935"/>
          </a:xfrm>
          <a:solidFill>
            <a:srgbClr val="627981"/>
          </a:solidFill>
        </p:grpSpPr>
        <p:sp>
          <p:nvSpPr>
            <p:cNvPr id="18" name="Rectangle 17">
              <a:extLst>
                <a:ext uri="{FF2B5EF4-FFF2-40B4-BE49-F238E27FC236}">
                  <a16:creationId xmlns:a16="http://schemas.microsoft.com/office/drawing/2014/main" id="{8A5C311E-3FCE-43B8-87A9-FAF5DB3F14DB}"/>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9" name="TextBox 18">
              <a:extLst>
                <a:ext uri="{FF2B5EF4-FFF2-40B4-BE49-F238E27FC236}">
                  <a16:creationId xmlns:a16="http://schemas.microsoft.com/office/drawing/2014/main" id="{127BBAD0-C25F-4D77-811D-99007F8D4537}"/>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many small businesses, the original source of money is the business owner.</a:t>
              </a:r>
            </a:p>
          </p:txBody>
        </p:sp>
      </p:grpSp>
      <p:grpSp>
        <p:nvGrpSpPr>
          <p:cNvPr id="20" name="Group 19">
            <a:extLst>
              <a:ext uri="{FF2B5EF4-FFF2-40B4-BE49-F238E27FC236}">
                <a16:creationId xmlns:a16="http://schemas.microsoft.com/office/drawing/2014/main" id="{4A0713FB-980E-497E-A670-6EADB7900DE0}"/>
              </a:ext>
            </a:extLst>
          </p:cNvPr>
          <p:cNvGrpSpPr/>
          <p:nvPr/>
        </p:nvGrpSpPr>
        <p:grpSpPr>
          <a:xfrm>
            <a:off x="2135749" y="3425931"/>
            <a:ext cx="8058154" cy="806935"/>
            <a:chOff x="542923" y="1736761"/>
            <a:chExt cx="8058154" cy="806935"/>
          </a:xfrm>
          <a:solidFill>
            <a:srgbClr val="627981"/>
          </a:solidFill>
        </p:grpSpPr>
        <p:sp>
          <p:nvSpPr>
            <p:cNvPr id="21" name="Rectangle 20">
              <a:extLst>
                <a:ext uri="{FF2B5EF4-FFF2-40B4-BE49-F238E27FC236}">
                  <a16:creationId xmlns:a16="http://schemas.microsoft.com/office/drawing/2014/main" id="{98CD9020-6157-4C25-8672-F18424AC89E7}"/>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2" name="TextBox 21">
              <a:extLst>
                <a:ext uri="{FF2B5EF4-FFF2-40B4-BE49-F238E27FC236}">
                  <a16:creationId xmlns:a16="http://schemas.microsoft.com/office/drawing/2014/main" id="{F1060C57-8353-4CD3-AD2E-8CAD0948302E}"/>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cities have a network of well-to-do individuals, known as "angel investors," who will put their own money into small new companies.</a:t>
              </a:r>
            </a:p>
          </p:txBody>
        </p:sp>
      </p:grpSp>
      <p:grpSp>
        <p:nvGrpSpPr>
          <p:cNvPr id="25" name="Group 24">
            <a:extLst>
              <a:ext uri="{FF2B5EF4-FFF2-40B4-BE49-F238E27FC236}">
                <a16:creationId xmlns:a16="http://schemas.microsoft.com/office/drawing/2014/main" id="{A144C51C-519C-44F6-A845-818D4F4D4327}"/>
              </a:ext>
            </a:extLst>
          </p:cNvPr>
          <p:cNvGrpSpPr/>
          <p:nvPr/>
        </p:nvGrpSpPr>
        <p:grpSpPr>
          <a:xfrm>
            <a:off x="2135749" y="4328776"/>
            <a:ext cx="8058154" cy="806935"/>
            <a:chOff x="542923" y="1736761"/>
            <a:chExt cx="8058154" cy="806935"/>
          </a:xfrm>
          <a:solidFill>
            <a:srgbClr val="627981"/>
          </a:solidFill>
        </p:grpSpPr>
        <p:sp>
          <p:nvSpPr>
            <p:cNvPr id="27" name="Rectangle 26">
              <a:extLst>
                <a:ext uri="{FF2B5EF4-FFF2-40B4-BE49-F238E27FC236}">
                  <a16:creationId xmlns:a16="http://schemas.microsoft.com/office/drawing/2014/main" id="{235ED62C-4A51-4244-8A91-7A98A0CE604D}"/>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8" name="TextBox 27">
              <a:extLst>
                <a:ext uri="{FF2B5EF4-FFF2-40B4-BE49-F238E27FC236}">
                  <a16:creationId xmlns:a16="http://schemas.microsoft.com/office/drawing/2014/main" id="{37E54C47-75FD-4EF4-BB84-19047D9EEC31}"/>
                </a:ext>
              </a:extLst>
            </p:cNvPr>
            <p:cNvSpPr txBox="1"/>
            <p:nvPr/>
          </p:nvSpPr>
          <p:spPr>
            <a:xfrm>
              <a:off x="599388" y="1768293"/>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Angel investors end up owning a small portion of the firm for their investment.</a:t>
              </a:r>
            </a:p>
          </p:txBody>
        </p:sp>
      </p:grpSp>
    </p:spTree>
    <p:extLst>
      <p:ext uri="{BB962C8B-B14F-4D97-AF65-F5344CB8AC3E}">
        <p14:creationId xmlns:p14="http://schemas.microsoft.com/office/powerpoint/2010/main" val="2913118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0" y="477930"/>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Venture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4" name="Group 13">
            <a:extLst>
              <a:ext uri="{FF2B5EF4-FFF2-40B4-BE49-F238E27FC236}">
                <a16:creationId xmlns:a16="http://schemas.microsoft.com/office/drawing/2014/main" id="{07A8CF69-5CD1-4892-82FC-34A3EA082138}"/>
              </a:ext>
            </a:extLst>
          </p:cNvPr>
          <p:cNvGrpSpPr/>
          <p:nvPr/>
        </p:nvGrpSpPr>
        <p:grpSpPr>
          <a:xfrm>
            <a:off x="2135749" y="1620241"/>
            <a:ext cx="8058154" cy="1438269"/>
            <a:chOff x="542923" y="1736760"/>
            <a:chExt cx="8058154" cy="1955744"/>
          </a:xfrm>
          <a:solidFill>
            <a:srgbClr val="627981"/>
          </a:solidFill>
        </p:grpSpPr>
        <p:sp>
          <p:nvSpPr>
            <p:cNvPr id="15" name="Rectangle 14">
              <a:extLst>
                <a:ext uri="{FF2B5EF4-FFF2-40B4-BE49-F238E27FC236}">
                  <a16:creationId xmlns:a16="http://schemas.microsoft.com/office/drawing/2014/main" id="{A1094039-3219-4A8B-903C-D16BC500BDED}"/>
                </a:ext>
              </a:extLst>
            </p:cNvPr>
            <p:cNvSpPr/>
            <p:nvPr/>
          </p:nvSpPr>
          <p:spPr>
            <a:xfrm>
              <a:off x="542923" y="1736760"/>
              <a:ext cx="8058154" cy="195573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D21E5F1A-81E0-4970-83AD-D79FB967E25A}"/>
                </a:ext>
              </a:extLst>
            </p:cNvPr>
            <p:cNvSpPr txBox="1"/>
            <p:nvPr/>
          </p:nvSpPr>
          <p:spPr>
            <a:xfrm>
              <a:off x="655854" y="1786285"/>
              <a:ext cx="7807571" cy="1906219"/>
            </a:xfrm>
            <a:prstGeom prst="rect">
              <a:avLst/>
            </a:prstGeom>
            <a:grpFill/>
          </p:spPr>
          <p:txBody>
            <a:bodyPr wrap="square" rtlCol="0">
              <a:spAutoFit/>
            </a:bodyPr>
            <a:lstStyle/>
            <a:p>
              <a:pPr algn="ctr"/>
              <a:r>
                <a:rPr lang="en-US" sz="2000" b="1" dirty="0">
                  <a:solidFill>
                    <a:schemeClr val="bg1"/>
                  </a:solidFill>
                </a:rPr>
                <a:t>Venture capital </a:t>
              </a:r>
              <a:r>
                <a:rPr lang="en-US" sz="2000" dirty="0">
                  <a:solidFill>
                    <a:schemeClr val="bg1"/>
                  </a:solidFill>
                </a:rPr>
                <a:t>firms make financial investments in new companies that are still relatively small in size but have potential to grow substantially. These firms gather money from a variety of individual or institutional investors. These investors come from a number of places:</a:t>
              </a:r>
            </a:p>
            <a:p>
              <a:endParaRPr lang="en-US" sz="2000" dirty="0">
                <a:solidFill>
                  <a:schemeClr val="bg1"/>
                </a:solidFill>
              </a:endParaRPr>
            </a:p>
          </p:txBody>
        </p:sp>
      </p:grpSp>
      <p:sp>
        <p:nvSpPr>
          <p:cNvPr id="23" name="Rectangle 22">
            <a:extLst>
              <a:ext uri="{FF2B5EF4-FFF2-40B4-BE49-F238E27FC236}">
                <a16:creationId xmlns:a16="http://schemas.microsoft.com/office/drawing/2014/main" id="{8C9C0436-C39D-4F24-A82E-74460863C379}"/>
              </a:ext>
            </a:extLst>
          </p:cNvPr>
          <p:cNvSpPr/>
          <p:nvPr/>
        </p:nvSpPr>
        <p:spPr>
          <a:xfrm>
            <a:off x="2816238"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Banks</a:t>
            </a:r>
          </a:p>
        </p:txBody>
      </p:sp>
      <p:sp>
        <p:nvSpPr>
          <p:cNvPr id="24" name="Rectangle 23">
            <a:extLst>
              <a:ext uri="{FF2B5EF4-FFF2-40B4-BE49-F238E27FC236}">
                <a16:creationId xmlns:a16="http://schemas.microsoft.com/office/drawing/2014/main" id="{1324DC07-F2A6-450D-B03B-677D6C9A91FA}"/>
              </a:ext>
            </a:extLst>
          </p:cNvPr>
          <p:cNvSpPr/>
          <p:nvPr/>
        </p:nvSpPr>
        <p:spPr>
          <a:xfrm>
            <a:off x="6437587" y="331075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Institutions, like college endowments</a:t>
            </a:r>
          </a:p>
        </p:txBody>
      </p:sp>
      <p:sp>
        <p:nvSpPr>
          <p:cNvPr id="29" name="Rectangle 28">
            <a:extLst>
              <a:ext uri="{FF2B5EF4-FFF2-40B4-BE49-F238E27FC236}">
                <a16:creationId xmlns:a16="http://schemas.microsoft.com/office/drawing/2014/main" id="{4FF36185-4C49-4498-8FB3-65622F2494D3}"/>
              </a:ext>
            </a:extLst>
          </p:cNvPr>
          <p:cNvSpPr/>
          <p:nvPr/>
        </p:nvSpPr>
        <p:spPr>
          <a:xfrm>
            <a:off x="2816238"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Insurance companies that hold financial reserves</a:t>
            </a:r>
          </a:p>
        </p:txBody>
      </p:sp>
      <p:sp>
        <p:nvSpPr>
          <p:cNvPr id="30" name="Rectangle 29">
            <a:extLst>
              <a:ext uri="{FF2B5EF4-FFF2-40B4-BE49-F238E27FC236}">
                <a16:creationId xmlns:a16="http://schemas.microsoft.com/office/drawing/2014/main" id="{53E26164-5E01-492D-8012-6D2F83E48E4E}"/>
              </a:ext>
            </a:extLst>
          </p:cNvPr>
          <p:cNvSpPr/>
          <p:nvPr/>
        </p:nvSpPr>
        <p:spPr>
          <a:xfrm>
            <a:off x="6437589" y="5187569"/>
            <a:ext cx="2812051" cy="149772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t>Corporate pension funds</a:t>
            </a:r>
          </a:p>
        </p:txBody>
      </p:sp>
    </p:spTree>
    <p:extLst>
      <p:ext uri="{BB962C8B-B14F-4D97-AF65-F5344CB8AC3E}">
        <p14:creationId xmlns:p14="http://schemas.microsoft.com/office/powerpoint/2010/main" val="16671375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Venture Capital</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F3A2BD79-A975-4431-9CD0-8EBE2238BEB0}"/>
              </a:ext>
            </a:extLst>
          </p:cNvPr>
          <p:cNvGrpSpPr/>
          <p:nvPr/>
        </p:nvGrpSpPr>
        <p:grpSpPr>
          <a:xfrm>
            <a:off x="2066923" y="5071505"/>
            <a:ext cx="8058154" cy="761736"/>
            <a:chOff x="542923" y="1736761"/>
            <a:chExt cx="8058154" cy="1065185"/>
          </a:xfrm>
          <a:solidFill>
            <a:srgbClr val="627981"/>
          </a:solidFill>
        </p:grpSpPr>
        <p:sp>
          <p:nvSpPr>
            <p:cNvPr id="7" name="Rectangle 6">
              <a:extLst>
                <a:ext uri="{FF2B5EF4-FFF2-40B4-BE49-F238E27FC236}">
                  <a16:creationId xmlns:a16="http://schemas.microsoft.com/office/drawing/2014/main" id="{CD910E8E-39AB-4893-92D5-664530445040}"/>
                </a:ext>
              </a:extLst>
            </p:cNvPr>
            <p:cNvSpPr/>
            <p:nvPr/>
          </p:nvSpPr>
          <p:spPr>
            <a:xfrm>
              <a:off x="542923" y="1736761"/>
              <a:ext cx="8058154" cy="106518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D9218A78-7F11-4043-9FA6-BFED0B51910C}"/>
                </a:ext>
              </a:extLst>
            </p:cNvPr>
            <p:cNvSpPr txBox="1"/>
            <p:nvPr/>
          </p:nvSpPr>
          <p:spPr>
            <a:xfrm>
              <a:off x="655854" y="1786285"/>
              <a:ext cx="7807571" cy="707886"/>
            </a:xfrm>
            <a:prstGeom prst="rect">
              <a:avLst/>
            </a:prstGeom>
            <a:grpFill/>
          </p:spPr>
          <p:txBody>
            <a:bodyPr wrap="square" rtlCol="0">
              <a:spAutoFit/>
            </a:bodyPr>
            <a:lstStyle/>
            <a:p>
              <a:pPr algn="ctr"/>
              <a:r>
                <a:rPr lang="en-US" sz="2000" dirty="0">
                  <a:solidFill>
                    <a:schemeClr val="bg1"/>
                  </a:solidFill>
                </a:rPr>
                <a:t>Venture capital firms invest in young, emerging firms that have promising growth potential.</a:t>
              </a:r>
            </a:p>
          </p:txBody>
        </p:sp>
      </p:grpSp>
      <p:pic>
        <p:nvPicPr>
          <p:cNvPr id="2" name="Picture 2" descr="A graphic of a hand holding out a light bulb and four other hands offering stacks of cash for the light bulb">
            <a:extLst>
              <a:ext uri="{FF2B5EF4-FFF2-40B4-BE49-F238E27FC236}">
                <a16:creationId xmlns:a16="http://schemas.microsoft.com/office/drawing/2014/main" id="{43854C9C-304A-4D89-B641-89218373C24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41435" y="1349418"/>
            <a:ext cx="5109129" cy="348159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05815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439</TotalTime>
  <Words>2578</Words>
  <Application>Microsoft Office PowerPoint</Application>
  <PresentationFormat>Widescreen</PresentationFormat>
  <Paragraphs>445</Paragraphs>
  <Slides>23</Slides>
  <Notes>21</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23</vt:i4>
      </vt:variant>
    </vt:vector>
  </HeadingPairs>
  <TitlesOfParts>
    <vt:vector size="29"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46</cp:revision>
  <dcterms:created xsi:type="dcterms:W3CDTF">2017-06-16T13:06:21Z</dcterms:created>
  <dcterms:modified xsi:type="dcterms:W3CDTF">2023-08-07T15:34:40Z</dcterms:modified>
</cp:coreProperties>
</file>