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77" r:id="rId4"/>
    <p:sldId id="368" r:id="rId5"/>
    <p:sldId id="378" r:id="rId6"/>
    <p:sldId id="329" r:id="rId7"/>
    <p:sldId id="369" r:id="rId8"/>
    <p:sldId id="370" r:id="rId9"/>
    <p:sldId id="325" r:id="rId10"/>
    <p:sldId id="379" r:id="rId11"/>
    <p:sldId id="380" r:id="rId12"/>
    <p:sldId id="381" r:id="rId13"/>
    <p:sldId id="382" r:id="rId14"/>
    <p:sldId id="371" r:id="rId15"/>
    <p:sldId id="376" r:id="rId16"/>
    <p:sldId id="383" r:id="rId17"/>
    <p:sldId id="374" r:id="rId18"/>
    <p:sldId id="384" r:id="rId19"/>
    <p:sldId id="385" r:id="rId20"/>
    <p:sldId id="375"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56" autoAdjust="0"/>
    <p:restoredTop sz="87570" autoAdjust="0"/>
  </p:normalViewPr>
  <p:slideViewPr>
    <p:cSldViewPr snapToGrid="0">
      <p:cViewPr varScale="1">
        <p:scale>
          <a:sx n="97" d="100"/>
          <a:sy n="97" d="100"/>
        </p:scale>
        <p:origin x="91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17EE93-6C4C-4372-912A-0AF06D01176B}" type="doc">
      <dgm:prSet loTypeId="urn:microsoft.com/office/officeart/2005/8/layout/arrow1" loCatId="process" qsTypeId="urn:microsoft.com/office/officeart/2005/8/quickstyle/simple1" qsCatId="simple" csTypeId="urn:microsoft.com/office/officeart/2005/8/colors/accent1_2" csCatId="accent1" phldr="1"/>
      <dgm:spPr/>
      <dgm:t>
        <a:bodyPr/>
        <a:lstStyle/>
        <a:p>
          <a:endParaRPr lang="en-US"/>
        </a:p>
      </dgm:t>
    </dgm:pt>
    <dgm:pt modelId="{F4094928-E845-45C2-A7FD-9FCE2D82E03F}">
      <dgm:prSet phldrT="[Text]"/>
      <dgm:spPr>
        <a:solidFill>
          <a:srgbClr val="627981"/>
        </a:solidFill>
      </dgm:spPr>
      <dgm:t>
        <a:bodyPr/>
        <a:lstStyle/>
        <a:p>
          <a:r>
            <a:rPr lang="en-US" dirty="0"/>
            <a:t>exports &gt; imports</a:t>
          </a:r>
        </a:p>
        <a:p>
          <a:r>
            <a:rPr lang="en-US" b="1" dirty="0"/>
            <a:t>trade surplus</a:t>
          </a:r>
        </a:p>
      </dgm:t>
    </dgm:pt>
    <dgm:pt modelId="{6BDBD9E3-F2C6-4C99-B9F4-3BD63F65A388}" type="parTrans" cxnId="{3256AA47-3C27-455C-8B29-D8A9897FF0DA}">
      <dgm:prSet/>
      <dgm:spPr/>
      <dgm:t>
        <a:bodyPr/>
        <a:lstStyle/>
        <a:p>
          <a:endParaRPr lang="en-US"/>
        </a:p>
      </dgm:t>
    </dgm:pt>
    <dgm:pt modelId="{669CBF3D-5D37-407D-AF87-DC65DD65E40D}" type="sibTrans" cxnId="{3256AA47-3C27-455C-8B29-D8A9897FF0DA}">
      <dgm:prSet/>
      <dgm:spPr/>
      <dgm:t>
        <a:bodyPr/>
        <a:lstStyle/>
        <a:p>
          <a:endParaRPr lang="en-US"/>
        </a:p>
      </dgm:t>
    </dgm:pt>
    <dgm:pt modelId="{5A3465C4-4AED-4E50-9382-41D283CE14A6}">
      <dgm:prSet phldrT="[Text]"/>
      <dgm:spPr>
        <a:solidFill>
          <a:srgbClr val="627981"/>
        </a:solidFill>
      </dgm:spPr>
      <dgm:t>
        <a:bodyPr/>
        <a:lstStyle/>
        <a:p>
          <a:r>
            <a:rPr lang="en-US" dirty="0"/>
            <a:t>imports &gt; exports</a:t>
          </a:r>
        </a:p>
        <a:p>
          <a:r>
            <a:rPr lang="en-US" b="1" dirty="0"/>
            <a:t>trade deficit</a:t>
          </a:r>
        </a:p>
      </dgm:t>
    </dgm:pt>
    <dgm:pt modelId="{E51225E1-4BBC-4D8A-84E8-DE9C20F8F163}" type="sibTrans" cxnId="{DD0734D3-17AB-4030-9FD9-FB413F9D018E}">
      <dgm:prSet/>
      <dgm:spPr/>
      <dgm:t>
        <a:bodyPr/>
        <a:lstStyle/>
        <a:p>
          <a:endParaRPr lang="en-US"/>
        </a:p>
      </dgm:t>
    </dgm:pt>
    <dgm:pt modelId="{F8AD8ADB-AD2A-41D6-B29F-9AD83C28ECCA}" type="parTrans" cxnId="{DD0734D3-17AB-4030-9FD9-FB413F9D018E}">
      <dgm:prSet/>
      <dgm:spPr/>
      <dgm:t>
        <a:bodyPr/>
        <a:lstStyle/>
        <a:p>
          <a:endParaRPr lang="en-US"/>
        </a:p>
      </dgm:t>
    </dgm:pt>
    <dgm:pt modelId="{E34D1631-90D1-4B68-818C-7D74F0ED3A19}" type="pres">
      <dgm:prSet presAssocID="{6117EE93-6C4C-4372-912A-0AF06D01176B}" presName="cycle" presStyleCnt="0">
        <dgm:presLayoutVars>
          <dgm:dir/>
          <dgm:resizeHandles val="exact"/>
        </dgm:presLayoutVars>
      </dgm:prSet>
      <dgm:spPr/>
    </dgm:pt>
    <dgm:pt modelId="{7059D688-F69F-4468-94A1-B306B5ED2767}" type="pres">
      <dgm:prSet presAssocID="{F4094928-E845-45C2-A7FD-9FCE2D82E03F}" presName="arrow" presStyleLbl="node1" presStyleIdx="0" presStyleCnt="2">
        <dgm:presLayoutVars>
          <dgm:bulletEnabled val="1"/>
        </dgm:presLayoutVars>
      </dgm:prSet>
      <dgm:spPr/>
    </dgm:pt>
    <dgm:pt modelId="{E7A2B4D6-9A0F-4EC7-8C4E-17B239E0CA06}" type="pres">
      <dgm:prSet presAssocID="{5A3465C4-4AED-4E50-9382-41D283CE14A6}" presName="arrow" presStyleLbl="node1" presStyleIdx="1" presStyleCnt="2">
        <dgm:presLayoutVars>
          <dgm:bulletEnabled val="1"/>
        </dgm:presLayoutVars>
      </dgm:prSet>
      <dgm:spPr/>
    </dgm:pt>
  </dgm:ptLst>
  <dgm:cxnLst>
    <dgm:cxn modelId="{17F56B33-8579-4765-94BE-F53009E62C58}" type="presOf" srcId="{5A3465C4-4AED-4E50-9382-41D283CE14A6}" destId="{E7A2B4D6-9A0F-4EC7-8C4E-17B239E0CA06}" srcOrd="0" destOrd="0" presId="urn:microsoft.com/office/officeart/2005/8/layout/arrow1"/>
    <dgm:cxn modelId="{3256AA47-3C27-455C-8B29-D8A9897FF0DA}" srcId="{6117EE93-6C4C-4372-912A-0AF06D01176B}" destId="{F4094928-E845-45C2-A7FD-9FCE2D82E03F}" srcOrd="0" destOrd="0" parTransId="{6BDBD9E3-F2C6-4C99-B9F4-3BD63F65A388}" sibTransId="{669CBF3D-5D37-407D-AF87-DC65DD65E40D}"/>
    <dgm:cxn modelId="{3F753BB5-C0D3-4ABE-9573-80E1A02A465F}" type="presOf" srcId="{6117EE93-6C4C-4372-912A-0AF06D01176B}" destId="{E34D1631-90D1-4B68-818C-7D74F0ED3A19}" srcOrd="0" destOrd="0" presId="urn:microsoft.com/office/officeart/2005/8/layout/arrow1"/>
    <dgm:cxn modelId="{233B9CC3-D1F9-4255-BFBD-F068B3873BB3}" type="presOf" srcId="{F4094928-E845-45C2-A7FD-9FCE2D82E03F}" destId="{7059D688-F69F-4468-94A1-B306B5ED2767}" srcOrd="0" destOrd="0" presId="urn:microsoft.com/office/officeart/2005/8/layout/arrow1"/>
    <dgm:cxn modelId="{DD0734D3-17AB-4030-9FD9-FB413F9D018E}" srcId="{6117EE93-6C4C-4372-912A-0AF06D01176B}" destId="{5A3465C4-4AED-4E50-9382-41D283CE14A6}" srcOrd="1" destOrd="0" parTransId="{F8AD8ADB-AD2A-41D6-B29F-9AD83C28ECCA}" sibTransId="{E51225E1-4BBC-4D8A-84E8-DE9C20F8F163}"/>
    <dgm:cxn modelId="{37815F8C-83BD-4C23-BA33-6E6C09181B84}" type="presParOf" srcId="{E34D1631-90D1-4B68-818C-7D74F0ED3A19}" destId="{7059D688-F69F-4468-94A1-B306B5ED2767}" srcOrd="0" destOrd="0" presId="urn:microsoft.com/office/officeart/2005/8/layout/arrow1"/>
    <dgm:cxn modelId="{A41A6A7F-257D-4510-9C0D-C2DC24822C98}" type="presParOf" srcId="{E34D1631-90D1-4B68-818C-7D74F0ED3A19}" destId="{E7A2B4D6-9A0F-4EC7-8C4E-17B239E0CA06}" srcOrd="1" destOrd="0" presId="urn:microsoft.com/office/officeart/2005/8/layout/arrow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59D688-F69F-4468-94A1-B306B5ED2767}">
      <dsp:nvSpPr>
        <dsp:cNvPr id="0" name=""/>
        <dsp:cNvSpPr/>
      </dsp:nvSpPr>
      <dsp:spPr>
        <a:xfrm rot="16200000">
          <a:off x="862"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exports &gt; imports</a:t>
          </a:r>
        </a:p>
        <a:p>
          <a:pPr marL="0" lvl="0" indent="0" algn="ctr" defTabSz="800100">
            <a:lnSpc>
              <a:spcPct val="90000"/>
            </a:lnSpc>
            <a:spcBef>
              <a:spcPct val="0"/>
            </a:spcBef>
            <a:spcAft>
              <a:spcPct val="35000"/>
            </a:spcAft>
            <a:buNone/>
          </a:pPr>
          <a:r>
            <a:rPr lang="en-US" sz="1800" b="1" kern="1200" dirty="0"/>
            <a:t>trade surplus</a:t>
          </a:r>
        </a:p>
      </dsp:txBody>
      <dsp:txXfrm rot="5400000">
        <a:off x="402495" y="574676"/>
        <a:ext cx="1893413" cy="1147523"/>
      </dsp:txXfrm>
    </dsp:sp>
    <dsp:sp modelId="{E7A2B4D6-9A0F-4EC7-8C4E-17B239E0CA06}">
      <dsp:nvSpPr>
        <dsp:cNvPr id="0" name=""/>
        <dsp:cNvSpPr/>
      </dsp:nvSpPr>
      <dsp:spPr>
        <a:xfrm rot="5400000">
          <a:off x="2569780" y="915"/>
          <a:ext cx="2295046" cy="2295046"/>
        </a:xfrm>
        <a:prstGeom prst="upArrow">
          <a:avLst>
            <a:gd name="adj1" fmla="val 50000"/>
            <a:gd name="adj2" fmla="val 35000"/>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imports &gt; exports</a:t>
          </a:r>
        </a:p>
        <a:p>
          <a:pPr marL="0" lvl="0" indent="0" algn="ctr" defTabSz="800100">
            <a:lnSpc>
              <a:spcPct val="90000"/>
            </a:lnSpc>
            <a:spcBef>
              <a:spcPct val="0"/>
            </a:spcBef>
            <a:spcAft>
              <a:spcPct val="35000"/>
            </a:spcAft>
            <a:buNone/>
          </a:pPr>
          <a:r>
            <a:rPr lang="en-US" sz="1800" b="1" kern="1200" dirty="0"/>
            <a:t>trade deficit</a:t>
          </a:r>
        </a:p>
      </dsp:txBody>
      <dsp:txXfrm rot="-5400000">
        <a:off x="2569780" y="574677"/>
        <a:ext cx="1893413" cy="1147523"/>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86370A-3B9F-4691-AB28-7C102A69CD6E}"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AA51B6-7015-4F17-AC00-F3B87BAE0309}" type="slidenum">
              <a:rPr lang="en-US" smtClean="0"/>
              <a:t>‹#›</a:t>
            </a:fld>
            <a:endParaRPr lang="en-US"/>
          </a:p>
        </p:txBody>
      </p:sp>
    </p:spTree>
    <p:extLst>
      <p:ext uri="{BB962C8B-B14F-4D97-AF65-F5344CB8AC3E}">
        <p14:creationId xmlns:p14="http://schemas.microsoft.com/office/powerpoint/2010/main" val="1873052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
        <p:nvSpPr>
          <p:cNvPr id="4" name="Slide Number Placeholder 3"/>
          <p:cNvSpPr>
            <a:spLocks noGrp="1"/>
          </p:cNvSpPr>
          <p:nvPr>
            <p:ph type="sldNum" sz="quarter" idx="5"/>
          </p:nvPr>
        </p:nvSpPr>
        <p:spPr/>
        <p:txBody>
          <a:bodyPr/>
          <a:lstStyle/>
          <a:p>
            <a:fld id="{A0AA51B6-7015-4F17-AC00-F3B87BAE0309}" type="slidenum">
              <a:rPr lang="en-US" smtClean="0"/>
              <a:t>2</a:t>
            </a:fld>
            <a:endParaRPr lang="en-US"/>
          </a:p>
        </p:txBody>
      </p:sp>
    </p:spTree>
    <p:extLst>
      <p:ext uri="{BB962C8B-B14F-4D97-AF65-F5344CB8AC3E}">
        <p14:creationId xmlns:p14="http://schemas.microsoft.com/office/powerpoint/2010/main" val="4727626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Government expenditure in the United States is close to 20% of GDP. The only part of government spending counted in demand is government purchases of goods or services produced in the economy.</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12</a:t>
            </a:fld>
            <a:endParaRPr lang="en-US"/>
          </a:p>
        </p:txBody>
      </p:sp>
    </p:spTree>
    <p:extLst>
      <p:ext uri="{BB962C8B-B14F-4D97-AF65-F5344CB8AC3E}">
        <p14:creationId xmlns:p14="http://schemas.microsoft.com/office/powerpoint/2010/main" val="52903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Exports are domestically produced goods that a country sells abroad. Imports are goods produced in other countries that residents of this country purchase. We call the gap between exports and imports the trade balance. When a country’s exports are greater than its imports, there is a trade surplus. When exports are less than imports, there is a trade deficit.</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13</a:t>
            </a:fld>
            <a:endParaRPr lang="en-US"/>
          </a:p>
        </p:txBody>
      </p:sp>
    </p:spTree>
    <p:extLst>
      <p:ext uri="{BB962C8B-B14F-4D97-AF65-F5344CB8AC3E}">
        <p14:creationId xmlns:p14="http://schemas.microsoft.com/office/powerpoint/2010/main" val="23688764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Businesses use revenue to pay their bills, including wages, rent, and profit to the entrepreneur. Adding up all the income produced in a year is another way to measure GDP. The total value of a nation’s output is equal to the total value of its income.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15</a:t>
            </a:fld>
            <a:endParaRPr lang="en-US"/>
          </a:p>
        </p:txBody>
      </p:sp>
    </p:spTree>
    <p:extLst>
      <p:ext uri="{BB962C8B-B14F-4D97-AF65-F5344CB8AC3E}">
        <p14:creationId xmlns:p14="http://schemas.microsoft.com/office/powerpoint/2010/main" val="41150411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GDP is the value of all final goods and services, those that have reached the furthest stage of production, produced within a year. Double counting is counting output more than once as it travels through production. To avoid double counting, statisticians only count the value of final goods, not intermediate goods.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16</a:t>
            </a:fld>
            <a:endParaRPr lang="en-US"/>
          </a:p>
        </p:txBody>
      </p:sp>
    </p:spTree>
    <p:extLst>
      <p:ext uri="{BB962C8B-B14F-4D97-AF65-F5344CB8AC3E}">
        <p14:creationId xmlns:p14="http://schemas.microsoft.com/office/powerpoint/2010/main" val="2500562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Gross National Product (GNP):</a:t>
            </a:r>
          </a:p>
          <a:p>
            <a:r>
              <a:rPr lang="en-US" dirty="0"/>
              <a:t>Measures what a country’s citizens and firms produce, regardless of whether it was produced domestically or internationally</a:t>
            </a:r>
          </a:p>
          <a:p>
            <a:r>
              <a:rPr lang="en-US" dirty="0"/>
              <a:t>Net National Product (NNP):</a:t>
            </a:r>
          </a:p>
          <a:p>
            <a:r>
              <a:rPr lang="en-US" dirty="0"/>
              <a:t>GNP minus how much physical capital depreciates due to aging over the course of a year</a:t>
            </a:r>
          </a:p>
          <a:p>
            <a:r>
              <a:rPr lang="en-US" dirty="0"/>
              <a:t>Can be divided into national income (all incomes to business &amp; people) and personal income (only income to people)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17</a:t>
            </a:fld>
            <a:endParaRPr lang="en-US"/>
          </a:p>
        </p:txBody>
      </p:sp>
    </p:spTree>
    <p:extLst>
      <p:ext uri="{BB962C8B-B14F-4D97-AF65-F5344CB8AC3E}">
        <p14:creationId xmlns:p14="http://schemas.microsoft.com/office/powerpoint/2010/main" val="10357251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18</a:t>
            </a:fld>
            <a:endParaRPr lang="en-US"/>
          </a:p>
        </p:txBody>
      </p:sp>
    </p:spTree>
    <p:extLst>
      <p:ext uri="{BB962C8B-B14F-4D97-AF65-F5344CB8AC3E}">
        <p14:creationId xmlns:p14="http://schemas.microsoft.com/office/powerpoint/2010/main" val="17805798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President Trump imposed tariffs (taxes) on many goods that the U.S. imports from China. Explain how this is likely to affect GDP (1) if China does not reciprocate with tariffs on U.S. goods exported to China and (2) if China imposes tariffs on U.S. goods exported to China.</a:t>
            </a:r>
          </a:p>
          <a:p>
            <a:endParaRPr lang="en-US" dirty="0"/>
          </a:p>
          <a:p>
            <a:r>
              <a:rPr lang="en-US" dirty="0"/>
              <a:t>If China does not respond by imposing its own tariffs on U.S. goods, U.S. exports would not be affected, but U.S. imports from China would likely decrease. The decrease in imports with exports remaining constant would increase net exports and increase GDP.</a:t>
            </a:r>
          </a:p>
          <a:p>
            <a:endParaRPr lang="en-US" dirty="0"/>
          </a:p>
          <a:p>
            <a:r>
              <a:rPr lang="en-US" dirty="0"/>
              <a:t>However, China has already responded with tariffs on U.S. goods sold in China, which will decrease U.S. exports. If the decrease in U.S. exports is larger than the decrease in U.S. imports, net exports will decrease, causing GDP to decrease.</a:t>
            </a:r>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19</a:t>
            </a:fld>
            <a:endParaRPr lang="en-US"/>
          </a:p>
        </p:txBody>
      </p:sp>
    </p:spTree>
    <p:extLst>
      <p:ext uri="{BB962C8B-B14F-4D97-AF65-F5344CB8AC3E}">
        <p14:creationId xmlns:p14="http://schemas.microsoft.com/office/powerpoint/2010/main" val="397825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Macroeconomics focuses on the economy as a whole and how whole economies interact. The macroeconomy is a measure of how a country is performing and includes all production and consumption within every market. There are three macroeconomic goals for every country: economic growth, low unemployment, and low inflation.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3</a:t>
            </a:fld>
            <a:endParaRPr lang="en-US"/>
          </a:p>
        </p:txBody>
      </p:sp>
    </p:spTree>
    <p:extLst>
      <p:ext uri="{BB962C8B-B14F-4D97-AF65-F5344CB8AC3E}">
        <p14:creationId xmlns:p14="http://schemas.microsoft.com/office/powerpoint/2010/main" val="4032533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Economic growth: Economic growth determines the standard of living in a country, measured by the change in GDP adjusted for inflation. </a:t>
            </a:r>
          </a:p>
          <a:p>
            <a:r>
              <a:rPr lang="en-US" dirty="0"/>
              <a:t>3% or more is good. Low unemployment: Unemployment is the percentage of the labor force without a job. 5% or less is good.</a:t>
            </a:r>
          </a:p>
          <a:p>
            <a:r>
              <a:rPr lang="en-US" dirty="0"/>
              <a:t>Low inflation: Inflation is the overall increase in the level of prices in an economy. Inflation is measured by the Consumer Price Index (CPI).</a:t>
            </a:r>
          </a:p>
          <a:p>
            <a:r>
              <a:rPr lang="en-US" dirty="0"/>
              <a:t>The Federal Reserve maintains an inflation rate goal of around 2%.</a:t>
            </a:r>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4</a:t>
            </a:fld>
            <a:endParaRPr lang="en-US"/>
          </a:p>
        </p:txBody>
      </p:sp>
    </p:spTree>
    <p:extLst>
      <p:ext uri="{BB962C8B-B14F-4D97-AF65-F5344CB8AC3E}">
        <p14:creationId xmlns:p14="http://schemas.microsoft.com/office/powerpoint/2010/main" val="4043566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principal tools that economists use are theories and models. In microeconomics, we use the theories of supply and demand. In macroeconomics, we use the theories of aggregate demand (AD) and aggregate supply (AS). We will review two perspectives on macroeconomics: neoclassical and Keynesian.</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5</a:t>
            </a:fld>
            <a:endParaRPr lang="en-US"/>
          </a:p>
        </p:txBody>
      </p:sp>
    </p:spTree>
    <p:extLst>
      <p:ext uri="{BB962C8B-B14F-4D97-AF65-F5344CB8AC3E}">
        <p14:creationId xmlns:p14="http://schemas.microsoft.com/office/powerpoint/2010/main" val="4109506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Macroeconomics requires measuring data and observing trends, patterns, and changes. The first step in macroeconomics is measuring the overall economy. </a:t>
            </a:r>
            <a:r>
              <a:rPr lang="en-US" sz="1200" dirty="0">
                <a:solidFill>
                  <a:schemeClr val="bg1"/>
                </a:solidFill>
              </a:rPr>
              <a:t>Economists typically measure the size of a nation’s overall economy by its </a:t>
            </a:r>
            <a:r>
              <a:rPr lang="en-US" sz="1200" b="0" dirty="0">
                <a:solidFill>
                  <a:schemeClr val="bg1"/>
                </a:solidFill>
              </a:rPr>
              <a:t>gross domestic product (GDP)</a:t>
            </a:r>
            <a:r>
              <a:rPr lang="en-US" sz="1200" dirty="0">
                <a:solidFill>
                  <a:schemeClr val="bg1"/>
                </a:solidFill>
              </a:rPr>
              <a:t>, which is</a:t>
            </a:r>
            <a:r>
              <a:rPr lang="en-US" sz="1200" b="1" dirty="0">
                <a:solidFill>
                  <a:schemeClr val="bg1"/>
                </a:solidFill>
              </a:rPr>
              <a:t> </a:t>
            </a:r>
            <a:r>
              <a:rPr lang="en-US" sz="1200" dirty="0">
                <a:solidFill>
                  <a:schemeClr val="bg1"/>
                </a:solidFill>
              </a:rPr>
              <a:t>the value of all final goods and services produced within a country in a given year.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7</a:t>
            </a:fld>
            <a:endParaRPr lang="en-US"/>
          </a:p>
        </p:txBody>
      </p:sp>
    </p:spTree>
    <p:extLst>
      <p:ext uri="{BB962C8B-B14F-4D97-AF65-F5344CB8AC3E}">
        <p14:creationId xmlns:p14="http://schemas.microsoft.com/office/powerpoint/2010/main" val="135361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three ways to measure GDP: by demand, by supply, and the national income approach.</a:t>
            </a:r>
          </a:p>
        </p:txBody>
      </p:sp>
      <p:sp>
        <p:nvSpPr>
          <p:cNvPr id="4" name="Slide Number Placeholder 3"/>
          <p:cNvSpPr>
            <a:spLocks noGrp="1"/>
          </p:cNvSpPr>
          <p:nvPr>
            <p:ph type="sldNum" sz="quarter" idx="5"/>
          </p:nvPr>
        </p:nvSpPr>
        <p:spPr/>
        <p:txBody>
          <a:bodyPr/>
          <a:lstStyle/>
          <a:p>
            <a:fld id="{A0AA51B6-7015-4F17-AC00-F3B87BAE0309}" type="slidenum">
              <a:rPr lang="en-US" smtClean="0"/>
              <a:t>8</a:t>
            </a:fld>
            <a:endParaRPr lang="en-US"/>
          </a:p>
        </p:txBody>
      </p:sp>
    </p:spTree>
    <p:extLst>
      <p:ext uri="{BB962C8B-B14F-4D97-AF65-F5344CB8AC3E}">
        <p14:creationId xmlns:p14="http://schemas.microsoft.com/office/powerpoint/2010/main" val="340285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 buys (demands) all this production? We can divide demand into four main parts: Consumer spending (consumption), Business spending (investment), Government spending on goods and services, Spending on net exports (exports minus imports)</a:t>
            </a:r>
          </a:p>
        </p:txBody>
      </p:sp>
      <p:sp>
        <p:nvSpPr>
          <p:cNvPr id="4" name="Slide Number Placeholder 3"/>
          <p:cNvSpPr>
            <a:spLocks noGrp="1"/>
          </p:cNvSpPr>
          <p:nvPr>
            <p:ph type="sldNum" sz="quarter" idx="5"/>
          </p:nvPr>
        </p:nvSpPr>
        <p:spPr/>
        <p:txBody>
          <a:bodyPr/>
          <a:lstStyle/>
          <a:p>
            <a:fld id="{A0AA51B6-7015-4F17-AC00-F3B87BAE0309}" type="slidenum">
              <a:rPr lang="en-US" smtClean="0"/>
              <a:t>9</a:t>
            </a:fld>
            <a:endParaRPr lang="en-US"/>
          </a:p>
        </p:txBody>
      </p:sp>
    </p:spTree>
    <p:extLst>
      <p:ext uri="{BB962C8B-B14F-4D97-AF65-F5344CB8AC3E}">
        <p14:creationId xmlns:p14="http://schemas.microsoft.com/office/powerpoint/2010/main" val="2727846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Consumption expenditure by households is the largest component of GDP, accounting for about two-thirds in any year. This tells us that consumers' spending decisions are a major driver of the economy. Consumer spending does not fluctuate much and has only increased modestly over time.</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10</a:t>
            </a:fld>
            <a:endParaRPr lang="en-US"/>
          </a:p>
        </p:txBody>
      </p:sp>
    </p:spTree>
    <p:extLst>
      <p:ext uri="{BB962C8B-B14F-4D97-AF65-F5344CB8AC3E}">
        <p14:creationId xmlns:p14="http://schemas.microsoft.com/office/powerpoint/2010/main" val="40822412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Investment expenditure refers to purchases of buildings and equipment, primarily by businesses. Investment demand is far smaller than consumption demand, typically accounting for only about 15%–18% of GDP. Investment fluctuates more noticeably than consumption.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A0AA51B6-7015-4F17-AC00-F3B87BAE0309}" type="slidenum">
              <a:rPr lang="en-US" smtClean="0"/>
              <a:t>11</a:t>
            </a:fld>
            <a:endParaRPr lang="en-US"/>
          </a:p>
        </p:txBody>
      </p:sp>
    </p:spTree>
    <p:extLst>
      <p:ext uri="{BB962C8B-B14F-4D97-AF65-F5344CB8AC3E}">
        <p14:creationId xmlns:p14="http://schemas.microsoft.com/office/powerpoint/2010/main" val="2322344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18064"/>
            <a:ext cx="9144000" cy="1323439"/>
          </a:xfrm>
          <a:prstGeom prst="rect">
            <a:avLst/>
          </a:prstGeom>
          <a:noFill/>
        </p:spPr>
        <p:txBody>
          <a:bodyPr wrap="square" rtlCol="0">
            <a:spAutoFit/>
          </a:bodyPr>
          <a:lstStyle/>
          <a:p>
            <a:pPr lvl="0" algn="ctr"/>
            <a:r>
              <a:rPr lang="en-US" sz="4000" dirty="0">
                <a:latin typeface="Century Gothic" panose="020B0502020202020204" pitchFamily="34" charset="0"/>
              </a:rPr>
              <a:t>Measuring the Size of the Economy: Gross Domestic Product</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Consumption expenditure by households is the largest component of GDP, accounting for about two-thirds in any year.</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tells us that consumers' spending decisions are a major driver of the economy.</a:t>
              </a:r>
            </a:p>
          </p:txBody>
        </p:sp>
      </p:grpSp>
      <p:grpSp>
        <p:nvGrpSpPr>
          <p:cNvPr id="23" name="Group 22"/>
          <p:cNvGrpSpPr/>
          <p:nvPr/>
        </p:nvGrpSpPr>
        <p:grpSpPr>
          <a:xfrm>
            <a:off x="2066921" y="3597621"/>
            <a:ext cx="8058154" cy="97049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845935"/>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spending does not fluctuate much and has only increased modestly over time.</a:t>
              </a:r>
            </a:p>
          </p:txBody>
        </p:sp>
      </p:grpSp>
    </p:spTree>
    <p:extLst>
      <p:ext uri="{BB962C8B-B14F-4D97-AF65-F5344CB8AC3E}">
        <p14:creationId xmlns:p14="http://schemas.microsoft.com/office/powerpoint/2010/main" val="630922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Investment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expenditure refers to purchases of buildings and equipment, primarily by businesses.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demand is far smaller than consumption demand, typically accounting for only about 15%–18% of GDP.</a:t>
              </a:r>
            </a:p>
          </p:txBody>
        </p:sp>
      </p:grpSp>
      <p:grpSp>
        <p:nvGrpSpPr>
          <p:cNvPr id="23" name="Group 22"/>
          <p:cNvGrpSpPr/>
          <p:nvPr/>
        </p:nvGrpSpPr>
        <p:grpSpPr>
          <a:xfrm>
            <a:off x="2066921" y="3597621"/>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Investment fluctuates more noticeably than consumption.</a:t>
              </a:r>
            </a:p>
          </p:txBody>
        </p:sp>
      </p:grpSp>
    </p:spTree>
    <p:extLst>
      <p:ext uri="{BB962C8B-B14F-4D97-AF65-F5344CB8AC3E}">
        <p14:creationId xmlns:p14="http://schemas.microsoft.com/office/powerpoint/2010/main" val="2714077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Spending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expenditure in the United States is close to 20% of GDP.</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only part of government spending counted in demand is government purchases of goods or services produced in the economy.</a:t>
              </a:r>
            </a:p>
          </p:txBody>
        </p:sp>
      </p:grpSp>
      <p:graphicFrame>
        <p:nvGraphicFramePr>
          <p:cNvPr id="3" name="Table 4">
            <a:extLst>
              <a:ext uri="{FF2B5EF4-FFF2-40B4-BE49-F238E27FC236}">
                <a16:creationId xmlns:a16="http://schemas.microsoft.com/office/drawing/2014/main" id="{10006D40-5AF0-4A4D-A32E-DF8A0C675DAA}"/>
              </a:ext>
            </a:extLst>
          </p:cNvPr>
          <p:cNvGraphicFramePr>
            <a:graphicFrameLocks noGrp="1"/>
          </p:cNvGraphicFramePr>
          <p:nvPr>
            <p:extLst>
              <p:ext uri="{D42A27DB-BD31-4B8C-83A1-F6EECF244321}">
                <p14:modId xmlns:p14="http://schemas.microsoft.com/office/powerpoint/2010/main" val="229593065"/>
              </p:ext>
            </p:extLst>
          </p:nvPr>
        </p:nvGraphicFramePr>
        <p:xfrm>
          <a:off x="2031998" y="3919868"/>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097278795"/>
                    </a:ext>
                  </a:extLst>
                </a:gridCol>
                <a:gridCol w="4064000">
                  <a:extLst>
                    <a:ext uri="{9D8B030D-6E8A-4147-A177-3AD203B41FA5}">
                      <a16:colId xmlns:a16="http://schemas.microsoft.com/office/drawing/2014/main" val="2267858427"/>
                    </a:ext>
                  </a:extLst>
                </a:gridCol>
              </a:tblGrid>
              <a:tr h="370840">
                <a:tc>
                  <a:txBody>
                    <a:bodyPr/>
                    <a:lstStyle/>
                    <a:p>
                      <a:pPr algn="ctr"/>
                      <a:r>
                        <a:rPr lang="en-US" dirty="0">
                          <a:solidFill>
                            <a:schemeClr val="tx1"/>
                          </a:solidFill>
                        </a:rPr>
                        <a:t>Type of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1172578"/>
                  </a:ext>
                </a:extLst>
              </a:tr>
              <a:tr h="370840">
                <a:tc>
                  <a:txBody>
                    <a:bodyPr/>
                    <a:lstStyle/>
                    <a:p>
                      <a:pPr algn="ctr"/>
                      <a:r>
                        <a:rPr lang="en-US" dirty="0">
                          <a:solidFill>
                            <a:schemeClr val="tx1"/>
                          </a:solidFill>
                        </a:rPr>
                        <a:t>Federal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Buying a new fighter jet for the air force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7661197"/>
                  </a:ext>
                </a:extLst>
              </a:tr>
              <a:tr h="370840">
                <a:tc>
                  <a:txBody>
                    <a:bodyPr/>
                    <a:lstStyle/>
                    <a:p>
                      <a:pPr algn="ctr"/>
                      <a:r>
                        <a:rPr lang="en-US" dirty="0">
                          <a:solidFill>
                            <a:schemeClr val="tx1"/>
                          </a:solidFill>
                        </a:rPr>
                        <a:t>State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highway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0567488"/>
                  </a:ext>
                </a:extLst>
              </a:tr>
              <a:tr h="370840">
                <a:tc>
                  <a:txBody>
                    <a:bodyPr/>
                    <a:lstStyle/>
                    <a:p>
                      <a:pPr algn="ctr"/>
                      <a:r>
                        <a:rPr lang="en-US" dirty="0">
                          <a:solidFill>
                            <a:schemeClr val="tx1"/>
                          </a:solidFill>
                        </a:rPr>
                        <a:t>Local government spending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Building a new school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926013"/>
                  </a:ext>
                </a:extLst>
              </a:tr>
            </a:tbl>
          </a:graphicData>
        </a:graphic>
      </p:graphicFrame>
    </p:spTree>
    <p:extLst>
      <p:ext uri="{BB962C8B-B14F-4D97-AF65-F5344CB8AC3E}">
        <p14:creationId xmlns:p14="http://schemas.microsoft.com/office/powerpoint/2010/main" val="3822756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571065"/>
            <a:ext cx="9144000" cy="6100008"/>
            <a:chOff x="0" y="695752"/>
            <a:chExt cx="9144000" cy="6100008"/>
          </a:xfrm>
        </p:grpSpPr>
        <p:sp>
          <p:nvSpPr>
            <p:cNvPr id="26" name="TextBox 25"/>
            <p:cNvSpPr txBox="1"/>
            <p:nvPr/>
          </p:nvSpPr>
          <p:spPr>
            <a:xfrm>
              <a:off x="0" y="69575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Exports and Imports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610476"/>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0"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Exports</a:t>
              </a:r>
              <a:r>
                <a:rPr lang="en-US" sz="2000" dirty="0">
                  <a:solidFill>
                    <a:schemeClr val="bg1"/>
                  </a:solidFill>
                </a:rPr>
                <a:t> are domestically produced goods that a country sells abroad.</a:t>
              </a:r>
            </a:p>
          </p:txBody>
        </p:sp>
      </p:grpSp>
      <p:grpSp>
        <p:nvGrpSpPr>
          <p:cNvPr id="20" name="Group 19"/>
          <p:cNvGrpSpPr/>
          <p:nvPr/>
        </p:nvGrpSpPr>
        <p:grpSpPr>
          <a:xfrm>
            <a:off x="2066921" y="2522459"/>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Imports</a:t>
              </a:r>
              <a:r>
                <a:rPr lang="en-US" sz="2000" dirty="0">
                  <a:solidFill>
                    <a:schemeClr val="bg1"/>
                  </a:solidFill>
                </a:rPr>
                <a:t> are goods produced in other countries that residents of this country purchase.</a:t>
              </a:r>
            </a:p>
          </p:txBody>
        </p:sp>
      </p:grpSp>
      <p:grpSp>
        <p:nvGrpSpPr>
          <p:cNvPr id="23" name="Group 22"/>
          <p:cNvGrpSpPr/>
          <p:nvPr/>
        </p:nvGrpSpPr>
        <p:grpSpPr>
          <a:xfrm>
            <a:off x="2066921" y="3434442"/>
            <a:ext cx="8058154" cy="804672"/>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44861"/>
              <a:ext cx="7807571" cy="33268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the gap between exports and imports the </a:t>
              </a:r>
              <a:r>
                <a:rPr lang="en-US" sz="2000" b="1" dirty="0">
                  <a:solidFill>
                    <a:schemeClr val="bg1"/>
                  </a:solidFill>
                </a:rPr>
                <a:t>trade balance</a:t>
              </a:r>
              <a:r>
                <a:rPr lang="en-US" sz="2000" dirty="0">
                  <a:solidFill>
                    <a:schemeClr val="bg1"/>
                  </a:solidFill>
                </a:rPr>
                <a:t>.</a:t>
              </a:r>
            </a:p>
          </p:txBody>
        </p:sp>
      </p:grpSp>
      <p:graphicFrame>
        <p:nvGraphicFramePr>
          <p:cNvPr id="6" name="Diagram 5">
            <a:extLst>
              <a:ext uri="{FF2B5EF4-FFF2-40B4-BE49-F238E27FC236}">
                <a16:creationId xmlns:a16="http://schemas.microsoft.com/office/drawing/2014/main" id="{CC1D8236-09C0-4E76-B213-AB9762E92995}"/>
              </a:ext>
            </a:extLst>
          </p:cNvPr>
          <p:cNvGraphicFramePr/>
          <p:nvPr>
            <p:extLst>
              <p:ext uri="{D42A27DB-BD31-4B8C-83A1-F6EECF244321}">
                <p14:modId xmlns:p14="http://schemas.microsoft.com/office/powerpoint/2010/main" val="4277731048"/>
              </p:ext>
            </p:extLst>
          </p:nvPr>
        </p:nvGraphicFramePr>
        <p:xfrm>
          <a:off x="3663155" y="4374195"/>
          <a:ext cx="4865689" cy="22968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477969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151416" y="1936652"/>
            <a:ext cx="2432958" cy="1617913"/>
            <a:chOff x="1149289" y="1753237"/>
            <a:chExt cx="2080342"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89" y="2187539"/>
              <a:ext cx="2080339" cy="547714"/>
            </a:xfrm>
            <a:prstGeom prst="rect">
              <a:avLst/>
            </a:prstGeom>
            <a:grpFill/>
          </p:spPr>
          <p:txBody>
            <a:bodyPr wrap="square" rtlCol="0" anchor="ctr">
              <a:spAutoFit/>
            </a:bodyPr>
            <a:lstStyle/>
            <a:p>
              <a:pPr algn="ctr">
                <a:lnSpc>
                  <a:spcPct val="150000"/>
                </a:lnSpc>
              </a:pPr>
              <a:r>
                <a:rPr lang="en-US" sz="2200" dirty="0">
                  <a:solidFill>
                    <a:schemeClr val="bg1"/>
                  </a:solidFill>
                </a:rPr>
                <a:t>Durable Goods</a:t>
              </a:r>
            </a:p>
          </p:txBody>
        </p:sp>
      </p:grpSp>
      <p:grpSp>
        <p:nvGrpSpPr>
          <p:cNvPr id="11" name="Group 10"/>
          <p:cNvGrpSpPr/>
          <p:nvPr/>
        </p:nvGrpSpPr>
        <p:grpSpPr>
          <a:xfrm>
            <a:off x="8060453" y="4152989"/>
            <a:ext cx="2432963" cy="1617909"/>
            <a:chOff x="5914350" y="1747690"/>
            <a:chExt cx="2080353"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5914350" y="2057729"/>
              <a:ext cx="2080340" cy="701169"/>
            </a:xfrm>
            <a:prstGeom prst="rect">
              <a:avLst/>
            </a:prstGeom>
            <a:grpFill/>
          </p:spPr>
          <p:txBody>
            <a:bodyPr wrap="square" rtlCol="0" anchor="ctr">
              <a:spAutoFit/>
            </a:bodyPr>
            <a:lstStyle/>
            <a:p>
              <a:pPr algn="ctr">
                <a:lnSpc>
                  <a:spcPct val="150000"/>
                </a:lnSpc>
              </a:pPr>
              <a:r>
                <a:rPr lang="en-US" sz="2200" dirty="0">
                  <a:solidFill>
                    <a:schemeClr val="bg1"/>
                  </a:solidFill>
                </a:rPr>
                <a:t>Inventories</a:t>
              </a:r>
            </a:p>
          </p:txBody>
        </p:sp>
      </p:grpSp>
      <p:grpSp>
        <p:nvGrpSpPr>
          <p:cNvPr id="17" name="Group 16"/>
          <p:cNvGrpSpPr/>
          <p:nvPr/>
        </p:nvGrpSpPr>
        <p:grpSpPr>
          <a:xfrm>
            <a:off x="1698586" y="4137109"/>
            <a:ext cx="2432955" cy="1617913"/>
            <a:chOff x="2189461" y="3614220"/>
            <a:chExt cx="2080340"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61" y="4022468"/>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Services</a:t>
              </a:r>
            </a:p>
          </p:txBody>
        </p:sp>
      </p:grpSp>
      <p:grpSp>
        <p:nvGrpSpPr>
          <p:cNvPr id="23" name="Group 22"/>
          <p:cNvGrpSpPr/>
          <p:nvPr/>
        </p:nvGrpSpPr>
        <p:grpSpPr>
          <a:xfrm>
            <a:off x="6607625" y="1972710"/>
            <a:ext cx="2432958" cy="1617913"/>
            <a:chOff x="3531823" y="1747690"/>
            <a:chExt cx="2080344"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3" y="2157267"/>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Nondurable Goods</a:t>
              </a:r>
            </a:p>
          </p:txBody>
        </p:sp>
      </p:grpSp>
      <p:grpSp>
        <p:nvGrpSpPr>
          <p:cNvPr id="27" name="Group 26">
            <a:extLst>
              <a:ext uri="{FF2B5EF4-FFF2-40B4-BE49-F238E27FC236}">
                <a16:creationId xmlns:a16="http://schemas.microsoft.com/office/drawing/2014/main" id="{7F7FD7C7-9431-E24E-93F5-87CA8C11C8D8}"/>
              </a:ext>
            </a:extLst>
          </p:cNvPr>
          <p:cNvGrpSpPr/>
          <p:nvPr/>
        </p:nvGrpSpPr>
        <p:grpSpPr>
          <a:xfrm>
            <a:off x="4879521" y="4144198"/>
            <a:ext cx="2432956" cy="1617913"/>
            <a:chOff x="2189457" y="3614220"/>
            <a:chExt cx="2080344" cy="1617913"/>
          </a:xfrm>
          <a:solidFill>
            <a:srgbClr val="627981"/>
          </a:solidFill>
        </p:grpSpPr>
        <p:sp>
          <p:nvSpPr>
            <p:cNvPr id="28" name="Rectangle 27">
              <a:extLst>
                <a:ext uri="{FF2B5EF4-FFF2-40B4-BE49-F238E27FC236}">
                  <a16:creationId xmlns:a16="http://schemas.microsoft.com/office/drawing/2014/main" id="{B6C20A7C-843D-2343-83C1-5311B3CB060C}"/>
                </a:ext>
              </a:extLst>
            </p:cNvPr>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9" name="TextBox 28">
              <a:extLst>
                <a:ext uri="{FF2B5EF4-FFF2-40B4-BE49-F238E27FC236}">
                  <a16:creationId xmlns:a16="http://schemas.microsoft.com/office/drawing/2014/main" id="{3FD67BDC-927A-AA4B-80D9-784F1281D07F}"/>
                </a:ext>
              </a:extLst>
            </p:cNvPr>
            <p:cNvSpPr txBox="1"/>
            <p:nvPr/>
          </p:nvSpPr>
          <p:spPr>
            <a:xfrm>
              <a:off x="2189457" y="4015379"/>
              <a:ext cx="2080340" cy="547714"/>
            </a:xfrm>
            <a:prstGeom prst="rect">
              <a:avLst/>
            </a:prstGeom>
            <a:grpFill/>
          </p:spPr>
          <p:txBody>
            <a:bodyPr wrap="square" rtlCol="0" anchor="ctr">
              <a:spAutoFit/>
            </a:bodyPr>
            <a:lstStyle/>
            <a:p>
              <a:pPr algn="ctr">
                <a:lnSpc>
                  <a:spcPct val="150000"/>
                </a:lnSpc>
              </a:pPr>
              <a:r>
                <a:rPr lang="en-US" sz="2200" dirty="0">
                  <a:solidFill>
                    <a:schemeClr val="bg1"/>
                  </a:solidFill>
                </a:rPr>
                <a:t>Structures</a:t>
              </a:r>
            </a:p>
          </p:txBody>
        </p:sp>
      </p:grpSp>
    </p:spTree>
    <p:extLst>
      <p:ext uri="{BB962C8B-B14F-4D97-AF65-F5344CB8AC3E}">
        <p14:creationId xmlns:p14="http://schemas.microsoft.com/office/powerpoint/2010/main" val="194980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GDP by the National Income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use revenue to pay their bills, including wages, rent, and profit to the entrepreneur.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Adding up all the income produced in a year is another way to measure GDP.</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58858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value of a nation’s output is equal to the total value of its income.</a:t>
              </a:r>
            </a:p>
          </p:txBody>
        </p:sp>
      </p:grpSp>
    </p:spTree>
    <p:extLst>
      <p:ext uri="{BB962C8B-B14F-4D97-AF65-F5344CB8AC3E}">
        <p14:creationId xmlns:p14="http://schemas.microsoft.com/office/powerpoint/2010/main" val="3507424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8" y="470587"/>
            <a:ext cx="9144002" cy="6175528"/>
            <a:chOff x="-2" y="620232"/>
            <a:chExt cx="9144002" cy="6175528"/>
          </a:xfrm>
        </p:grpSpPr>
        <p:sp>
          <p:nvSpPr>
            <p:cNvPr id="26" name="TextBox 25"/>
            <p:cNvSpPr txBox="1"/>
            <p:nvPr/>
          </p:nvSpPr>
          <p:spPr>
            <a:xfrm>
              <a:off x="-2" y="6202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Problem of Double Counting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7DF3C786-0DE5-4AB3-92B1-736CBAE9158D}"/>
              </a:ext>
            </a:extLst>
          </p:cNvPr>
          <p:cNvGrpSpPr/>
          <p:nvPr/>
        </p:nvGrpSpPr>
        <p:grpSpPr>
          <a:xfrm>
            <a:off x="2066922" y="177365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8467A59C-1830-4F9C-B8E8-1BC58582B4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CED4EB1F-9237-4463-AD9D-5FA51AF35066}"/>
                </a:ext>
              </a:extLst>
            </p:cNvPr>
            <p:cNvSpPr txBox="1"/>
            <p:nvPr/>
          </p:nvSpPr>
          <p:spPr>
            <a:xfrm>
              <a:off x="63304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GDP is the value of all final goods and services, those that have reached the furthest stage of production, produced within a year.</a:t>
              </a:r>
            </a:p>
          </p:txBody>
        </p:sp>
      </p:grpSp>
      <p:grpSp>
        <p:nvGrpSpPr>
          <p:cNvPr id="18" name="Group 17">
            <a:extLst>
              <a:ext uri="{FF2B5EF4-FFF2-40B4-BE49-F238E27FC236}">
                <a16:creationId xmlns:a16="http://schemas.microsoft.com/office/drawing/2014/main" id="{E780E0AB-F4F1-403F-913F-1AC8A078F85D}"/>
              </a:ext>
            </a:extLst>
          </p:cNvPr>
          <p:cNvGrpSpPr/>
          <p:nvPr/>
        </p:nvGrpSpPr>
        <p:grpSpPr>
          <a:xfrm>
            <a:off x="2066921" y="2685638"/>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DD0E20B-201B-4C17-B780-49925F075D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547984B4-A92E-4455-8833-0CCE6FCFC4CB}"/>
                </a:ext>
              </a:extLst>
            </p:cNvPr>
            <p:cNvSpPr txBox="1"/>
            <p:nvPr/>
          </p:nvSpPr>
          <p:spPr>
            <a:xfrm>
              <a:off x="63304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Double counting </a:t>
              </a:r>
              <a:r>
                <a:rPr lang="en-US" sz="2000" dirty="0">
                  <a:solidFill>
                    <a:schemeClr val="bg1"/>
                  </a:solidFill>
                </a:rPr>
                <a:t>is counting output more than once as it travels through production.</a:t>
              </a:r>
            </a:p>
          </p:txBody>
        </p:sp>
      </p:grpSp>
      <p:grpSp>
        <p:nvGrpSpPr>
          <p:cNvPr id="28" name="Group 27">
            <a:extLst>
              <a:ext uri="{FF2B5EF4-FFF2-40B4-BE49-F238E27FC236}">
                <a16:creationId xmlns:a16="http://schemas.microsoft.com/office/drawing/2014/main" id="{4E027941-4213-4906-8AC4-344359A090AC}"/>
              </a:ext>
            </a:extLst>
          </p:cNvPr>
          <p:cNvGrpSpPr/>
          <p:nvPr/>
        </p:nvGrpSpPr>
        <p:grpSpPr>
          <a:xfrm>
            <a:off x="2066921" y="3597621"/>
            <a:ext cx="8058154" cy="1126779"/>
            <a:chOff x="542923" y="1736761"/>
            <a:chExt cx="8058154" cy="1059575"/>
          </a:xfrm>
          <a:solidFill>
            <a:srgbClr val="627981"/>
          </a:solidFill>
        </p:grpSpPr>
        <p:sp>
          <p:nvSpPr>
            <p:cNvPr id="29" name="Rectangle 28">
              <a:extLst>
                <a:ext uri="{FF2B5EF4-FFF2-40B4-BE49-F238E27FC236}">
                  <a16:creationId xmlns:a16="http://schemas.microsoft.com/office/drawing/2014/main" id="{D8E80630-E881-4B56-B38E-6CDF8ACCD952}"/>
                </a:ext>
              </a:extLst>
            </p:cNvPr>
            <p:cNvSpPr/>
            <p:nvPr/>
          </p:nvSpPr>
          <p:spPr>
            <a:xfrm>
              <a:off x="542923" y="1736761"/>
              <a:ext cx="8058154" cy="105957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1392AAF1-E671-45BD-AD6D-529E9F77307F}"/>
                </a:ext>
              </a:extLst>
            </p:cNvPr>
            <p:cNvSpPr txBox="1"/>
            <p:nvPr/>
          </p:nvSpPr>
          <p:spPr>
            <a:xfrm>
              <a:off x="633040" y="178067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To avoid double counting, statisticians only count the value of final goods and services, not intermediate goods (goods that go into producing other goods).</a:t>
              </a:r>
            </a:p>
          </p:txBody>
        </p:sp>
      </p:grpSp>
    </p:spTree>
    <p:extLst>
      <p:ext uri="{BB962C8B-B14F-4D97-AF65-F5344CB8AC3E}">
        <p14:creationId xmlns:p14="http://schemas.microsoft.com/office/powerpoint/2010/main" val="145557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Ways to Measure the Economy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4" y="1342788"/>
            <a:ext cx="8429625" cy="1519544"/>
            <a:chOff x="542923" y="1524384"/>
            <a:chExt cx="8058154" cy="1389139"/>
          </a:xfrm>
          <a:solidFill>
            <a:srgbClr val="627981"/>
          </a:solidFill>
        </p:grpSpPr>
        <p:sp>
          <p:nvSpPr>
            <p:cNvPr id="9" name="Rectangle 8"/>
            <p:cNvSpPr/>
            <p:nvPr/>
          </p:nvSpPr>
          <p:spPr>
            <a:xfrm>
              <a:off x="542923" y="1524384"/>
              <a:ext cx="8058154" cy="138913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542924" y="1526417"/>
              <a:ext cx="8058153" cy="1306934"/>
            </a:xfrm>
            <a:prstGeom prst="rect">
              <a:avLst/>
            </a:prstGeom>
            <a:grpFill/>
          </p:spPr>
          <p:txBody>
            <a:bodyPr wrap="square" rtlCol="0">
              <a:spAutoFit/>
            </a:bodyPr>
            <a:lstStyle/>
            <a:p>
              <a:pPr algn="ctr">
                <a:lnSpc>
                  <a:spcPct val="150000"/>
                </a:lnSpc>
              </a:pPr>
              <a:r>
                <a:rPr lang="en-US" sz="2000" b="1" dirty="0">
                  <a:solidFill>
                    <a:schemeClr val="bg1"/>
                  </a:solidFill>
                </a:rPr>
                <a:t>Gross National Product (GNP):</a:t>
              </a:r>
            </a:p>
            <a:p>
              <a:pPr algn="ctr">
                <a:lnSpc>
                  <a:spcPct val="150000"/>
                </a:lnSpc>
              </a:pPr>
              <a:r>
                <a:rPr lang="en-US" sz="2000" dirty="0">
                  <a:solidFill>
                    <a:schemeClr val="bg1"/>
                  </a:solidFill>
                </a:rPr>
                <a:t>Measures what a country’s citizens and firms produce, regardless of whether it was produced domestically or internationally</a:t>
              </a:r>
            </a:p>
          </p:txBody>
        </p:sp>
      </p:grpSp>
      <p:grpSp>
        <p:nvGrpSpPr>
          <p:cNvPr id="20" name="Group 19"/>
          <p:cNvGrpSpPr/>
          <p:nvPr/>
        </p:nvGrpSpPr>
        <p:grpSpPr>
          <a:xfrm>
            <a:off x="1881186" y="3236467"/>
            <a:ext cx="8429623" cy="2561339"/>
            <a:chOff x="542921" y="1719777"/>
            <a:chExt cx="8058154" cy="2331534"/>
          </a:xfrm>
          <a:solidFill>
            <a:srgbClr val="627981"/>
          </a:solidFill>
        </p:grpSpPr>
        <p:sp>
          <p:nvSpPr>
            <p:cNvPr id="21" name="Rectangle 20"/>
            <p:cNvSpPr/>
            <p:nvPr/>
          </p:nvSpPr>
          <p:spPr>
            <a:xfrm>
              <a:off x="542921" y="1719777"/>
              <a:ext cx="8058154" cy="233153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68211" y="1844909"/>
              <a:ext cx="7807571" cy="2141844"/>
            </a:xfrm>
            <a:prstGeom prst="rect">
              <a:avLst/>
            </a:prstGeom>
            <a:grpFill/>
          </p:spPr>
          <p:txBody>
            <a:bodyPr wrap="square" rtlCol="0">
              <a:spAutoFit/>
            </a:bodyPr>
            <a:lstStyle/>
            <a:p>
              <a:pPr algn="ctr">
                <a:lnSpc>
                  <a:spcPct val="150000"/>
                </a:lnSpc>
              </a:pPr>
              <a:r>
                <a:rPr lang="en-US" sz="2000" b="1" dirty="0">
                  <a:solidFill>
                    <a:schemeClr val="bg1"/>
                  </a:solidFill>
                </a:rPr>
                <a:t>Net National Product (NNP):</a:t>
              </a:r>
            </a:p>
            <a:p>
              <a:pPr algn="ctr">
                <a:lnSpc>
                  <a:spcPct val="150000"/>
                </a:lnSpc>
              </a:pPr>
              <a:r>
                <a:rPr lang="en-US" sz="2000" dirty="0">
                  <a:solidFill>
                    <a:schemeClr val="bg1"/>
                  </a:solidFill>
                </a:rPr>
                <a:t>GNP minus how much physical capital depreciates due to aging over the course of a year</a:t>
              </a:r>
            </a:p>
            <a:p>
              <a:pPr algn="ctr">
                <a:lnSpc>
                  <a:spcPct val="150000"/>
                </a:lnSpc>
              </a:pPr>
              <a:r>
                <a:rPr lang="en-US" sz="2000" dirty="0">
                  <a:solidFill>
                    <a:schemeClr val="bg1"/>
                  </a:solidFill>
                </a:rPr>
                <a:t>Can be divided into national income (all incomes to business &amp; people) and personal income (only income to people)</a:t>
              </a:r>
            </a:p>
          </p:txBody>
        </p:sp>
      </p:grpSp>
    </p:spTree>
    <p:extLst>
      <p:ext uri="{BB962C8B-B14F-4D97-AF65-F5344CB8AC3E}">
        <p14:creationId xmlns:p14="http://schemas.microsoft.com/office/powerpoint/2010/main" val="3864711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4" y="1444454"/>
            <a:ext cx="9273061" cy="1938992"/>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p:txBody>
      </p:sp>
      <p:pic>
        <p:nvPicPr>
          <p:cNvPr id="5" name="Picture 4" descr="A ship sailing with cargo">
            <a:extLst>
              <a:ext uri="{FF2B5EF4-FFF2-40B4-BE49-F238E27FC236}">
                <a16:creationId xmlns:a16="http://schemas.microsoft.com/office/drawing/2014/main" id="{56F21D1E-B06C-468A-B450-E597D9636C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23018" y="3646928"/>
            <a:ext cx="4345951" cy="2897585"/>
          </a:xfrm>
          <a:prstGeom prst="rect">
            <a:avLst/>
          </a:prstGeom>
        </p:spPr>
      </p:pic>
    </p:spTree>
    <p:extLst>
      <p:ext uri="{BB962C8B-B14F-4D97-AF65-F5344CB8AC3E}">
        <p14:creationId xmlns:p14="http://schemas.microsoft.com/office/powerpoint/2010/main" val="30133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451809"/>
            <a:ext cx="9273061" cy="4708981"/>
          </a:xfrm>
          <a:prstGeom prst="rect">
            <a:avLst/>
          </a:prstGeom>
          <a:solidFill>
            <a:srgbClr val="627981"/>
          </a:solidFill>
          <a:ln>
            <a:solidFill>
              <a:srgbClr val="627981"/>
            </a:solidFill>
          </a:ln>
        </p:spPr>
        <p:txBody>
          <a:bodyPr wrap="square" rtlCol="0" anchor="ctr">
            <a:spAutoFit/>
          </a:bodyPr>
          <a:lstStyle/>
          <a:p>
            <a:pPr algn="ctr"/>
            <a:endParaRPr lang="en-US" sz="2000" b="0" dirty="0">
              <a:ea typeface="Cambria Math" panose="02040503050406030204" pitchFamily="18" charset="0"/>
            </a:endParaRPr>
          </a:p>
          <a:p>
            <a:pPr algn="ctr"/>
            <a:r>
              <a:rPr lang="en-US" sz="2000" dirty="0">
                <a:solidFill>
                  <a:schemeClr val="bg1"/>
                </a:solidFill>
              </a:rPr>
              <a:t>President Trump imposed tariffs (taxes) on many goods that the U.S. imports from China. Explain how this is likely to affect GDP (1) if China does not reciprocate with tariffs on U.S. goods exported to China and (2) if China imposes tariffs on U.S. goods exported to China.</a:t>
            </a:r>
          </a:p>
          <a:p>
            <a:pPr algn="ctr"/>
            <a:endParaRPr lang="en-US" sz="2000" dirty="0">
              <a:solidFill>
                <a:schemeClr val="bg1"/>
              </a:solidFill>
            </a:endParaRPr>
          </a:p>
          <a:p>
            <a:pPr marL="457200" indent="-457200" algn="ctr">
              <a:buAutoNum type="arabicParenBoth"/>
            </a:pPr>
            <a:r>
              <a:rPr lang="en-US" sz="2000" i="1" dirty="0">
                <a:solidFill>
                  <a:schemeClr val="bg1"/>
                </a:solidFill>
              </a:rPr>
              <a:t>If China does not respond by imposing its own tariffs on U.S. goods, U.S. exports would not be affected, but U.S. imports from China would likely decrease. The decrease in imports with exports remaining constant would increase net exports and increase GDP.</a:t>
            </a:r>
          </a:p>
          <a:p>
            <a:pPr marL="457200" indent="-457200" algn="ctr">
              <a:buAutoNum type="arabicParenBoth"/>
            </a:pPr>
            <a:endParaRPr lang="en-US" sz="2000" i="1" dirty="0">
              <a:solidFill>
                <a:schemeClr val="bg1"/>
              </a:solidFill>
            </a:endParaRPr>
          </a:p>
          <a:p>
            <a:pPr marL="457200" indent="-457200" algn="ctr">
              <a:buAutoNum type="arabicParenBoth"/>
            </a:pPr>
            <a:r>
              <a:rPr lang="en-US" sz="2000" i="1" dirty="0">
                <a:solidFill>
                  <a:schemeClr val="bg1"/>
                </a:solidFill>
              </a:rPr>
              <a:t>However, China has already responded with tariffs on U.S. goods sold in China, which will decrease U.S. exports. If the decrease in U.S. exports is larger than the decrease in U.S. imports, net exports will decrease, causing GDP to decrease.</a:t>
            </a:r>
          </a:p>
          <a:p>
            <a:pPr algn="ctr"/>
            <a:endParaRPr lang="en-US" sz="2000" dirty="0">
              <a:solidFill>
                <a:schemeClr val="bg1"/>
              </a:solidFill>
            </a:endParaRPr>
          </a:p>
        </p:txBody>
      </p:sp>
    </p:spTree>
    <p:extLst>
      <p:ext uri="{BB962C8B-B14F-4D97-AF65-F5344CB8AC3E}">
        <p14:creationId xmlns:p14="http://schemas.microsoft.com/office/powerpoint/2010/main" val="2030353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black-and-white photo of people waiting in line during the Great Depression.">
            <a:extLst>
              <a:ext uri="{FF2B5EF4-FFF2-40B4-BE49-F238E27FC236}">
                <a16:creationId xmlns:a16="http://schemas.microsoft.com/office/drawing/2014/main" id="{B9F09A63-E1D8-41C5-B9C3-3375FB716D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92113" y="1383374"/>
            <a:ext cx="4583243" cy="316250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D5F016A1-6289-4596-A8A7-92FFA271A289}"/>
              </a:ext>
            </a:extLst>
          </p:cNvPr>
          <p:cNvSpPr txBox="1"/>
          <p:nvPr/>
        </p:nvSpPr>
        <p:spPr>
          <a:xfrm>
            <a:off x="2192214" y="4861288"/>
            <a:ext cx="7807571" cy="1631216"/>
          </a:xfrm>
          <a:prstGeom prst="rect">
            <a:avLst/>
          </a:prstGeom>
          <a:solidFill>
            <a:srgbClr val="627981"/>
          </a:solidFill>
        </p:spPr>
        <p:txBody>
          <a:bodyPr wrap="square" rtlCol="0">
            <a:spAutoFit/>
          </a:bodyPr>
          <a:lstStyle/>
          <a:p>
            <a:pPr algn="ctr"/>
            <a:r>
              <a:rPr lang="en-US" sz="2000" dirty="0">
                <a:solidFill>
                  <a:schemeClr val="bg1"/>
                </a:solidFill>
              </a:rPr>
              <a:t>People wait in line for relief checks during the Great Depression. During times like this, when many people have trouble making ends meet, it's easy to assess the condition of an economy. It can be more difficult to assess an economy at other times, such as when some people are doing well and others are not.</a:t>
            </a:r>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313487"/>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16" name="Straight Connector 15">
            <a:extLst>
              <a:ext uri="{FF2B5EF4-FFF2-40B4-BE49-F238E27FC236}">
                <a16:creationId xmlns:a16="http://schemas.microsoft.com/office/drawing/2014/main" id="{3D584B09-E72B-471C-B217-E2E00A022637}"/>
              </a:ext>
            </a:extLst>
          </p:cNvPr>
          <p:cNvCxnSpPr/>
          <p:nvPr/>
        </p:nvCxnSpPr>
        <p:spPr>
          <a:xfrm>
            <a:off x="1881185" y="1060194"/>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A1747E6-11C4-4427-8707-2094DDCE4632}"/>
              </a:ext>
            </a:extLst>
          </p:cNvPr>
          <p:cNvSpPr txBox="1"/>
          <p:nvPr/>
        </p:nvSpPr>
        <p:spPr>
          <a:xfrm>
            <a:off x="1459469" y="160569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generally express the size of a nation's economy as its gross domestic product (GDP), which measures the value of the output of all goods and services produced within the country in a year.</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measure GDP by taking the quantities of all goods and services produced, multiplying them by their prices, and summing the total.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demand into the following categories: consumption, investment, government spending, exports and imports.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divide what is produced in the economy into the following categories: durable goods, nondurable goods, services, structures, and change in inventories.</a:t>
            </a:r>
          </a:p>
          <a:p>
            <a:endParaRPr lang="en-US" sz="2000" dirty="0">
              <a:solidFill>
                <a:schemeClr val="bg1"/>
              </a:solidFill>
            </a:endParaRPr>
          </a:p>
        </p:txBody>
      </p:sp>
    </p:spTree>
    <p:extLst>
      <p:ext uri="{BB962C8B-B14F-4D97-AF65-F5344CB8AC3E}">
        <p14:creationId xmlns:p14="http://schemas.microsoft.com/office/powerpoint/2010/main" val="817366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What Is Macroeconomics?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focuses on the economy as a whole and how whole economies interact.</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three macroeconomic goals for every country: economic growth, low unemployment, and low inflation.</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2" y="2471278"/>
            <a:ext cx="8058155" cy="806935"/>
            <a:chOff x="542922" y="1736761"/>
            <a:chExt cx="8058155"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macroeconomy is a measure of how a country is performing and includes all production and consumption within every market.</a:t>
              </a:r>
            </a:p>
          </p:txBody>
        </p:sp>
      </p:grpSp>
    </p:spTree>
    <p:extLst>
      <p:ext uri="{BB962C8B-B14F-4D97-AF65-F5344CB8AC3E}">
        <p14:creationId xmlns:p14="http://schemas.microsoft.com/office/powerpoint/2010/main" val="3612002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Macroeconomic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07964"/>
            <a:ext cx="8058154" cy="1209357"/>
            <a:chOff x="542923" y="1663813"/>
            <a:chExt cx="8058154" cy="1209357"/>
          </a:xfrm>
          <a:solidFill>
            <a:srgbClr val="627981"/>
          </a:solidFill>
        </p:grpSpPr>
        <p:sp>
          <p:nvSpPr>
            <p:cNvPr id="9" name="Rectangle 8"/>
            <p:cNvSpPr/>
            <p:nvPr/>
          </p:nvSpPr>
          <p:spPr>
            <a:xfrm>
              <a:off x="542923" y="1663813"/>
              <a:ext cx="8058154" cy="120935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11345"/>
              <a:ext cx="7807571" cy="1015663"/>
            </a:xfrm>
            <a:prstGeom prst="rect">
              <a:avLst/>
            </a:prstGeom>
            <a:grpFill/>
          </p:spPr>
          <p:txBody>
            <a:bodyPr wrap="square" rtlCol="0">
              <a:spAutoFit/>
            </a:bodyPr>
            <a:lstStyle/>
            <a:p>
              <a:r>
                <a:rPr lang="en-US" sz="2000" b="1" dirty="0">
                  <a:solidFill>
                    <a:schemeClr val="bg1"/>
                  </a:solidFill>
                </a:rPr>
                <a:t>Economic growth: </a:t>
              </a:r>
              <a:r>
                <a:rPr lang="en-US" sz="2000" dirty="0">
                  <a:solidFill>
                    <a:schemeClr val="bg1"/>
                  </a:solidFill>
                </a:rPr>
                <a:t>Economic growth determines the standard of living in a country, measured by the change in GDP adjusted for inflation. </a:t>
              </a:r>
            </a:p>
            <a:p>
              <a:r>
                <a:rPr lang="en-US" sz="2000" dirty="0">
                  <a:solidFill>
                    <a:schemeClr val="bg1"/>
                  </a:solidFill>
                </a:rPr>
                <a:t>3% or more is good.</a:t>
              </a:r>
            </a:p>
          </p:txBody>
        </p:sp>
      </p:grpSp>
      <p:grpSp>
        <p:nvGrpSpPr>
          <p:cNvPr id="20" name="Group 19"/>
          <p:cNvGrpSpPr/>
          <p:nvPr/>
        </p:nvGrpSpPr>
        <p:grpSpPr>
          <a:xfrm>
            <a:off x="2066923" y="2899244"/>
            <a:ext cx="8058154" cy="1209354"/>
            <a:chOff x="542923" y="1736761"/>
            <a:chExt cx="8058154" cy="1209354"/>
          </a:xfrm>
          <a:solidFill>
            <a:srgbClr val="627981"/>
          </a:solidFill>
        </p:grpSpPr>
        <p:sp>
          <p:nvSpPr>
            <p:cNvPr id="21" name="Rectangle 20"/>
            <p:cNvSpPr/>
            <p:nvPr/>
          </p:nvSpPr>
          <p:spPr>
            <a:xfrm>
              <a:off x="542923" y="1736761"/>
              <a:ext cx="8058154" cy="12093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7017"/>
              <a:ext cx="7807571" cy="1015663"/>
            </a:xfrm>
            <a:prstGeom prst="rect">
              <a:avLst/>
            </a:prstGeom>
            <a:grpFill/>
          </p:spPr>
          <p:txBody>
            <a:bodyPr wrap="square" rtlCol="0">
              <a:spAutoFit/>
            </a:bodyPr>
            <a:lstStyle/>
            <a:p>
              <a:r>
                <a:rPr lang="en-US" sz="2000" b="1" dirty="0">
                  <a:solidFill>
                    <a:schemeClr val="bg1"/>
                  </a:solidFill>
                </a:rPr>
                <a:t>Low unemployment: </a:t>
              </a:r>
              <a:r>
                <a:rPr lang="en-US" sz="2000" dirty="0">
                  <a:solidFill>
                    <a:schemeClr val="bg1"/>
                  </a:solidFill>
                </a:rPr>
                <a:t>Unemployment is the percentage of the labor force without a job. </a:t>
              </a:r>
            </a:p>
            <a:p>
              <a:r>
                <a:rPr lang="en-US" sz="2000" dirty="0">
                  <a:solidFill>
                    <a:schemeClr val="bg1"/>
                  </a:solidFill>
                </a:rPr>
                <a:t>5% or less is good.</a:t>
              </a:r>
            </a:p>
          </p:txBody>
        </p:sp>
      </p:grpSp>
      <p:grpSp>
        <p:nvGrpSpPr>
          <p:cNvPr id="23" name="Group 22"/>
          <p:cNvGrpSpPr/>
          <p:nvPr/>
        </p:nvGrpSpPr>
        <p:grpSpPr>
          <a:xfrm>
            <a:off x="2066922" y="4290521"/>
            <a:ext cx="8058154" cy="1209354"/>
            <a:chOff x="542923" y="1736761"/>
            <a:chExt cx="8058154" cy="1039177"/>
          </a:xfrm>
          <a:solidFill>
            <a:srgbClr val="627981"/>
          </a:solidFill>
        </p:grpSpPr>
        <p:sp>
          <p:nvSpPr>
            <p:cNvPr id="24" name="Rectangle 23"/>
            <p:cNvSpPr/>
            <p:nvPr/>
          </p:nvSpPr>
          <p:spPr>
            <a:xfrm>
              <a:off x="542923" y="1736761"/>
              <a:ext cx="8058154" cy="103917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60275"/>
              <a:ext cx="7807571" cy="872742"/>
            </a:xfrm>
            <a:prstGeom prst="rect">
              <a:avLst/>
            </a:prstGeom>
            <a:grpFill/>
          </p:spPr>
          <p:txBody>
            <a:bodyPr wrap="square" rtlCol="0">
              <a:spAutoFit/>
            </a:bodyPr>
            <a:lstStyle/>
            <a:p>
              <a:r>
                <a:rPr lang="en-US" sz="2000" b="1" dirty="0">
                  <a:solidFill>
                    <a:schemeClr val="bg1"/>
                  </a:solidFill>
                </a:rPr>
                <a:t>Low inflation: </a:t>
              </a:r>
              <a:r>
                <a:rPr lang="en-US" sz="2000" dirty="0">
                  <a:solidFill>
                    <a:schemeClr val="bg1"/>
                  </a:solidFill>
                </a:rPr>
                <a:t>Inflation is the overall increase in the level of prices in an economy. Inflation is measured by the Consumer Price Index (CPI).</a:t>
              </a:r>
            </a:p>
            <a:p>
              <a:r>
                <a:rPr lang="en-US" sz="2000" dirty="0">
                  <a:solidFill>
                    <a:schemeClr val="bg1"/>
                  </a:solidFill>
                </a:rPr>
                <a:t>The Federal Reserve maintains an inflation rate goal of around 2%.</a:t>
              </a:r>
            </a:p>
          </p:txBody>
        </p:sp>
      </p:grpSp>
    </p:spTree>
    <p:extLst>
      <p:ext uri="{BB962C8B-B14F-4D97-AF65-F5344CB8AC3E}">
        <p14:creationId xmlns:p14="http://schemas.microsoft.com/office/powerpoint/2010/main" val="2219167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Frameworks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DA71B46-6958-43B4-AAA4-197500337DA7}"/>
              </a:ext>
            </a:extLst>
          </p:cNvPr>
          <p:cNvGrpSpPr/>
          <p:nvPr/>
        </p:nvGrpSpPr>
        <p:grpSpPr>
          <a:xfrm>
            <a:off x="2066922" y="1585567"/>
            <a:ext cx="8058155" cy="806935"/>
            <a:chOff x="542922" y="1736761"/>
            <a:chExt cx="8058155" cy="806935"/>
          </a:xfrm>
          <a:solidFill>
            <a:srgbClr val="627981"/>
          </a:solidFill>
        </p:grpSpPr>
        <p:sp>
          <p:nvSpPr>
            <p:cNvPr id="16" name="Rectangle 15">
              <a:extLst>
                <a:ext uri="{FF2B5EF4-FFF2-40B4-BE49-F238E27FC236}">
                  <a16:creationId xmlns:a16="http://schemas.microsoft.com/office/drawing/2014/main" id="{43C4A821-3F83-4F02-8D70-DC6E0BFDAD2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59E4816-3F88-4598-A7AC-7282FD48D988}"/>
                </a:ext>
              </a:extLst>
            </p:cNvPr>
            <p:cNvSpPr txBox="1"/>
            <p:nvPr/>
          </p:nvSpPr>
          <p:spPr>
            <a:xfrm>
              <a:off x="542922" y="195016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principal tools that economists use are theories and models.</a:t>
              </a:r>
            </a:p>
          </p:txBody>
        </p:sp>
      </p:grpSp>
      <p:grpSp>
        <p:nvGrpSpPr>
          <p:cNvPr id="18" name="Group 17">
            <a:extLst>
              <a:ext uri="{FF2B5EF4-FFF2-40B4-BE49-F238E27FC236}">
                <a16:creationId xmlns:a16="http://schemas.microsoft.com/office/drawing/2014/main" id="{91FB57CB-728A-4EDB-83B9-2EF1D662446F}"/>
              </a:ext>
            </a:extLst>
          </p:cNvPr>
          <p:cNvGrpSpPr/>
          <p:nvPr/>
        </p:nvGrpSpPr>
        <p:grpSpPr>
          <a:xfrm>
            <a:off x="2066922" y="33510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CFC62156-7197-4546-B134-B8F693FD48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C764EB38-D207-437D-B034-E954B79BE7B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we use the theories of aggregate demand (AD) and aggregate supply (AS).</a:t>
              </a:r>
            </a:p>
          </p:txBody>
        </p:sp>
      </p:grpSp>
      <p:grpSp>
        <p:nvGrpSpPr>
          <p:cNvPr id="28" name="Group 27">
            <a:extLst>
              <a:ext uri="{FF2B5EF4-FFF2-40B4-BE49-F238E27FC236}">
                <a16:creationId xmlns:a16="http://schemas.microsoft.com/office/drawing/2014/main" id="{7B6BD57F-493B-4195-95ED-E38A78721ABC}"/>
              </a:ext>
            </a:extLst>
          </p:cNvPr>
          <p:cNvGrpSpPr/>
          <p:nvPr/>
        </p:nvGrpSpPr>
        <p:grpSpPr>
          <a:xfrm>
            <a:off x="2066921" y="2471278"/>
            <a:ext cx="8058156" cy="806935"/>
            <a:chOff x="542921" y="1736761"/>
            <a:chExt cx="8058156" cy="806935"/>
          </a:xfrm>
          <a:solidFill>
            <a:srgbClr val="627981"/>
          </a:solidFill>
        </p:grpSpPr>
        <p:sp>
          <p:nvSpPr>
            <p:cNvPr id="29" name="Rectangle 28">
              <a:extLst>
                <a:ext uri="{FF2B5EF4-FFF2-40B4-BE49-F238E27FC236}">
                  <a16:creationId xmlns:a16="http://schemas.microsoft.com/office/drawing/2014/main" id="{1DD0B19B-C55B-4D76-B369-420DC4A726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7451D819-E2AD-421A-8DB1-31058D7F15A3}"/>
                </a:ext>
              </a:extLst>
            </p:cNvPr>
            <p:cNvSpPr txBox="1"/>
            <p:nvPr/>
          </p:nvSpPr>
          <p:spPr>
            <a:xfrm>
              <a:off x="542921" y="191893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microeconomics, we use the theories of supply and demand.</a:t>
              </a:r>
            </a:p>
          </p:txBody>
        </p:sp>
      </p:grpSp>
      <p:grpSp>
        <p:nvGrpSpPr>
          <p:cNvPr id="20" name="Group 19">
            <a:extLst>
              <a:ext uri="{FF2B5EF4-FFF2-40B4-BE49-F238E27FC236}">
                <a16:creationId xmlns:a16="http://schemas.microsoft.com/office/drawing/2014/main" id="{BFA79B50-2B49-4B48-873A-A14A1FEA0EC7}"/>
              </a:ext>
            </a:extLst>
          </p:cNvPr>
          <p:cNvGrpSpPr/>
          <p:nvPr/>
        </p:nvGrpSpPr>
        <p:grpSpPr>
          <a:xfrm>
            <a:off x="2066922" y="4244028"/>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CA01C77-9769-411D-A53D-A150A6DB33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D8A9AE12-3FC9-491E-AA14-B7EF2F1737A0}"/>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will review two perspectives on macroeconomics: neoclassical and Keynesian.</a:t>
              </a:r>
            </a:p>
          </p:txBody>
        </p:sp>
      </p:grpSp>
    </p:spTree>
    <p:extLst>
      <p:ext uri="{BB962C8B-B14F-4D97-AF65-F5344CB8AC3E}">
        <p14:creationId xmlns:p14="http://schemas.microsoft.com/office/powerpoint/2010/main" val="414772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82771" y="338445"/>
            <a:ext cx="9185231" cy="6332628"/>
            <a:chOff x="-41231" y="463132"/>
            <a:chExt cx="9185231" cy="6332628"/>
          </a:xfrm>
        </p:grpSpPr>
        <p:sp>
          <p:nvSpPr>
            <p:cNvPr id="26" name="TextBox 25"/>
            <p:cNvSpPr txBox="1"/>
            <p:nvPr/>
          </p:nvSpPr>
          <p:spPr>
            <a:xfrm>
              <a:off x="-4123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Policy Tools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grpSp>
        <p:nvGrpSpPr>
          <p:cNvPr id="8" name="Group 7"/>
          <p:cNvGrpSpPr/>
          <p:nvPr/>
        </p:nvGrpSpPr>
        <p:grpSpPr>
          <a:xfrm>
            <a:off x="2291769" y="2159765"/>
            <a:ext cx="7608462" cy="3252040"/>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90856" y="2214375"/>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Monetary Policy</a:t>
              </a:r>
            </a:p>
          </p:txBody>
        </p:sp>
        <p:sp>
          <p:nvSpPr>
            <p:cNvPr id="12" name="TextBox 11"/>
            <p:cNvSpPr txBox="1"/>
            <p:nvPr/>
          </p:nvSpPr>
          <p:spPr>
            <a:xfrm>
              <a:off x="5051646" y="2230551"/>
              <a:ext cx="3325552" cy="765512"/>
            </a:xfrm>
            <a:prstGeom prst="rect">
              <a:avLst/>
            </a:prstGeom>
            <a:grpFill/>
          </p:spPr>
          <p:txBody>
            <a:bodyPr wrap="square" rtlCol="0" anchor="ctr">
              <a:spAutoFit/>
            </a:bodyPr>
            <a:lstStyle/>
            <a:p>
              <a:pPr algn="ctr">
                <a:lnSpc>
                  <a:spcPct val="150000"/>
                </a:lnSpc>
              </a:pPr>
              <a:r>
                <a:rPr lang="en-US" sz="3200" dirty="0">
                  <a:solidFill>
                    <a:schemeClr val="bg1"/>
                  </a:solidFill>
                </a:rPr>
                <a:t>Fiscal Policy</a:t>
              </a:r>
            </a:p>
          </p:txBody>
        </p:sp>
      </p:grpSp>
      <p:sp>
        <p:nvSpPr>
          <p:cNvPr id="3" name="TextBox 2">
            <a:extLst>
              <a:ext uri="{FF2B5EF4-FFF2-40B4-BE49-F238E27FC236}">
                <a16:creationId xmlns:a16="http://schemas.microsoft.com/office/drawing/2014/main" id="{ABD049B5-CAB5-4A89-AF6F-FA1BFE0EEAE8}"/>
              </a:ext>
            </a:extLst>
          </p:cNvPr>
          <p:cNvSpPr txBox="1"/>
          <p:nvPr/>
        </p:nvSpPr>
        <p:spPr>
          <a:xfrm>
            <a:off x="1350916" y="1482657"/>
            <a:ext cx="9572625" cy="677108"/>
          </a:xfrm>
          <a:prstGeom prst="rect">
            <a:avLst/>
          </a:prstGeom>
          <a:noFill/>
        </p:spPr>
        <p:txBody>
          <a:bodyPr wrap="square" rtlCol="0">
            <a:spAutoFit/>
          </a:bodyPr>
          <a:lstStyle/>
          <a:p>
            <a:pPr algn="ctr"/>
            <a:r>
              <a:rPr lang="en-US" sz="2000" dirty="0">
                <a:latin typeface="Century Gothic" panose="020B0502020202020204" pitchFamily="34" charset="0"/>
              </a:rPr>
              <a:t>National governments have two tools for influencing the macroeconomy:</a:t>
            </a:r>
          </a:p>
          <a:p>
            <a:endParaRPr lang="en-US" dirty="0"/>
          </a:p>
        </p:txBody>
      </p:sp>
      <p:cxnSp>
        <p:nvCxnSpPr>
          <p:cNvPr id="14" name="Straight Connector 13">
            <a:extLst>
              <a:ext uri="{FF2B5EF4-FFF2-40B4-BE49-F238E27FC236}">
                <a16:creationId xmlns:a16="http://schemas.microsoft.com/office/drawing/2014/main" id="{2F51107B-062A-4131-B70D-1EDBEDCE3EF0}"/>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1066203-1E6F-49CD-82A5-170EBC59AB57}"/>
              </a:ext>
            </a:extLst>
          </p:cNvPr>
          <p:cNvSpPr txBox="1"/>
          <p:nvPr/>
        </p:nvSpPr>
        <p:spPr>
          <a:xfrm>
            <a:off x="2675431" y="3487175"/>
            <a:ext cx="2996833" cy="1200329"/>
          </a:xfrm>
          <a:prstGeom prst="rect">
            <a:avLst/>
          </a:prstGeom>
          <a:solidFill>
            <a:srgbClr val="627981"/>
          </a:solidFill>
        </p:spPr>
        <p:txBody>
          <a:bodyPr wrap="square" rtlCol="0" anchor="ctr">
            <a:spAutoFit/>
          </a:bodyPr>
          <a:lstStyle/>
          <a:p>
            <a:pPr algn="ctr"/>
            <a:r>
              <a:rPr lang="en-US" sz="2400" dirty="0">
                <a:solidFill>
                  <a:schemeClr val="bg1"/>
                </a:solidFill>
              </a:rPr>
              <a:t>Involves managing the money supply and interest rates</a:t>
            </a:r>
          </a:p>
        </p:txBody>
      </p:sp>
      <p:sp>
        <p:nvSpPr>
          <p:cNvPr id="19" name="TextBox 18">
            <a:extLst>
              <a:ext uri="{FF2B5EF4-FFF2-40B4-BE49-F238E27FC236}">
                <a16:creationId xmlns:a16="http://schemas.microsoft.com/office/drawing/2014/main" id="{18478464-5EA7-458B-822F-50CD82DD33E1}"/>
              </a:ext>
            </a:extLst>
          </p:cNvPr>
          <p:cNvSpPr txBox="1"/>
          <p:nvPr/>
        </p:nvSpPr>
        <p:spPr>
          <a:xfrm>
            <a:off x="6588582" y="3487175"/>
            <a:ext cx="3005766" cy="1200329"/>
          </a:xfrm>
          <a:prstGeom prst="rect">
            <a:avLst/>
          </a:prstGeom>
          <a:solidFill>
            <a:srgbClr val="627981"/>
          </a:solidFill>
        </p:spPr>
        <p:txBody>
          <a:bodyPr wrap="square" rtlCol="0" anchor="ctr">
            <a:spAutoFit/>
          </a:bodyPr>
          <a:lstStyle/>
          <a:p>
            <a:pPr algn="ctr"/>
            <a:r>
              <a:rPr lang="en-US" sz="2400" dirty="0">
                <a:solidFill>
                  <a:schemeClr val="bg1"/>
                </a:solidFill>
              </a:rPr>
              <a:t>Involves changes in government spending or purchases and taxes</a:t>
            </a:r>
          </a:p>
        </p:txBody>
      </p:sp>
    </p:spTree>
    <p:extLst>
      <p:ext uri="{BB962C8B-B14F-4D97-AF65-F5344CB8AC3E}">
        <p14:creationId xmlns:p14="http://schemas.microsoft.com/office/powerpoint/2010/main" val="26997794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Measuring the Economy with Gross Domestic Product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773655"/>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47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Macroeconomics requires measuring data and observing trends, patterns, and changes.</a:t>
              </a:r>
            </a:p>
          </p:txBody>
        </p:sp>
      </p:grpSp>
      <p:grpSp>
        <p:nvGrpSpPr>
          <p:cNvPr id="20" name="Group 19"/>
          <p:cNvGrpSpPr/>
          <p:nvPr/>
        </p:nvGrpSpPr>
        <p:grpSpPr>
          <a:xfrm>
            <a:off x="2066921" y="268563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90031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first step in macroeconomics is measuring the overall economy.</a:t>
              </a:r>
            </a:p>
          </p:txBody>
        </p:sp>
      </p:grpSp>
      <p:grpSp>
        <p:nvGrpSpPr>
          <p:cNvPr id="23" name="Group 22"/>
          <p:cNvGrpSpPr/>
          <p:nvPr/>
        </p:nvGrpSpPr>
        <p:grpSpPr>
          <a:xfrm>
            <a:off x="2066921" y="3597619"/>
            <a:ext cx="8058154" cy="1146965"/>
            <a:chOff x="542923" y="1736760"/>
            <a:chExt cx="8058154" cy="953669"/>
          </a:xfrm>
          <a:solidFill>
            <a:srgbClr val="627981"/>
          </a:solidFill>
        </p:grpSpPr>
        <p:sp>
          <p:nvSpPr>
            <p:cNvPr id="24" name="Rectangle 23"/>
            <p:cNvSpPr/>
            <p:nvPr/>
          </p:nvSpPr>
          <p:spPr>
            <a:xfrm>
              <a:off x="542923" y="1736760"/>
              <a:ext cx="8058154" cy="9536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97763"/>
              <a:ext cx="7807571" cy="84449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typically measure the size of a nation’s overall economy by its </a:t>
              </a:r>
              <a:r>
                <a:rPr lang="en-US" sz="2000" b="1" dirty="0">
                  <a:solidFill>
                    <a:schemeClr val="bg1"/>
                  </a:solidFill>
                </a:rPr>
                <a:t>gross domestic product (GDP)</a:t>
              </a:r>
              <a:r>
                <a:rPr lang="en-US" sz="2000" dirty="0">
                  <a:solidFill>
                    <a:schemeClr val="bg1"/>
                  </a:solidFill>
                </a:rPr>
                <a:t>, which is</a:t>
              </a:r>
              <a:r>
                <a:rPr lang="en-US" sz="2000" b="1" dirty="0">
                  <a:solidFill>
                    <a:schemeClr val="bg1"/>
                  </a:solidFill>
                </a:rPr>
                <a:t> </a:t>
              </a:r>
              <a:r>
                <a:rPr lang="en-US" sz="2000" dirty="0">
                  <a:solidFill>
                    <a:schemeClr val="bg1"/>
                  </a:solidFill>
                </a:rPr>
                <a:t>the value of all final goods and services produced within a country in a given year.</a:t>
              </a:r>
            </a:p>
          </p:txBody>
        </p:sp>
      </p:grpSp>
    </p:spTree>
    <p:extLst>
      <p:ext uri="{BB962C8B-B14F-4D97-AF65-F5344CB8AC3E}">
        <p14:creationId xmlns:p14="http://schemas.microsoft.com/office/powerpoint/2010/main" val="6968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Three Ways to Measure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80647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2" y="1940173"/>
              <a:ext cx="7807571" cy="400110"/>
            </a:xfrm>
            <a:prstGeom prst="rect">
              <a:avLst/>
            </a:prstGeom>
            <a:grpFill/>
          </p:spPr>
          <p:txBody>
            <a:bodyPr wrap="square" rtlCol="0">
              <a:spAutoFit/>
            </a:bodyPr>
            <a:lstStyle/>
            <a:p>
              <a:pPr algn="ctr"/>
              <a:r>
                <a:rPr lang="en-US" sz="2000" dirty="0">
                  <a:solidFill>
                    <a:schemeClr val="bg1"/>
                  </a:solidFill>
                </a:rPr>
                <a:t>1. By demand (what consumers purchase)</a:t>
              </a:r>
            </a:p>
          </p:txBody>
        </p:sp>
      </p:grpSp>
      <p:grpSp>
        <p:nvGrpSpPr>
          <p:cNvPr id="20" name="Group 19"/>
          <p:cNvGrpSpPr/>
          <p:nvPr/>
        </p:nvGrpSpPr>
        <p:grpSpPr>
          <a:xfrm>
            <a:off x="2066923" y="2697823"/>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2" y="1917305"/>
              <a:ext cx="7807571" cy="400110"/>
            </a:xfrm>
            <a:prstGeom prst="rect">
              <a:avLst/>
            </a:prstGeom>
            <a:grpFill/>
          </p:spPr>
          <p:txBody>
            <a:bodyPr wrap="square" rtlCol="0">
              <a:spAutoFit/>
            </a:bodyPr>
            <a:lstStyle/>
            <a:p>
              <a:pPr algn="ctr"/>
              <a:r>
                <a:rPr lang="en-US" sz="2000" dirty="0">
                  <a:solidFill>
                    <a:schemeClr val="bg1"/>
                  </a:solidFill>
                </a:rPr>
                <a:t>2. By supply (what a country produces)</a:t>
              </a:r>
            </a:p>
          </p:txBody>
        </p:sp>
      </p:grpSp>
      <p:grpSp>
        <p:nvGrpSpPr>
          <p:cNvPr id="23" name="Group 22"/>
          <p:cNvGrpSpPr/>
          <p:nvPr/>
        </p:nvGrpSpPr>
        <p:grpSpPr>
          <a:xfrm>
            <a:off x="2066923" y="358917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900318"/>
              <a:ext cx="7807571" cy="400110"/>
            </a:xfrm>
            <a:prstGeom prst="rect">
              <a:avLst/>
            </a:prstGeom>
            <a:grpFill/>
          </p:spPr>
          <p:txBody>
            <a:bodyPr wrap="square" rtlCol="0">
              <a:spAutoFit/>
            </a:bodyPr>
            <a:lstStyle/>
            <a:p>
              <a:pPr algn="ctr"/>
              <a:r>
                <a:rPr lang="en-US" sz="2000" dirty="0">
                  <a:solidFill>
                    <a:schemeClr val="bg1"/>
                  </a:solidFill>
                </a:rPr>
                <a:t>3. The national income approach</a:t>
              </a:r>
            </a:p>
          </p:txBody>
        </p:sp>
      </p:grpSp>
    </p:spTree>
    <p:extLst>
      <p:ext uri="{BB962C8B-B14F-4D97-AF65-F5344CB8AC3E}">
        <p14:creationId xmlns:p14="http://schemas.microsoft.com/office/powerpoint/2010/main" val="4196204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GDP by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3541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188029" y="1957368"/>
            <a:ext cx="3249794" cy="1617913"/>
            <a:chOff x="1149290" y="1753237"/>
            <a:chExt cx="2080341"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149290" y="2028874"/>
              <a:ext cx="2080339" cy="1055545"/>
            </a:xfrm>
            <a:prstGeom prst="rect">
              <a:avLst/>
            </a:prstGeom>
            <a:grpFill/>
          </p:spPr>
          <p:txBody>
            <a:bodyPr wrap="square" rtlCol="0" anchor="ctr">
              <a:spAutoFit/>
            </a:bodyPr>
            <a:lstStyle/>
            <a:p>
              <a:pPr algn="ctr">
                <a:lnSpc>
                  <a:spcPct val="150000"/>
                </a:lnSpc>
              </a:pPr>
              <a:r>
                <a:rPr lang="en-US" sz="2200" dirty="0">
                  <a:solidFill>
                    <a:schemeClr val="bg1"/>
                  </a:solidFill>
                </a:rPr>
                <a:t>Consumption </a:t>
              </a:r>
            </a:p>
            <a:p>
              <a:pPr algn="ctr">
                <a:lnSpc>
                  <a:spcPct val="150000"/>
                </a:lnSpc>
              </a:pPr>
              <a:r>
                <a:rPr lang="en-US" sz="2200" dirty="0">
                  <a:solidFill>
                    <a:schemeClr val="bg1"/>
                  </a:solidFill>
                </a:rPr>
                <a:t>(consumer spending)</a:t>
              </a:r>
            </a:p>
          </p:txBody>
        </p:sp>
      </p:grpSp>
      <p:grpSp>
        <p:nvGrpSpPr>
          <p:cNvPr id="11" name="Group 10"/>
          <p:cNvGrpSpPr/>
          <p:nvPr/>
        </p:nvGrpSpPr>
        <p:grpSpPr>
          <a:xfrm>
            <a:off x="2183350" y="3985741"/>
            <a:ext cx="7820611" cy="1617913"/>
            <a:chOff x="2988353" y="1294395"/>
            <a:chExt cx="5006350" cy="2071208"/>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2988353" y="1294395"/>
              <a:ext cx="2080340" cy="2071208"/>
            </a:xfrm>
            <a:prstGeom prst="rect">
              <a:avLst/>
            </a:prstGeom>
            <a:grpFill/>
          </p:spPr>
          <p:txBody>
            <a:bodyPr wrap="square" rtlCol="0" anchor="ctr">
              <a:spAutoFit/>
            </a:bodyPr>
            <a:lstStyle/>
            <a:p>
              <a:pPr algn="ctr">
                <a:lnSpc>
                  <a:spcPct val="150000"/>
                </a:lnSpc>
              </a:pPr>
              <a:r>
                <a:rPr lang="en-US" sz="2200" dirty="0">
                  <a:solidFill>
                    <a:schemeClr val="bg1"/>
                  </a:solidFill>
                </a:rPr>
                <a:t>Government spending on goods &amp; services</a:t>
              </a:r>
            </a:p>
          </p:txBody>
        </p:sp>
      </p:grpSp>
      <p:grpSp>
        <p:nvGrpSpPr>
          <p:cNvPr id="17" name="Group 16"/>
          <p:cNvGrpSpPr/>
          <p:nvPr/>
        </p:nvGrpSpPr>
        <p:grpSpPr>
          <a:xfrm>
            <a:off x="6754170" y="3990674"/>
            <a:ext cx="3249791" cy="1617913"/>
            <a:chOff x="2189457" y="3614220"/>
            <a:chExt cx="2080344" cy="1617913"/>
          </a:xfrm>
          <a:solidFill>
            <a:srgbClr val="627981"/>
          </a:solidFill>
        </p:grpSpPr>
        <p:sp>
          <p:nvSpPr>
            <p:cNvPr id="18" name="Rectangle 17"/>
            <p:cNvSpPr/>
            <p:nvPr/>
          </p:nvSpPr>
          <p:spPr>
            <a:xfrm>
              <a:off x="2189461" y="361422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2189457" y="3895404"/>
              <a:ext cx="2080340" cy="1055545"/>
            </a:xfrm>
            <a:prstGeom prst="rect">
              <a:avLst/>
            </a:prstGeom>
            <a:grpFill/>
          </p:spPr>
          <p:txBody>
            <a:bodyPr wrap="square" rtlCol="0" anchor="ctr">
              <a:spAutoFit/>
            </a:bodyPr>
            <a:lstStyle/>
            <a:p>
              <a:pPr algn="ctr">
                <a:lnSpc>
                  <a:spcPct val="150000"/>
                </a:lnSpc>
              </a:pPr>
              <a:r>
                <a:rPr lang="en-US" sz="2200" dirty="0">
                  <a:solidFill>
                    <a:schemeClr val="bg1"/>
                  </a:solidFill>
                </a:rPr>
                <a:t>Spending on net exports (exports</a:t>
              </a:r>
              <a:r>
                <a:rPr lang="en-US" sz="2200" dirty="0">
                  <a:solidFill>
                    <a:schemeClr val="bg1"/>
                  </a:solidFill>
                  <a:latin typeface="Lucida Sans Unicode" panose="020B0602030504020204" pitchFamily="34" charset="0"/>
                  <a:cs typeface="Lucida Sans Unicode" panose="020B0602030504020204" pitchFamily="34" charset="0"/>
                </a:rPr>
                <a:t>-</a:t>
              </a:r>
              <a:r>
                <a:rPr lang="en-US" sz="2200" dirty="0">
                  <a:solidFill>
                    <a:schemeClr val="bg1"/>
                  </a:solidFill>
                </a:rPr>
                <a:t>imports)</a:t>
              </a:r>
            </a:p>
          </p:txBody>
        </p:sp>
      </p:grpSp>
      <p:grpSp>
        <p:nvGrpSpPr>
          <p:cNvPr id="23" name="Group 22"/>
          <p:cNvGrpSpPr/>
          <p:nvPr/>
        </p:nvGrpSpPr>
        <p:grpSpPr>
          <a:xfrm>
            <a:off x="6754176" y="1933794"/>
            <a:ext cx="3249791" cy="1617913"/>
            <a:chOff x="3531825" y="1747690"/>
            <a:chExt cx="2080342"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531825" y="1769676"/>
              <a:ext cx="2080340" cy="1563377"/>
            </a:xfrm>
            <a:prstGeom prst="rect">
              <a:avLst/>
            </a:prstGeom>
            <a:grpFill/>
          </p:spPr>
          <p:txBody>
            <a:bodyPr wrap="square" rtlCol="0" anchor="ctr">
              <a:spAutoFit/>
            </a:bodyPr>
            <a:lstStyle/>
            <a:p>
              <a:pPr algn="ctr">
                <a:lnSpc>
                  <a:spcPct val="150000"/>
                </a:lnSpc>
              </a:pPr>
              <a:r>
                <a:rPr lang="en-US" sz="2200" dirty="0">
                  <a:solidFill>
                    <a:schemeClr val="bg1"/>
                  </a:solidFill>
                </a:rPr>
                <a:t>Investment</a:t>
              </a:r>
            </a:p>
            <a:p>
              <a:pPr algn="ctr">
                <a:lnSpc>
                  <a:spcPct val="150000"/>
                </a:lnSpc>
              </a:pPr>
              <a:r>
                <a:rPr lang="en-US" sz="2200" dirty="0">
                  <a:solidFill>
                    <a:schemeClr val="bg1"/>
                  </a:solidFill>
                </a:rPr>
                <a:t>(business spending)</a:t>
              </a:r>
            </a:p>
          </p:txBody>
        </p:sp>
      </p:grpSp>
    </p:spTree>
    <p:extLst>
      <p:ext uri="{BB962C8B-B14F-4D97-AF65-F5344CB8AC3E}">
        <p14:creationId xmlns:p14="http://schemas.microsoft.com/office/powerpoint/2010/main" val="15266281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8976</TotalTime>
  <Words>2290</Words>
  <Application>Microsoft Office PowerPoint</Application>
  <PresentationFormat>Widescreen</PresentationFormat>
  <Paragraphs>202</Paragraphs>
  <Slides>21</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173</cp:revision>
  <dcterms:created xsi:type="dcterms:W3CDTF">2014-11-06T15:36:04Z</dcterms:created>
  <dcterms:modified xsi:type="dcterms:W3CDTF">2023-08-07T16:20:45Z</dcterms:modified>
</cp:coreProperties>
</file>