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6"/>
  </p:notesMasterIdLst>
  <p:sldIdLst>
    <p:sldId id="293" r:id="rId2"/>
    <p:sldId id="351" r:id="rId3"/>
    <p:sldId id="375" r:id="rId4"/>
    <p:sldId id="258" r:id="rId5"/>
    <p:sldId id="376" r:id="rId6"/>
    <p:sldId id="377" r:id="rId7"/>
    <p:sldId id="369" r:id="rId8"/>
    <p:sldId id="378" r:id="rId9"/>
    <p:sldId id="379" r:id="rId10"/>
    <p:sldId id="380" r:id="rId11"/>
    <p:sldId id="374" r:id="rId12"/>
    <p:sldId id="382" r:id="rId13"/>
    <p:sldId id="381" r:id="rId14"/>
    <p:sldId id="34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10" clrIdx="0">
    <p:extLst>
      <p:ext uri="{19B8F6BF-5375-455C-9EA6-DF929625EA0E}">
        <p15:presenceInfo xmlns:p15="http://schemas.microsoft.com/office/powerpoint/2012/main" userId="Nathan Mirmow" providerId="None"/>
      </p:ext>
    </p:extLst>
  </p:cmAuthor>
  <p:cmAuthor id="2" name="Caitlin Coleman" initials="CC" lastIdx="2" clrIdx="1">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80" autoAdjust="0"/>
    <p:restoredTop sz="84416" autoAdjust="0"/>
  </p:normalViewPr>
  <p:slideViewPr>
    <p:cSldViewPr snapToGrid="0">
      <p:cViewPr varScale="1">
        <p:scale>
          <a:sx n="93" d="100"/>
          <a:sy n="93" d="100"/>
        </p:scale>
        <p:origin x="408"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EDB581-B4A1-4B95-87C1-7BFF312FF4F1}"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EF7FA0-92E0-4617-B312-4CAFA90E18C8}" type="slidenum">
              <a:rPr lang="en-US" smtClean="0"/>
              <a:t>‹#›</a:t>
            </a:fld>
            <a:endParaRPr lang="en-US"/>
          </a:p>
        </p:txBody>
      </p:sp>
    </p:spTree>
    <p:extLst>
      <p:ext uri="{BB962C8B-B14F-4D97-AF65-F5344CB8AC3E}">
        <p14:creationId xmlns:p14="http://schemas.microsoft.com/office/powerpoint/2010/main" val="14646557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Every country worries about economic growth. In the U.S. and other high-income countries, the question is whether economic growth continues to provide the same remarkable gains in our standard of living as it did during the twentieth century. About 639 million people in the world are scraping by on incomes that average less than $2 per day, which is not that different from the standard of living two thousand years ago.</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30EF7FA0-92E0-4617-B312-4CAFA90E18C8}" type="slidenum">
              <a:rPr lang="en-US" smtClean="0"/>
              <a:t>2</a:t>
            </a:fld>
            <a:endParaRPr lang="en-US"/>
          </a:p>
        </p:txBody>
      </p:sp>
    </p:spTree>
    <p:extLst>
      <p:ext uri="{BB962C8B-B14F-4D97-AF65-F5344CB8AC3E}">
        <p14:creationId xmlns:p14="http://schemas.microsoft.com/office/powerpoint/2010/main" val="7141390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the steam engine was invented in the 1800s, workers were freed from jobs previously done by hand to be productive in other areas of the economy, leading to economic growth. How do you think advances in communications and information technology will affect economic growth today?</a:t>
            </a:r>
          </a:p>
          <a:p>
            <a:endParaRPr lang="en-US" dirty="0"/>
          </a:p>
          <a:p>
            <a:endParaRPr lang="en-US" dirty="0"/>
          </a:p>
        </p:txBody>
      </p:sp>
      <p:sp>
        <p:nvSpPr>
          <p:cNvPr id="4" name="Slide Number Placeholder 3"/>
          <p:cNvSpPr>
            <a:spLocks noGrp="1"/>
          </p:cNvSpPr>
          <p:nvPr>
            <p:ph type="sldNum" sz="quarter" idx="5"/>
          </p:nvPr>
        </p:nvSpPr>
        <p:spPr/>
        <p:txBody>
          <a:bodyPr/>
          <a:lstStyle/>
          <a:p>
            <a:fld id="{30EF7FA0-92E0-4617-B312-4CAFA90E18C8}" type="slidenum">
              <a:rPr lang="en-US" smtClean="0"/>
              <a:t>11</a:t>
            </a:fld>
            <a:endParaRPr lang="en-US"/>
          </a:p>
        </p:txBody>
      </p:sp>
    </p:spTree>
    <p:extLst>
      <p:ext uri="{BB962C8B-B14F-4D97-AF65-F5344CB8AC3E}">
        <p14:creationId xmlns:p14="http://schemas.microsoft.com/office/powerpoint/2010/main" val="32335292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the steam engine was invented in the 1800s, workers were freed from jobs previously done by hand to be productive in other areas of the economy, leading to economic growth. How do you think advances in communications and information technology will affect economic growth today?</a:t>
            </a:r>
          </a:p>
          <a:p>
            <a:endParaRPr lang="en-US" dirty="0"/>
          </a:p>
          <a:p>
            <a:r>
              <a:rPr lang="en-US" dirty="0"/>
              <a:t>Technological advances in communications and information technology will leave some workers out of a job, such as bank tellers, telephone operators, customer service representatives, and clerks in retail stores that lose in-store sales to online sales. However, advances in communications and information technology also contribute substantially to economic growth by increasing productivity.</a:t>
            </a:r>
          </a:p>
          <a:p>
            <a:endParaRPr lang="en-US" dirty="0"/>
          </a:p>
        </p:txBody>
      </p:sp>
      <p:sp>
        <p:nvSpPr>
          <p:cNvPr id="4" name="Slide Number Placeholder 3"/>
          <p:cNvSpPr>
            <a:spLocks noGrp="1"/>
          </p:cNvSpPr>
          <p:nvPr>
            <p:ph type="sldNum" sz="quarter" idx="5"/>
          </p:nvPr>
        </p:nvSpPr>
        <p:spPr/>
        <p:txBody>
          <a:bodyPr/>
          <a:lstStyle/>
          <a:p>
            <a:fld id="{30EF7FA0-92E0-4617-B312-4CAFA90E18C8}" type="slidenum">
              <a:rPr lang="en-US" smtClean="0"/>
              <a:t>12</a:t>
            </a:fld>
            <a:endParaRPr lang="en-US"/>
          </a:p>
        </p:txBody>
      </p:sp>
    </p:spTree>
    <p:extLst>
      <p:ext uri="{BB962C8B-B14F-4D97-AF65-F5344CB8AC3E}">
        <p14:creationId xmlns:p14="http://schemas.microsoft.com/office/powerpoint/2010/main" val="31989136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Roughly 8.7% of the world's population lives on an income that averages less than $2 per day.</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30EF7FA0-92E0-4617-B312-4CAFA90E18C8}" type="slidenum">
              <a:rPr lang="en-US" smtClean="0"/>
              <a:t>3</a:t>
            </a:fld>
            <a:endParaRPr lang="en-US"/>
          </a:p>
        </p:txBody>
      </p:sp>
    </p:spTree>
    <p:extLst>
      <p:ext uri="{BB962C8B-B14F-4D97-AF65-F5344CB8AC3E}">
        <p14:creationId xmlns:p14="http://schemas.microsoft.com/office/powerpoint/2010/main" val="14127202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Rapid and sustained economic growth has only been prevalent since around the early 1800s onward. Before this time period, the average person’s standard of living was relatively poor and stagnant. Positive economic and institutional changes started around the world with the Industrial Revolution.</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The Industrial Revolution refers to the widespread use of power-driven machinery and the economic and social changes that resulted in the first half of the 1800s. Machines performed the tasks that otherwise would have required many workers. Industrial jobs were dangerous, but also higher paying and offered workers a chance for social mobility. The new inventions and investments resulting from industrialization made profits, which allowed for further investment and inventions.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096387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Since Industrial Revolution, GDP growth per capita in leading industrialized countries has been about 2% per year. The Industrial Revolution increased inequality among nations. Some economies (mostly Western) took off, others (like many in Asia and Africa) remained close to subsistence standard of living.</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459690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the mid-20th century, some countries were catching up to the industrialized nations. Japan: grew in 1960s and 70s, GDP growth per capita averaged 11% per year. Brazil: economy boomed in the 1960s, GDP growth per capita averaged 11.1% per year from 1968–1973. South Korea: economy grew post-Korean War, GDP per capita increased by more than 6% per year. China: boomed in the 1980s and 90s. India: economy grew in 1990s and 2000s.</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30EF7FA0-92E0-4617-B312-4CAFA90E18C8}" type="slidenum">
              <a:rPr lang="en-US" smtClean="0"/>
              <a:t>7</a:t>
            </a:fld>
            <a:endParaRPr lang="en-US"/>
          </a:p>
        </p:txBody>
      </p:sp>
    </p:spTree>
    <p:extLst>
      <p:ext uri="{BB962C8B-B14F-4D97-AF65-F5344CB8AC3E}">
        <p14:creationId xmlns:p14="http://schemas.microsoft.com/office/powerpoint/2010/main" val="22534707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average annual growth rates of countries that showed it was possible to catch up to other countries that jumped ahead with the Industrial Revolution.</a:t>
            </a:r>
          </a:p>
          <a:p>
            <a:endParaRPr lang="en-US" dirty="0"/>
          </a:p>
          <a:p>
            <a:endParaRPr lang="en-US" dirty="0"/>
          </a:p>
        </p:txBody>
      </p:sp>
      <p:sp>
        <p:nvSpPr>
          <p:cNvPr id="4" name="Slide Number Placeholder 3"/>
          <p:cNvSpPr>
            <a:spLocks noGrp="1"/>
          </p:cNvSpPr>
          <p:nvPr>
            <p:ph type="sldNum" sz="quarter" idx="5"/>
          </p:nvPr>
        </p:nvSpPr>
        <p:spPr/>
        <p:txBody>
          <a:bodyPr/>
          <a:lstStyle/>
          <a:p>
            <a:fld id="{30EF7FA0-92E0-4617-B312-4CAFA90E18C8}" type="slidenum">
              <a:rPr lang="en-US" smtClean="0"/>
              <a:t>8</a:t>
            </a:fld>
            <a:endParaRPr lang="en-US"/>
          </a:p>
        </p:txBody>
      </p:sp>
    </p:spTree>
    <p:extLst>
      <p:ext uri="{BB962C8B-B14F-4D97-AF65-F5344CB8AC3E}">
        <p14:creationId xmlns:p14="http://schemas.microsoft.com/office/powerpoint/2010/main" val="30138721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The rule of law, especially the protection of property and contractual rights, is vital to economy working effectively and efficiently, leading to growth. Property rights are the rights of individuals and firms to own property (physical, intellectual, and financial) and to use it as they see fit. One must have property to enter into a contract. Contractual rights allow individuals to enter into agreements with others regarding use of their property, providing legal recourse for noncompliance.</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872971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Without a legal system that enforces contracts, people are unlikely to enter into them. Without contracts, business transactions are difficult and economic growth would be slow. </a:t>
            </a:r>
            <a:r>
              <a:rPr lang="en-US" sz="1200" dirty="0">
                <a:solidFill>
                  <a:schemeClr val="bg1"/>
                </a:solidFill>
              </a:rPr>
              <a:t>The protection of physical, financial, and intellectual property creates incentives to invest in the production of capital and innovation.</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080471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136338"/>
            <a:ext cx="9144000" cy="2585323"/>
          </a:xfrm>
          <a:prstGeom prst="rect">
            <a:avLst/>
          </a:prstGeom>
          <a:noFill/>
        </p:spPr>
        <p:txBody>
          <a:bodyPr wrap="square" rtlCol="0">
            <a:spAutoFit/>
          </a:bodyPr>
          <a:lstStyle/>
          <a:p>
            <a:pPr lvl="0" algn="ctr"/>
            <a:r>
              <a:rPr lang="en-US" sz="5400" dirty="0">
                <a:latin typeface="Century Gothic" panose="020B0502020202020204" pitchFamily="34" charset="0"/>
              </a:rPr>
              <a:t>The Relatively Recent Arrival of Economic Growth</a:t>
            </a:r>
          </a:p>
        </p:txBody>
      </p:sp>
      <p:cxnSp>
        <p:nvCxnSpPr>
          <p:cNvPr id="14" name="Straight Connector 13"/>
          <p:cNvCxnSpPr/>
          <p:nvPr/>
        </p:nvCxnSpPr>
        <p:spPr>
          <a:xfrm>
            <a:off x="3130061" y="4682493"/>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3" name="Google Shape;103;p15"/>
          <p:cNvSpPr txBox="1"/>
          <p:nvPr/>
        </p:nvSpPr>
        <p:spPr>
          <a:xfrm>
            <a:off x="1524002" y="395825"/>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Rule of Law and Economic Growth</a:t>
            </a:r>
          </a:p>
        </p:txBody>
      </p:sp>
      <p:cxnSp>
        <p:nvCxnSpPr>
          <p:cNvPr id="105" name="Google Shape;105;p15"/>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12" name="Group 11">
            <a:extLst>
              <a:ext uri="{FF2B5EF4-FFF2-40B4-BE49-F238E27FC236}">
                <a16:creationId xmlns:a16="http://schemas.microsoft.com/office/drawing/2014/main" id="{ADC41353-1BA5-4CFB-A4AE-1E345879AED6}"/>
              </a:ext>
            </a:extLst>
          </p:cNvPr>
          <p:cNvGrpSpPr/>
          <p:nvPr/>
        </p:nvGrpSpPr>
        <p:grpSpPr>
          <a:xfrm>
            <a:off x="2066922" y="1585568"/>
            <a:ext cx="8058155" cy="754454"/>
            <a:chOff x="542922" y="1736762"/>
            <a:chExt cx="8058155" cy="754454"/>
          </a:xfrm>
          <a:solidFill>
            <a:srgbClr val="627981"/>
          </a:solidFill>
        </p:grpSpPr>
        <p:sp>
          <p:nvSpPr>
            <p:cNvPr id="13" name="Rectangle 12">
              <a:extLst>
                <a:ext uri="{FF2B5EF4-FFF2-40B4-BE49-F238E27FC236}">
                  <a16:creationId xmlns:a16="http://schemas.microsoft.com/office/drawing/2014/main" id="{41ACCCA4-3EE1-4259-9B32-597F7E92504F}"/>
                </a:ext>
              </a:extLst>
            </p:cNvPr>
            <p:cNvSpPr/>
            <p:nvPr/>
          </p:nvSpPr>
          <p:spPr>
            <a:xfrm>
              <a:off x="542923" y="1736762"/>
              <a:ext cx="8058154" cy="75445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A0D78DBA-B5CA-45C1-8261-77D96634CC3E}"/>
                </a:ext>
              </a:extLst>
            </p:cNvPr>
            <p:cNvSpPr txBox="1"/>
            <p:nvPr/>
          </p:nvSpPr>
          <p:spPr>
            <a:xfrm>
              <a:off x="542922" y="1783329"/>
              <a:ext cx="796198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Without a legal system that enforces contracts, people are unlikely to enter into them.</a:t>
              </a:r>
            </a:p>
          </p:txBody>
        </p:sp>
      </p:grpSp>
      <p:grpSp>
        <p:nvGrpSpPr>
          <p:cNvPr id="15" name="Group 14">
            <a:extLst>
              <a:ext uri="{FF2B5EF4-FFF2-40B4-BE49-F238E27FC236}">
                <a16:creationId xmlns:a16="http://schemas.microsoft.com/office/drawing/2014/main" id="{B231FB5E-7078-4BBD-A91F-0E5E6B37E38D}"/>
              </a:ext>
            </a:extLst>
          </p:cNvPr>
          <p:cNvGrpSpPr/>
          <p:nvPr/>
        </p:nvGrpSpPr>
        <p:grpSpPr>
          <a:xfrm>
            <a:off x="2066920" y="3349141"/>
            <a:ext cx="8058156" cy="806935"/>
            <a:chOff x="542921" y="1736761"/>
            <a:chExt cx="8058156" cy="806935"/>
          </a:xfrm>
          <a:solidFill>
            <a:srgbClr val="627981"/>
          </a:solidFill>
        </p:grpSpPr>
        <p:sp>
          <p:nvSpPr>
            <p:cNvPr id="16" name="Rectangle 15">
              <a:extLst>
                <a:ext uri="{FF2B5EF4-FFF2-40B4-BE49-F238E27FC236}">
                  <a16:creationId xmlns:a16="http://schemas.microsoft.com/office/drawing/2014/main" id="{1996206F-82D8-418D-84E8-E498CADDFE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639B28FB-DEB9-418D-91DA-1625C9232E05}"/>
                </a:ext>
              </a:extLst>
            </p:cNvPr>
            <p:cNvSpPr txBox="1"/>
            <p:nvPr/>
          </p:nvSpPr>
          <p:spPr>
            <a:xfrm>
              <a:off x="542921" y="179146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protection of physical, financial, and intellectual property creates incentives to invest in the production of capital and innovation.</a:t>
              </a:r>
            </a:p>
          </p:txBody>
        </p:sp>
      </p:grpSp>
      <p:grpSp>
        <p:nvGrpSpPr>
          <p:cNvPr id="18" name="Group 17">
            <a:extLst>
              <a:ext uri="{FF2B5EF4-FFF2-40B4-BE49-F238E27FC236}">
                <a16:creationId xmlns:a16="http://schemas.microsoft.com/office/drawing/2014/main" id="{45672903-1DB2-40B4-A8D4-D93ADF0C4495}"/>
              </a:ext>
            </a:extLst>
          </p:cNvPr>
          <p:cNvGrpSpPr/>
          <p:nvPr/>
        </p:nvGrpSpPr>
        <p:grpSpPr>
          <a:xfrm>
            <a:off x="2066921" y="2445184"/>
            <a:ext cx="8058155" cy="806935"/>
            <a:chOff x="542922" y="1736761"/>
            <a:chExt cx="8058155" cy="806935"/>
          </a:xfrm>
          <a:solidFill>
            <a:srgbClr val="627981"/>
          </a:solidFill>
        </p:grpSpPr>
        <p:sp>
          <p:nvSpPr>
            <p:cNvPr id="19" name="Rectangle 18">
              <a:extLst>
                <a:ext uri="{FF2B5EF4-FFF2-40B4-BE49-F238E27FC236}">
                  <a16:creationId xmlns:a16="http://schemas.microsoft.com/office/drawing/2014/main" id="{A01BF57D-1B6A-4038-82F6-D6488EA1F2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F4F7B92A-68AE-4F1F-878E-1E7F786903C3}"/>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Without contracts, business transactions are difficult and economic growth would be slow.</a:t>
              </a:r>
            </a:p>
          </p:txBody>
        </p:sp>
      </p:grpSp>
    </p:spTree>
    <p:extLst>
      <p:ext uri="{BB962C8B-B14F-4D97-AF65-F5344CB8AC3E}">
        <p14:creationId xmlns:p14="http://schemas.microsoft.com/office/powerpoint/2010/main" val="17999343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815AB70-D8E2-4B74-9B1F-F47E3486AC94}"/>
              </a:ext>
            </a:extLst>
          </p:cNvPr>
          <p:cNvSpPr/>
          <p:nvPr/>
        </p:nvSpPr>
        <p:spPr>
          <a:xfrm>
            <a:off x="2066923" y="1469456"/>
            <a:ext cx="8058154" cy="1959538"/>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When the steam engine was invented in the 1800s, workers were freed from jobs previously done by hand to be productive in other areas of the economy, leading to economic growth. How do you think advances in communications and information technology will affect economic growth today?</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 World Example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A train on railway tracks">
            <a:extLst>
              <a:ext uri="{FF2B5EF4-FFF2-40B4-BE49-F238E27FC236}">
                <a16:creationId xmlns:a16="http://schemas.microsoft.com/office/drawing/2014/main" id="{594413A6-6415-49DD-82AF-82ADB1180FB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87581" y="3671900"/>
            <a:ext cx="5016837" cy="2847655"/>
          </a:xfrm>
          <a:prstGeom prst="rect">
            <a:avLst/>
          </a:prstGeom>
        </p:spPr>
      </p:pic>
    </p:spTree>
    <p:extLst>
      <p:ext uri="{BB962C8B-B14F-4D97-AF65-F5344CB8AC3E}">
        <p14:creationId xmlns:p14="http://schemas.microsoft.com/office/powerpoint/2010/main" val="15593642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815AB70-D8E2-4B74-9B1F-F47E3486AC94}"/>
              </a:ext>
            </a:extLst>
          </p:cNvPr>
          <p:cNvSpPr/>
          <p:nvPr/>
        </p:nvSpPr>
        <p:spPr>
          <a:xfrm>
            <a:off x="2066923" y="1469456"/>
            <a:ext cx="8058154" cy="425063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When the steam engine was invented in the 1800s, workers were freed from jobs previously done by hand to be productive in other areas of the economy, leading to economic growth. How do you think advances in communications and information technology will affect economic growth today?</a:t>
            </a:r>
          </a:p>
          <a:p>
            <a:pPr algn="ctr"/>
            <a:endParaRPr lang="en-US" dirty="0"/>
          </a:p>
          <a:p>
            <a:pPr algn="ctr"/>
            <a:r>
              <a:rPr lang="en-US" i="1" dirty="0"/>
              <a:t>Technological advances in communications and information technology will leave some workers out of a job, such as bank tellers, telephone operators, customer service representatives, and clerks in retail stores that lose in-store sales to online sales. However, advances in communications and information technology also contribute substantially to economic growth by increasing productivity.</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 World Example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52500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815AB70-D8E2-4B74-9B1F-F47E3486AC94}"/>
              </a:ext>
            </a:extLst>
          </p:cNvPr>
          <p:cNvSpPr/>
          <p:nvPr/>
        </p:nvSpPr>
        <p:spPr>
          <a:xfrm>
            <a:off x="2066923" y="1639614"/>
            <a:ext cx="8058154" cy="425063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1" name="Group 30"/>
          <p:cNvGrpSpPr/>
          <p:nvPr/>
        </p:nvGrpSpPr>
        <p:grpSpPr>
          <a:xfrm>
            <a:off x="2066922" y="3956484"/>
            <a:ext cx="8058154" cy="1180059"/>
            <a:chOff x="542923" y="1651742"/>
            <a:chExt cx="8058154" cy="891954"/>
          </a:xfrm>
          <a:solidFill>
            <a:srgbClr val="627981"/>
          </a:solidFill>
        </p:grpSpPr>
        <p:sp>
          <p:nvSpPr>
            <p:cNvPr id="32" name="Rectangle 31"/>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3" name="TextBox 32"/>
            <p:cNvSpPr txBox="1"/>
            <p:nvPr/>
          </p:nvSpPr>
          <p:spPr>
            <a:xfrm>
              <a:off x="633043" y="1651742"/>
              <a:ext cx="7807571" cy="53505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then, the world’s leading economies (mostly Western) expanded GDP per capita at an average rate of 2% per year.</a:t>
              </a:r>
            </a:p>
          </p:txBody>
        </p:sp>
      </p:grpSp>
      <p:grpSp>
        <p:nvGrpSpPr>
          <p:cNvPr id="34" name="Group 33"/>
          <p:cNvGrpSpPr/>
          <p:nvPr/>
        </p:nvGrpSpPr>
        <p:grpSpPr>
          <a:xfrm>
            <a:off x="2066922" y="1579037"/>
            <a:ext cx="8058154" cy="1345700"/>
            <a:chOff x="542923" y="1736761"/>
            <a:chExt cx="8058154" cy="1017154"/>
          </a:xfrm>
          <a:solidFill>
            <a:srgbClr val="627981"/>
          </a:solidFill>
        </p:grpSpPr>
        <p:sp>
          <p:nvSpPr>
            <p:cNvPr id="35" name="Rectangle 34"/>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6" name="TextBox 35"/>
            <p:cNvSpPr txBox="1"/>
            <p:nvPr/>
          </p:nvSpPr>
          <p:spPr>
            <a:xfrm>
              <a:off x="633045" y="1986221"/>
              <a:ext cx="7807571" cy="76769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the early nineteenth century, there has been a spectacular process of long-run economic growth.</a:t>
              </a:r>
            </a:p>
            <a:p>
              <a:pPr marL="342900" indent="-342900">
                <a:buFont typeface="Arial" panose="020B0604020202020204" pitchFamily="34" charset="0"/>
                <a:buChar char="•"/>
              </a:pPr>
              <a:endParaRPr lang="en-US" sz="2000" dirty="0">
                <a:solidFill>
                  <a:schemeClr val="bg1"/>
                </a:solidFill>
              </a:endParaRPr>
            </a:p>
          </p:txBody>
        </p:sp>
      </p:grpSp>
      <p:grpSp>
        <p:nvGrpSpPr>
          <p:cNvPr id="15" name="Group 14">
            <a:extLst>
              <a:ext uri="{FF2B5EF4-FFF2-40B4-BE49-F238E27FC236}">
                <a16:creationId xmlns:a16="http://schemas.microsoft.com/office/drawing/2014/main" id="{19C4B742-A1C9-BD41-9690-21426EFAAD73}"/>
              </a:ext>
            </a:extLst>
          </p:cNvPr>
          <p:cNvGrpSpPr/>
          <p:nvPr/>
        </p:nvGrpSpPr>
        <p:grpSpPr>
          <a:xfrm>
            <a:off x="2066922" y="4762094"/>
            <a:ext cx="8058154" cy="1067579"/>
            <a:chOff x="542923" y="1736761"/>
            <a:chExt cx="8058154" cy="806935"/>
          </a:xfrm>
          <a:solidFill>
            <a:srgbClr val="627981"/>
          </a:solidFill>
        </p:grpSpPr>
        <p:sp>
          <p:nvSpPr>
            <p:cNvPr id="16" name="Rectangle 15">
              <a:extLst>
                <a:ext uri="{FF2B5EF4-FFF2-40B4-BE49-F238E27FC236}">
                  <a16:creationId xmlns:a16="http://schemas.microsoft.com/office/drawing/2014/main" id="{2560BCDD-B192-A94F-9EB3-DA614DA6961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5BD2DAE0-24BA-3542-851E-5D549C6ECD77}"/>
                </a:ext>
              </a:extLst>
            </p:cNvPr>
            <p:cNvSpPr txBox="1"/>
            <p:nvPr/>
          </p:nvSpPr>
          <p:spPr>
            <a:xfrm>
              <a:off x="633045" y="1872699"/>
              <a:ext cx="7807571" cy="53505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the 1960s, countries like Japan, South Korea, and China have shown the potential to catch up.</a:t>
              </a:r>
            </a:p>
          </p:txBody>
        </p:sp>
      </p:grpSp>
      <p:grpSp>
        <p:nvGrpSpPr>
          <p:cNvPr id="18" name="Group 17">
            <a:extLst>
              <a:ext uri="{FF2B5EF4-FFF2-40B4-BE49-F238E27FC236}">
                <a16:creationId xmlns:a16="http://schemas.microsoft.com/office/drawing/2014/main" id="{6381171A-763D-9943-A202-129D64554A5A}"/>
              </a:ext>
            </a:extLst>
          </p:cNvPr>
          <p:cNvGrpSpPr/>
          <p:nvPr/>
        </p:nvGrpSpPr>
        <p:grpSpPr>
          <a:xfrm>
            <a:off x="2066922" y="2761467"/>
            <a:ext cx="8058154" cy="1127651"/>
            <a:chOff x="542923" y="1691355"/>
            <a:chExt cx="8058154" cy="852341"/>
          </a:xfrm>
          <a:solidFill>
            <a:srgbClr val="627981"/>
          </a:solidFill>
        </p:grpSpPr>
        <p:sp>
          <p:nvSpPr>
            <p:cNvPr id="19" name="Rectangle 18">
              <a:extLst>
                <a:ext uri="{FF2B5EF4-FFF2-40B4-BE49-F238E27FC236}">
                  <a16:creationId xmlns:a16="http://schemas.microsoft.com/office/drawing/2014/main" id="{84DB11B2-AFDA-EF4C-88AA-17499DDF2AD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4B8D0EC9-7390-FE4E-BE87-01E0FB49ADDE}"/>
                </a:ext>
              </a:extLst>
            </p:cNvPr>
            <p:cNvSpPr txBox="1"/>
            <p:nvPr/>
          </p:nvSpPr>
          <p:spPr>
            <a:xfrm>
              <a:off x="633043" y="1691355"/>
              <a:ext cx="7807571" cy="76769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Industrial Revolution started the modern economic growth period by increasing productivity and trade and developing governance and market institutions.</a:t>
              </a:r>
            </a:p>
          </p:txBody>
        </p:sp>
      </p:grpSp>
    </p:spTree>
    <p:extLst>
      <p:ext uri="{BB962C8B-B14F-4D97-AF65-F5344CB8AC3E}">
        <p14:creationId xmlns:p14="http://schemas.microsoft.com/office/powerpoint/2010/main" val="21116214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DFD6C26C-0F2F-479E-BFD9-CCB14BF5F2F3}"/>
              </a:ext>
            </a:extLst>
          </p:cNvPr>
          <p:cNvGrpSpPr/>
          <p:nvPr/>
        </p:nvGrpSpPr>
        <p:grpSpPr>
          <a:xfrm>
            <a:off x="2066920" y="1585567"/>
            <a:ext cx="8058157" cy="806935"/>
            <a:chOff x="542920" y="1736761"/>
            <a:chExt cx="8058157" cy="806935"/>
          </a:xfrm>
          <a:solidFill>
            <a:srgbClr val="627981"/>
          </a:solidFill>
        </p:grpSpPr>
        <p:sp>
          <p:nvSpPr>
            <p:cNvPr id="8" name="Rectangle 7">
              <a:extLst>
                <a:ext uri="{FF2B5EF4-FFF2-40B4-BE49-F238E27FC236}">
                  <a16:creationId xmlns:a16="http://schemas.microsoft.com/office/drawing/2014/main" id="{E8027CA7-7FF7-417F-8140-3F46F57FFA5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92CF9A8A-9CCA-40BB-BE56-B8CCA52114EC}"/>
                </a:ext>
              </a:extLst>
            </p:cNvPr>
            <p:cNvSpPr txBox="1"/>
            <p:nvPr/>
          </p:nvSpPr>
          <p:spPr>
            <a:xfrm>
              <a:off x="542920" y="1971705"/>
              <a:ext cx="796198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Every country worries about economic growth.</a:t>
              </a:r>
            </a:p>
          </p:txBody>
        </p:sp>
      </p:grpSp>
      <p:grpSp>
        <p:nvGrpSpPr>
          <p:cNvPr id="13" name="Group 12">
            <a:extLst>
              <a:ext uri="{FF2B5EF4-FFF2-40B4-BE49-F238E27FC236}">
                <a16:creationId xmlns:a16="http://schemas.microsoft.com/office/drawing/2014/main" id="{15F27AD0-7AD7-4728-9CAF-DAB002E37197}"/>
              </a:ext>
            </a:extLst>
          </p:cNvPr>
          <p:cNvGrpSpPr/>
          <p:nvPr/>
        </p:nvGrpSpPr>
        <p:grpSpPr>
          <a:xfrm>
            <a:off x="2066922" y="2471278"/>
            <a:ext cx="8058155" cy="1062231"/>
            <a:chOff x="542922" y="1736761"/>
            <a:chExt cx="8058155" cy="1062231"/>
          </a:xfrm>
          <a:solidFill>
            <a:srgbClr val="627981"/>
          </a:solidFill>
        </p:grpSpPr>
        <p:sp>
          <p:nvSpPr>
            <p:cNvPr id="14" name="Rectangle 13">
              <a:extLst>
                <a:ext uri="{FF2B5EF4-FFF2-40B4-BE49-F238E27FC236}">
                  <a16:creationId xmlns:a16="http://schemas.microsoft.com/office/drawing/2014/main" id="{BF85A3DB-F711-4CA2-99F2-3696F3389D31}"/>
                </a:ext>
              </a:extLst>
            </p:cNvPr>
            <p:cNvSpPr/>
            <p:nvPr/>
          </p:nvSpPr>
          <p:spPr>
            <a:xfrm>
              <a:off x="542923" y="1736761"/>
              <a:ext cx="8058154" cy="106223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2BDBE0C9-ECD4-474A-98C9-3EC441949296}"/>
                </a:ext>
              </a:extLst>
            </p:cNvPr>
            <p:cNvSpPr txBox="1"/>
            <p:nvPr/>
          </p:nvSpPr>
          <p:spPr>
            <a:xfrm>
              <a:off x="542922" y="1751797"/>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U.S. and other high-income countries, the question is whether economic growth continues to provide the same remarkable gains in our standard of living as it did during the twentieth century.</a:t>
              </a:r>
            </a:p>
          </p:txBody>
        </p:sp>
      </p:grpSp>
      <p:grpSp>
        <p:nvGrpSpPr>
          <p:cNvPr id="16" name="Group 15">
            <a:extLst>
              <a:ext uri="{FF2B5EF4-FFF2-40B4-BE49-F238E27FC236}">
                <a16:creationId xmlns:a16="http://schemas.microsoft.com/office/drawing/2014/main" id="{5569ECEF-C817-4EB7-8D2B-6686571B825C}"/>
              </a:ext>
            </a:extLst>
          </p:cNvPr>
          <p:cNvGrpSpPr/>
          <p:nvPr/>
        </p:nvGrpSpPr>
        <p:grpSpPr>
          <a:xfrm>
            <a:off x="2066922" y="3612806"/>
            <a:ext cx="8058155" cy="1062231"/>
            <a:chOff x="542922" y="1736761"/>
            <a:chExt cx="8058155" cy="1062231"/>
          </a:xfrm>
          <a:solidFill>
            <a:srgbClr val="627981"/>
          </a:solidFill>
        </p:grpSpPr>
        <p:sp>
          <p:nvSpPr>
            <p:cNvPr id="17" name="Rectangle 16">
              <a:extLst>
                <a:ext uri="{FF2B5EF4-FFF2-40B4-BE49-F238E27FC236}">
                  <a16:creationId xmlns:a16="http://schemas.microsoft.com/office/drawing/2014/main" id="{D4B2641A-DFAF-42CF-A1FB-CB12FAC38D31}"/>
                </a:ext>
              </a:extLst>
            </p:cNvPr>
            <p:cNvSpPr/>
            <p:nvPr/>
          </p:nvSpPr>
          <p:spPr>
            <a:xfrm>
              <a:off x="542923" y="1736761"/>
              <a:ext cx="8058154" cy="106223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8" name="TextBox 17">
              <a:extLst>
                <a:ext uri="{FF2B5EF4-FFF2-40B4-BE49-F238E27FC236}">
                  <a16:creationId xmlns:a16="http://schemas.microsoft.com/office/drawing/2014/main" id="{577AA97D-78DC-4107-8061-ED2DECFA1C13}"/>
                </a:ext>
              </a:extLst>
            </p:cNvPr>
            <p:cNvSpPr txBox="1"/>
            <p:nvPr/>
          </p:nvSpPr>
          <p:spPr>
            <a:xfrm>
              <a:off x="542922" y="1751797"/>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About 639 million people in the world are scraping by on incomes that average less than $2 per day, which is not that different from the standard of living two thousand years ago.</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Poverty in the World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577AA97D-78DC-4107-8061-ED2DECFA1C13}"/>
              </a:ext>
            </a:extLst>
          </p:cNvPr>
          <p:cNvSpPr txBox="1"/>
          <p:nvPr/>
        </p:nvSpPr>
        <p:spPr>
          <a:xfrm>
            <a:off x="2192213" y="5720092"/>
            <a:ext cx="7807571" cy="707886"/>
          </a:xfrm>
          <a:prstGeom prst="rect">
            <a:avLst/>
          </a:prstGeom>
          <a:solidFill>
            <a:srgbClr val="627981"/>
          </a:solidFill>
        </p:spPr>
        <p:txBody>
          <a:bodyPr wrap="square" rtlCol="0">
            <a:spAutoFit/>
          </a:bodyPr>
          <a:lstStyle/>
          <a:p>
            <a:pPr algn="ctr"/>
            <a:r>
              <a:rPr lang="en-US" sz="2000" dirty="0">
                <a:solidFill>
                  <a:schemeClr val="bg1"/>
                </a:solidFill>
              </a:rPr>
              <a:t>In 2018, roughly 8.7% of the world's population lived on an income that averaged less than $1.90 per day.</a:t>
            </a:r>
          </a:p>
        </p:txBody>
      </p:sp>
      <p:pic>
        <p:nvPicPr>
          <p:cNvPr id="4" name="Picture 3" descr="A pie chart depicts that 8.7% of the world's population lived on an income less than $1.90 per day in 2018.">
            <a:extLst>
              <a:ext uri="{FF2B5EF4-FFF2-40B4-BE49-F238E27FC236}">
                <a16:creationId xmlns:a16="http://schemas.microsoft.com/office/drawing/2014/main" id="{E6ABDC0A-AE63-4842-EEB2-9DF7EBE56E1B}"/>
              </a:ext>
            </a:extLst>
          </p:cNvPr>
          <p:cNvPicPr>
            <a:picLocks noChangeAspect="1"/>
          </p:cNvPicPr>
          <p:nvPr/>
        </p:nvPicPr>
        <p:blipFill>
          <a:blip r:embed="rId3"/>
          <a:stretch>
            <a:fillRect/>
          </a:stretch>
        </p:blipFill>
        <p:spPr>
          <a:xfrm>
            <a:off x="4122673" y="1186599"/>
            <a:ext cx="3946650" cy="4288027"/>
          </a:xfrm>
          <a:prstGeom prst="rect">
            <a:avLst/>
          </a:prstGeom>
        </p:spPr>
      </p:pic>
    </p:spTree>
    <p:extLst>
      <p:ext uri="{BB962C8B-B14F-4D97-AF65-F5344CB8AC3E}">
        <p14:creationId xmlns:p14="http://schemas.microsoft.com/office/powerpoint/2010/main" val="23666235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3" name="Google Shape;103;p15"/>
          <p:cNvSpPr txBox="1"/>
          <p:nvPr/>
        </p:nvSpPr>
        <p:spPr>
          <a:xfrm>
            <a:off x="1524002" y="395825"/>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Period of Modern Economic Growth</a:t>
            </a:r>
          </a:p>
        </p:txBody>
      </p:sp>
      <p:cxnSp>
        <p:nvCxnSpPr>
          <p:cNvPr id="105" name="Google Shape;105;p15"/>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12" name="Group 11">
            <a:extLst>
              <a:ext uri="{FF2B5EF4-FFF2-40B4-BE49-F238E27FC236}">
                <a16:creationId xmlns:a16="http://schemas.microsoft.com/office/drawing/2014/main" id="{ADC41353-1BA5-4CFB-A4AE-1E345879AED6}"/>
              </a:ext>
            </a:extLst>
          </p:cNvPr>
          <p:cNvGrpSpPr/>
          <p:nvPr/>
        </p:nvGrpSpPr>
        <p:grpSpPr>
          <a:xfrm>
            <a:off x="2066922" y="1585567"/>
            <a:ext cx="8058155" cy="806935"/>
            <a:chOff x="542922" y="1736761"/>
            <a:chExt cx="8058155" cy="806935"/>
          </a:xfrm>
          <a:solidFill>
            <a:srgbClr val="627981"/>
          </a:solidFill>
        </p:grpSpPr>
        <p:sp>
          <p:nvSpPr>
            <p:cNvPr id="13" name="Rectangle 12">
              <a:extLst>
                <a:ext uri="{FF2B5EF4-FFF2-40B4-BE49-F238E27FC236}">
                  <a16:creationId xmlns:a16="http://schemas.microsoft.com/office/drawing/2014/main" id="{41ACCCA4-3EE1-4259-9B32-597F7E92504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A0D78DBA-B5CA-45C1-8261-77D96634CC3E}"/>
                </a:ext>
              </a:extLst>
            </p:cNvPr>
            <p:cNvSpPr txBox="1"/>
            <p:nvPr/>
          </p:nvSpPr>
          <p:spPr>
            <a:xfrm>
              <a:off x="542922" y="1783329"/>
              <a:ext cx="796198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Rapid and sustained economic growth has only been prevalent since around the early 1800s onward.</a:t>
              </a:r>
            </a:p>
          </p:txBody>
        </p:sp>
      </p:grpSp>
      <p:grpSp>
        <p:nvGrpSpPr>
          <p:cNvPr id="15" name="Group 14">
            <a:extLst>
              <a:ext uri="{FF2B5EF4-FFF2-40B4-BE49-F238E27FC236}">
                <a16:creationId xmlns:a16="http://schemas.microsoft.com/office/drawing/2014/main" id="{B231FB5E-7078-4BBD-A91F-0E5E6B37E38D}"/>
              </a:ext>
            </a:extLst>
          </p:cNvPr>
          <p:cNvGrpSpPr/>
          <p:nvPr/>
        </p:nvGrpSpPr>
        <p:grpSpPr>
          <a:xfrm>
            <a:off x="2066920" y="3351076"/>
            <a:ext cx="8058156" cy="806935"/>
            <a:chOff x="542921" y="1736761"/>
            <a:chExt cx="8058156" cy="806935"/>
          </a:xfrm>
          <a:solidFill>
            <a:srgbClr val="627981"/>
          </a:solidFill>
        </p:grpSpPr>
        <p:sp>
          <p:nvSpPr>
            <p:cNvPr id="16" name="Rectangle 15">
              <a:extLst>
                <a:ext uri="{FF2B5EF4-FFF2-40B4-BE49-F238E27FC236}">
                  <a16:creationId xmlns:a16="http://schemas.microsoft.com/office/drawing/2014/main" id="{1996206F-82D8-418D-84E8-E498CADDFE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639B28FB-DEB9-418D-91DA-1625C9232E05}"/>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Positive economic and institutional changes started around the world with the Industrial Revolution.</a:t>
              </a:r>
            </a:p>
          </p:txBody>
        </p:sp>
      </p:grpSp>
      <p:grpSp>
        <p:nvGrpSpPr>
          <p:cNvPr id="18" name="Group 17">
            <a:extLst>
              <a:ext uri="{FF2B5EF4-FFF2-40B4-BE49-F238E27FC236}">
                <a16:creationId xmlns:a16="http://schemas.microsoft.com/office/drawing/2014/main" id="{45672903-1DB2-40B4-A8D4-D93ADF0C4495}"/>
              </a:ext>
            </a:extLst>
          </p:cNvPr>
          <p:cNvGrpSpPr/>
          <p:nvPr/>
        </p:nvGrpSpPr>
        <p:grpSpPr>
          <a:xfrm>
            <a:off x="2066922" y="2471278"/>
            <a:ext cx="8058155" cy="806935"/>
            <a:chOff x="542922" y="1736761"/>
            <a:chExt cx="8058155" cy="806935"/>
          </a:xfrm>
          <a:solidFill>
            <a:srgbClr val="627981"/>
          </a:solidFill>
        </p:grpSpPr>
        <p:sp>
          <p:nvSpPr>
            <p:cNvPr id="19" name="Rectangle 18">
              <a:extLst>
                <a:ext uri="{FF2B5EF4-FFF2-40B4-BE49-F238E27FC236}">
                  <a16:creationId xmlns:a16="http://schemas.microsoft.com/office/drawing/2014/main" id="{A01BF57D-1B6A-4038-82F6-D6488EA1F2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F4F7B92A-68AE-4F1F-878E-1E7F786903C3}"/>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Before this time period, the average person’s standard of living was relatively poor and stagnant.</a:t>
              </a: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grpSp>
        <p:nvGrpSpPr>
          <p:cNvPr id="102" name="Google Shape;102;p15"/>
          <p:cNvGrpSpPr/>
          <p:nvPr/>
        </p:nvGrpSpPr>
        <p:grpSpPr>
          <a:xfrm>
            <a:off x="1524002" y="395825"/>
            <a:ext cx="9144000" cy="6275248"/>
            <a:chOff x="0" y="520512"/>
            <a:chExt cx="9144000" cy="6275248"/>
          </a:xfrm>
        </p:grpSpPr>
        <p:sp>
          <p:nvSpPr>
            <p:cNvPr id="103" name="Google Shape;103;p15"/>
            <p:cNvSpPr txBox="1"/>
            <p:nvPr/>
          </p:nvSpPr>
          <p:spPr>
            <a:xfrm>
              <a:off x="0" y="520512"/>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Industrial Revolution</a:t>
              </a:r>
            </a:p>
          </p:txBody>
        </p:sp>
        <p:sp>
          <p:nvSpPr>
            <p:cNvPr id="104" name="Google Shape;104;p15"/>
            <p:cNvSpPr txBox="1"/>
            <p:nvPr/>
          </p:nvSpPr>
          <p:spPr>
            <a:xfrm>
              <a:off x="5477039" y="6241762"/>
              <a:ext cx="3666961" cy="55399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cxnSp>
        <p:nvCxnSpPr>
          <p:cNvPr id="105" name="Google Shape;105;p15"/>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12" name="Group 11">
            <a:extLst>
              <a:ext uri="{FF2B5EF4-FFF2-40B4-BE49-F238E27FC236}">
                <a16:creationId xmlns:a16="http://schemas.microsoft.com/office/drawing/2014/main" id="{ADC41353-1BA5-4CFB-A4AE-1E345879AED6}"/>
              </a:ext>
            </a:extLst>
          </p:cNvPr>
          <p:cNvGrpSpPr/>
          <p:nvPr/>
        </p:nvGrpSpPr>
        <p:grpSpPr>
          <a:xfrm>
            <a:off x="2066922" y="1585567"/>
            <a:ext cx="8058155" cy="1062231"/>
            <a:chOff x="542922" y="1736761"/>
            <a:chExt cx="8058155" cy="1062231"/>
          </a:xfrm>
          <a:solidFill>
            <a:srgbClr val="627981"/>
          </a:solidFill>
        </p:grpSpPr>
        <p:sp>
          <p:nvSpPr>
            <p:cNvPr id="13" name="Rectangle 12">
              <a:extLst>
                <a:ext uri="{FF2B5EF4-FFF2-40B4-BE49-F238E27FC236}">
                  <a16:creationId xmlns:a16="http://schemas.microsoft.com/office/drawing/2014/main" id="{41ACCCA4-3EE1-4259-9B32-597F7E92504F}"/>
                </a:ext>
              </a:extLst>
            </p:cNvPr>
            <p:cNvSpPr/>
            <p:nvPr/>
          </p:nvSpPr>
          <p:spPr>
            <a:xfrm>
              <a:off x="542923" y="1736761"/>
              <a:ext cx="8058154" cy="106222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A0D78DBA-B5CA-45C1-8261-77D96634CC3E}"/>
                </a:ext>
              </a:extLst>
            </p:cNvPr>
            <p:cNvSpPr txBox="1"/>
            <p:nvPr/>
          </p:nvSpPr>
          <p:spPr>
            <a:xfrm>
              <a:off x="542922" y="1783329"/>
              <a:ext cx="796198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Industrial Revolution refers to the widespread use of power-driven machinery and the economic and social changes that resulted in the first half of the 1800s.</a:t>
              </a:r>
            </a:p>
          </p:txBody>
        </p:sp>
      </p:grpSp>
      <p:grpSp>
        <p:nvGrpSpPr>
          <p:cNvPr id="15" name="Group 14">
            <a:extLst>
              <a:ext uri="{FF2B5EF4-FFF2-40B4-BE49-F238E27FC236}">
                <a16:creationId xmlns:a16="http://schemas.microsoft.com/office/drawing/2014/main" id="{B231FB5E-7078-4BBD-A91F-0E5E6B37E38D}"/>
              </a:ext>
            </a:extLst>
          </p:cNvPr>
          <p:cNvGrpSpPr/>
          <p:nvPr/>
        </p:nvGrpSpPr>
        <p:grpSpPr>
          <a:xfrm>
            <a:off x="2066922" y="3640262"/>
            <a:ext cx="8058156" cy="806935"/>
            <a:chOff x="542921" y="1736761"/>
            <a:chExt cx="8058156" cy="806935"/>
          </a:xfrm>
          <a:solidFill>
            <a:srgbClr val="627981"/>
          </a:solidFill>
        </p:grpSpPr>
        <p:sp>
          <p:nvSpPr>
            <p:cNvPr id="16" name="Rectangle 15">
              <a:extLst>
                <a:ext uri="{FF2B5EF4-FFF2-40B4-BE49-F238E27FC236}">
                  <a16:creationId xmlns:a16="http://schemas.microsoft.com/office/drawing/2014/main" id="{1996206F-82D8-418D-84E8-E498CADDFE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639B28FB-DEB9-418D-91DA-1625C9232E05}"/>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Industrial jobs were dangerous, but also higher paying and offered workers a chance for social mobility.</a:t>
              </a:r>
            </a:p>
          </p:txBody>
        </p:sp>
      </p:grpSp>
      <p:grpSp>
        <p:nvGrpSpPr>
          <p:cNvPr id="18" name="Group 17">
            <a:extLst>
              <a:ext uri="{FF2B5EF4-FFF2-40B4-BE49-F238E27FC236}">
                <a16:creationId xmlns:a16="http://schemas.microsoft.com/office/drawing/2014/main" id="{45672903-1DB2-40B4-A8D4-D93ADF0C4495}"/>
              </a:ext>
            </a:extLst>
          </p:cNvPr>
          <p:cNvGrpSpPr/>
          <p:nvPr/>
        </p:nvGrpSpPr>
        <p:grpSpPr>
          <a:xfrm>
            <a:off x="2066922" y="2745035"/>
            <a:ext cx="8058155" cy="806935"/>
            <a:chOff x="542922" y="1736761"/>
            <a:chExt cx="8058155" cy="806935"/>
          </a:xfrm>
          <a:solidFill>
            <a:srgbClr val="627981"/>
          </a:solidFill>
        </p:grpSpPr>
        <p:sp>
          <p:nvSpPr>
            <p:cNvPr id="19" name="Rectangle 18">
              <a:extLst>
                <a:ext uri="{FF2B5EF4-FFF2-40B4-BE49-F238E27FC236}">
                  <a16:creationId xmlns:a16="http://schemas.microsoft.com/office/drawing/2014/main" id="{A01BF57D-1B6A-4038-82F6-D6488EA1F2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F4F7B92A-68AE-4F1F-878E-1E7F786903C3}"/>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Machines performed the tasks that otherwise would have required many workers.</a:t>
              </a:r>
            </a:p>
          </p:txBody>
        </p:sp>
      </p:grpSp>
      <p:grpSp>
        <p:nvGrpSpPr>
          <p:cNvPr id="21" name="Group 20">
            <a:extLst>
              <a:ext uri="{FF2B5EF4-FFF2-40B4-BE49-F238E27FC236}">
                <a16:creationId xmlns:a16="http://schemas.microsoft.com/office/drawing/2014/main" id="{F8BFC6E8-E0C9-48A2-BDA8-7AAAECD3041B}"/>
              </a:ext>
            </a:extLst>
          </p:cNvPr>
          <p:cNvGrpSpPr/>
          <p:nvPr/>
        </p:nvGrpSpPr>
        <p:grpSpPr>
          <a:xfrm>
            <a:off x="2066922" y="4535488"/>
            <a:ext cx="8058156" cy="806935"/>
            <a:chOff x="542921" y="1736761"/>
            <a:chExt cx="8058156" cy="806935"/>
          </a:xfrm>
          <a:solidFill>
            <a:srgbClr val="627981"/>
          </a:solidFill>
        </p:grpSpPr>
        <p:sp>
          <p:nvSpPr>
            <p:cNvPr id="22" name="Rectangle 21">
              <a:extLst>
                <a:ext uri="{FF2B5EF4-FFF2-40B4-BE49-F238E27FC236}">
                  <a16:creationId xmlns:a16="http://schemas.microsoft.com/office/drawing/2014/main" id="{515E53B8-C093-4306-BC6E-72648F679DB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B607602E-83E0-4CBE-B5FC-CB2793FF29D4}"/>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new inventions and investments resulting from industrialization made profits, which allowed for further investment and inventions.</a:t>
              </a:r>
            </a:p>
          </p:txBody>
        </p:sp>
      </p:grpSp>
    </p:spTree>
    <p:extLst>
      <p:ext uri="{BB962C8B-B14F-4D97-AF65-F5344CB8AC3E}">
        <p14:creationId xmlns:p14="http://schemas.microsoft.com/office/powerpoint/2010/main" val="1530338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grpSp>
        <p:nvGrpSpPr>
          <p:cNvPr id="102" name="Google Shape;102;p15"/>
          <p:cNvGrpSpPr/>
          <p:nvPr/>
        </p:nvGrpSpPr>
        <p:grpSpPr>
          <a:xfrm>
            <a:off x="1524002" y="395825"/>
            <a:ext cx="9144000" cy="6275248"/>
            <a:chOff x="0" y="520512"/>
            <a:chExt cx="9144000" cy="6275248"/>
          </a:xfrm>
        </p:grpSpPr>
        <p:sp>
          <p:nvSpPr>
            <p:cNvPr id="103" name="Google Shape;103;p15"/>
            <p:cNvSpPr txBox="1"/>
            <p:nvPr/>
          </p:nvSpPr>
          <p:spPr>
            <a:xfrm>
              <a:off x="0" y="520512"/>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GDP Growth After Industrial Revolution</a:t>
              </a:r>
            </a:p>
          </p:txBody>
        </p:sp>
        <p:sp>
          <p:nvSpPr>
            <p:cNvPr id="104" name="Google Shape;104;p15"/>
            <p:cNvSpPr txBox="1"/>
            <p:nvPr/>
          </p:nvSpPr>
          <p:spPr>
            <a:xfrm>
              <a:off x="5477039" y="6241762"/>
              <a:ext cx="3666961" cy="55399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cxnSp>
        <p:nvCxnSpPr>
          <p:cNvPr id="105" name="Google Shape;105;p15"/>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12" name="Group 11">
            <a:extLst>
              <a:ext uri="{FF2B5EF4-FFF2-40B4-BE49-F238E27FC236}">
                <a16:creationId xmlns:a16="http://schemas.microsoft.com/office/drawing/2014/main" id="{ADC41353-1BA5-4CFB-A4AE-1E345879AED6}"/>
              </a:ext>
            </a:extLst>
          </p:cNvPr>
          <p:cNvGrpSpPr/>
          <p:nvPr/>
        </p:nvGrpSpPr>
        <p:grpSpPr>
          <a:xfrm>
            <a:off x="2060890" y="1585568"/>
            <a:ext cx="8058155" cy="806936"/>
            <a:chOff x="542922" y="1736761"/>
            <a:chExt cx="8058155" cy="1062229"/>
          </a:xfrm>
          <a:solidFill>
            <a:srgbClr val="627981"/>
          </a:solidFill>
        </p:grpSpPr>
        <p:sp>
          <p:nvSpPr>
            <p:cNvPr id="13" name="Rectangle 12">
              <a:extLst>
                <a:ext uri="{FF2B5EF4-FFF2-40B4-BE49-F238E27FC236}">
                  <a16:creationId xmlns:a16="http://schemas.microsoft.com/office/drawing/2014/main" id="{41ACCCA4-3EE1-4259-9B32-597F7E92504F}"/>
                </a:ext>
              </a:extLst>
            </p:cNvPr>
            <p:cNvSpPr/>
            <p:nvPr/>
          </p:nvSpPr>
          <p:spPr>
            <a:xfrm>
              <a:off x="542923" y="1736761"/>
              <a:ext cx="8058154" cy="106222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A0D78DBA-B5CA-45C1-8261-77D96634CC3E}"/>
                </a:ext>
              </a:extLst>
            </p:cNvPr>
            <p:cNvSpPr txBox="1"/>
            <p:nvPr/>
          </p:nvSpPr>
          <p:spPr>
            <a:xfrm>
              <a:off x="542922" y="1783329"/>
              <a:ext cx="7961981" cy="931842"/>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the Industrial Revolution, GDP growth per capita in leading industrialized countries has been about 2% per year.</a:t>
              </a:r>
            </a:p>
          </p:txBody>
        </p:sp>
      </p:grpSp>
      <p:grpSp>
        <p:nvGrpSpPr>
          <p:cNvPr id="15" name="Group 14">
            <a:extLst>
              <a:ext uri="{FF2B5EF4-FFF2-40B4-BE49-F238E27FC236}">
                <a16:creationId xmlns:a16="http://schemas.microsoft.com/office/drawing/2014/main" id="{B231FB5E-7078-4BBD-A91F-0E5E6B37E38D}"/>
              </a:ext>
            </a:extLst>
          </p:cNvPr>
          <p:cNvGrpSpPr/>
          <p:nvPr/>
        </p:nvGrpSpPr>
        <p:grpSpPr>
          <a:xfrm>
            <a:off x="2060889" y="3373134"/>
            <a:ext cx="8058156" cy="806935"/>
            <a:chOff x="542921" y="1736761"/>
            <a:chExt cx="8058156" cy="806935"/>
          </a:xfrm>
          <a:solidFill>
            <a:srgbClr val="627981"/>
          </a:solidFill>
        </p:grpSpPr>
        <p:sp>
          <p:nvSpPr>
            <p:cNvPr id="16" name="Rectangle 15">
              <a:extLst>
                <a:ext uri="{FF2B5EF4-FFF2-40B4-BE49-F238E27FC236}">
                  <a16:creationId xmlns:a16="http://schemas.microsoft.com/office/drawing/2014/main" id="{1996206F-82D8-418D-84E8-E498CADDFE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639B28FB-DEB9-418D-91DA-1625C9232E05}"/>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Some economies (mostly Western) took off, others (like many in Asia and Africa) remained close to subsistence standard of living.</a:t>
              </a:r>
            </a:p>
          </p:txBody>
        </p:sp>
      </p:grpSp>
      <p:grpSp>
        <p:nvGrpSpPr>
          <p:cNvPr id="18" name="Group 17">
            <a:extLst>
              <a:ext uri="{FF2B5EF4-FFF2-40B4-BE49-F238E27FC236}">
                <a16:creationId xmlns:a16="http://schemas.microsoft.com/office/drawing/2014/main" id="{45672903-1DB2-40B4-A8D4-D93ADF0C4495}"/>
              </a:ext>
            </a:extLst>
          </p:cNvPr>
          <p:cNvGrpSpPr/>
          <p:nvPr/>
        </p:nvGrpSpPr>
        <p:grpSpPr>
          <a:xfrm>
            <a:off x="2060890" y="2480795"/>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A01BF57D-1B6A-4038-82F6-D6488EA1F2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F4F7B92A-68AE-4F1F-878E-1E7F786903C3}"/>
                </a:ext>
              </a:extLst>
            </p:cNvPr>
            <p:cNvSpPr txBox="1"/>
            <p:nvPr/>
          </p:nvSpPr>
          <p:spPr>
            <a:xfrm>
              <a:off x="554989" y="1930847"/>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Industrial Revolution increased inequality among nations.</a:t>
              </a:r>
            </a:p>
          </p:txBody>
        </p:sp>
      </p:grpSp>
    </p:spTree>
    <p:extLst>
      <p:ext uri="{BB962C8B-B14F-4D97-AF65-F5344CB8AC3E}">
        <p14:creationId xmlns:p14="http://schemas.microsoft.com/office/powerpoint/2010/main" val="1569318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Mid-Twentieth Century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A7E8372D-36D2-456F-8C12-2DB123C1456A}"/>
              </a:ext>
            </a:extLst>
          </p:cNvPr>
          <p:cNvSpPr txBox="1"/>
          <p:nvPr/>
        </p:nvSpPr>
        <p:spPr>
          <a:xfrm>
            <a:off x="1231691" y="1737340"/>
            <a:ext cx="10009466" cy="4493538"/>
          </a:xfrm>
          <a:prstGeom prst="rect">
            <a:avLst/>
          </a:prstGeom>
          <a:solidFill>
            <a:srgbClr val="627981"/>
          </a:solidFill>
          <a:ln>
            <a:noFill/>
          </a:ln>
        </p:spPr>
        <p:txBody>
          <a:bodyPr wrap="square" rtlCol="0" anchor="ctr">
            <a:spAutoFit/>
          </a:bodyPr>
          <a:lstStyle/>
          <a:p>
            <a:pPr marL="342900" indent="-342900">
              <a:buFont typeface="Arial" panose="020B0604020202020204" pitchFamily="34" charset="0"/>
              <a:buChar char="•"/>
            </a:pPr>
            <a:r>
              <a:rPr lang="en-US" sz="2200" dirty="0">
                <a:solidFill>
                  <a:schemeClr val="bg1"/>
                </a:solidFill>
              </a:rPr>
              <a:t>By the mid-20</a:t>
            </a:r>
            <a:r>
              <a:rPr lang="en-US" sz="2200" baseline="30000" dirty="0">
                <a:solidFill>
                  <a:schemeClr val="bg1"/>
                </a:solidFill>
              </a:rPr>
              <a:t>th</a:t>
            </a:r>
            <a:r>
              <a:rPr lang="en-US" sz="2200" dirty="0">
                <a:solidFill>
                  <a:schemeClr val="bg1"/>
                </a:solidFill>
              </a:rPr>
              <a:t> century, some countries were catching up to the industrialized nations.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Japan: GDP per capita growth rate averaged 11% per year in the ’60s and ’70s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Brazil: GDP per capita growth rate averaged 11.1% per year from 1968</a:t>
            </a:r>
            <a:r>
              <a:rPr lang="en-US" sz="2200" dirty="0">
                <a:solidFill>
                  <a:schemeClr val="bg1"/>
                </a:solidFill>
                <a:latin typeface="Calibri" panose="020F0502020204030204" pitchFamily="34" charset="0"/>
                <a:cs typeface="Calibri" panose="020F0502020204030204" pitchFamily="34" charset="0"/>
              </a:rPr>
              <a:t>–</a:t>
            </a:r>
            <a:r>
              <a:rPr lang="en-US" sz="2200" dirty="0">
                <a:solidFill>
                  <a:schemeClr val="bg1"/>
                </a:solidFill>
              </a:rPr>
              <a:t>1973</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South Korea: GDP per capita increased by more than 6% per year in the years following the Korean War</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China: grew at a per-capita rate of 9% per year from 1984 into the 2000s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India: GDP per capita grew at 4% during the 1990s and 7% to 8% in the 2000s</a:t>
            </a:r>
          </a:p>
        </p:txBody>
      </p:sp>
    </p:spTree>
    <p:extLst>
      <p:ext uri="{BB962C8B-B14F-4D97-AF65-F5344CB8AC3E}">
        <p14:creationId xmlns:p14="http://schemas.microsoft.com/office/powerpoint/2010/main" val="27511273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Worldwide Growth Rates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577AA97D-78DC-4107-8061-ED2DECFA1C13}"/>
              </a:ext>
            </a:extLst>
          </p:cNvPr>
          <p:cNvSpPr txBox="1"/>
          <p:nvPr/>
        </p:nvSpPr>
        <p:spPr>
          <a:xfrm>
            <a:off x="1881188" y="5938753"/>
            <a:ext cx="8429625" cy="707886"/>
          </a:xfrm>
          <a:prstGeom prst="rect">
            <a:avLst/>
          </a:prstGeom>
          <a:solidFill>
            <a:srgbClr val="627981"/>
          </a:solidFill>
        </p:spPr>
        <p:txBody>
          <a:bodyPr wrap="square" rtlCol="0">
            <a:spAutoFit/>
          </a:bodyPr>
          <a:lstStyle/>
          <a:p>
            <a:pPr algn="ctr"/>
            <a:r>
              <a:rPr lang="en-US" sz="2000" dirty="0">
                <a:solidFill>
                  <a:schemeClr val="bg1"/>
                </a:solidFill>
              </a:rPr>
              <a:t>The average annual growth rates of countries that showed it was possible to catch up to other countries that jumped ahead with the Industrial Revolution.</a:t>
            </a:r>
          </a:p>
        </p:txBody>
      </p:sp>
      <p:pic>
        <p:nvPicPr>
          <p:cNvPr id="3" name="Picture 2" descr="A bar graph comparing the average annual growth rates of Japan, Brazil, India, and China.">
            <a:extLst>
              <a:ext uri="{FF2B5EF4-FFF2-40B4-BE49-F238E27FC236}">
                <a16:creationId xmlns:a16="http://schemas.microsoft.com/office/drawing/2014/main" id="{88A5BC3A-EA7B-40CF-B53A-C0C5D40742DC}"/>
              </a:ext>
            </a:extLst>
          </p:cNvPr>
          <p:cNvPicPr>
            <a:picLocks noChangeAspect="1"/>
          </p:cNvPicPr>
          <p:nvPr/>
        </p:nvPicPr>
        <p:blipFill>
          <a:blip r:embed="rId3"/>
          <a:stretch>
            <a:fillRect/>
          </a:stretch>
        </p:blipFill>
        <p:spPr>
          <a:xfrm>
            <a:off x="3707025" y="1229115"/>
            <a:ext cx="4777950" cy="4535504"/>
          </a:xfrm>
          <a:prstGeom prst="rect">
            <a:avLst/>
          </a:prstGeom>
        </p:spPr>
      </p:pic>
    </p:spTree>
    <p:extLst>
      <p:ext uri="{BB962C8B-B14F-4D97-AF65-F5344CB8AC3E}">
        <p14:creationId xmlns:p14="http://schemas.microsoft.com/office/powerpoint/2010/main" val="697307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3" name="Google Shape;103;p15"/>
          <p:cNvSpPr txBox="1"/>
          <p:nvPr/>
        </p:nvSpPr>
        <p:spPr>
          <a:xfrm>
            <a:off x="1524002" y="395825"/>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Rule of Law and Economic Growth</a:t>
            </a:r>
          </a:p>
        </p:txBody>
      </p:sp>
      <p:cxnSp>
        <p:nvCxnSpPr>
          <p:cNvPr id="105" name="Google Shape;105;p15"/>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12" name="Group 11">
            <a:extLst>
              <a:ext uri="{FF2B5EF4-FFF2-40B4-BE49-F238E27FC236}">
                <a16:creationId xmlns:a16="http://schemas.microsoft.com/office/drawing/2014/main" id="{ADC41353-1BA5-4CFB-A4AE-1E345879AED6}"/>
              </a:ext>
            </a:extLst>
          </p:cNvPr>
          <p:cNvGrpSpPr/>
          <p:nvPr/>
        </p:nvGrpSpPr>
        <p:grpSpPr>
          <a:xfrm>
            <a:off x="2066922" y="1585567"/>
            <a:ext cx="8058155" cy="1062231"/>
            <a:chOff x="542922" y="1736761"/>
            <a:chExt cx="8058155" cy="1062231"/>
          </a:xfrm>
          <a:solidFill>
            <a:srgbClr val="627981"/>
          </a:solidFill>
        </p:grpSpPr>
        <p:sp>
          <p:nvSpPr>
            <p:cNvPr id="13" name="Rectangle 12">
              <a:extLst>
                <a:ext uri="{FF2B5EF4-FFF2-40B4-BE49-F238E27FC236}">
                  <a16:creationId xmlns:a16="http://schemas.microsoft.com/office/drawing/2014/main" id="{41ACCCA4-3EE1-4259-9B32-597F7E92504F}"/>
                </a:ext>
              </a:extLst>
            </p:cNvPr>
            <p:cNvSpPr/>
            <p:nvPr/>
          </p:nvSpPr>
          <p:spPr>
            <a:xfrm>
              <a:off x="542923" y="1736761"/>
              <a:ext cx="8058154" cy="106222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A0D78DBA-B5CA-45C1-8261-77D96634CC3E}"/>
                </a:ext>
              </a:extLst>
            </p:cNvPr>
            <p:cNvSpPr txBox="1"/>
            <p:nvPr/>
          </p:nvSpPr>
          <p:spPr>
            <a:xfrm>
              <a:off x="542922" y="1783329"/>
              <a:ext cx="796198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rule of law</a:t>
              </a:r>
              <a:r>
                <a:rPr lang="en-US" sz="2000" dirty="0">
                  <a:solidFill>
                    <a:schemeClr val="bg1"/>
                  </a:solidFill>
                </a:rPr>
                <a:t>, especially the protection of property and contractual rights, is vital to an economy working effectively and efficiently, leading to growth.</a:t>
              </a:r>
            </a:p>
          </p:txBody>
        </p:sp>
      </p:grpSp>
      <p:grpSp>
        <p:nvGrpSpPr>
          <p:cNvPr id="15" name="Group 14">
            <a:extLst>
              <a:ext uri="{FF2B5EF4-FFF2-40B4-BE49-F238E27FC236}">
                <a16:creationId xmlns:a16="http://schemas.microsoft.com/office/drawing/2014/main" id="{B231FB5E-7078-4BBD-A91F-0E5E6B37E38D}"/>
              </a:ext>
            </a:extLst>
          </p:cNvPr>
          <p:cNvGrpSpPr/>
          <p:nvPr/>
        </p:nvGrpSpPr>
        <p:grpSpPr>
          <a:xfrm>
            <a:off x="2066922" y="3640262"/>
            <a:ext cx="8058156" cy="806935"/>
            <a:chOff x="542921" y="1736761"/>
            <a:chExt cx="8058156" cy="806935"/>
          </a:xfrm>
          <a:solidFill>
            <a:srgbClr val="627981"/>
          </a:solidFill>
        </p:grpSpPr>
        <p:sp>
          <p:nvSpPr>
            <p:cNvPr id="16" name="Rectangle 15">
              <a:extLst>
                <a:ext uri="{FF2B5EF4-FFF2-40B4-BE49-F238E27FC236}">
                  <a16:creationId xmlns:a16="http://schemas.microsoft.com/office/drawing/2014/main" id="{1996206F-82D8-418D-84E8-E498CADDFE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639B28FB-DEB9-418D-91DA-1625C9232E05}"/>
                </a:ext>
              </a:extLst>
            </p:cNvPr>
            <p:cNvSpPr txBox="1"/>
            <p:nvPr/>
          </p:nvSpPr>
          <p:spPr>
            <a:xfrm>
              <a:off x="542921"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One must have property to enter into a contract.</a:t>
              </a:r>
            </a:p>
          </p:txBody>
        </p:sp>
      </p:grpSp>
      <p:grpSp>
        <p:nvGrpSpPr>
          <p:cNvPr id="18" name="Group 17">
            <a:extLst>
              <a:ext uri="{FF2B5EF4-FFF2-40B4-BE49-F238E27FC236}">
                <a16:creationId xmlns:a16="http://schemas.microsoft.com/office/drawing/2014/main" id="{45672903-1DB2-40B4-A8D4-D93ADF0C4495}"/>
              </a:ext>
            </a:extLst>
          </p:cNvPr>
          <p:cNvGrpSpPr/>
          <p:nvPr/>
        </p:nvGrpSpPr>
        <p:grpSpPr>
          <a:xfrm>
            <a:off x="2066922" y="2745035"/>
            <a:ext cx="8058155" cy="806935"/>
            <a:chOff x="542922" y="1736761"/>
            <a:chExt cx="8058155" cy="806935"/>
          </a:xfrm>
          <a:solidFill>
            <a:srgbClr val="627981"/>
          </a:solidFill>
        </p:grpSpPr>
        <p:sp>
          <p:nvSpPr>
            <p:cNvPr id="19" name="Rectangle 18">
              <a:extLst>
                <a:ext uri="{FF2B5EF4-FFF2-40B4-BE49-F238E27FC236}">
                  <a16:creationId xmlns:a16="http://schemas.microsoft.com/office/drawing/2014/main" id="{A01BF57D-1B6A-4038-82F6-D6488EA1F2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F4F7B92A-68AE-4F1F-878E-1E7F786903C3}"/>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Property rights </a:t>
              </a:r>
              <a:r>
                <a:rPr lang="en-US" sz="2000" dirty="0">
                  <a:solidFill>
                    <a:schemeClr val="bg1"/>
                  </a:solidFill>
                </a:rPr>
                <a:t>are the rights of individuals and firms to own property (physical, intellectual, and financial) and to use it as they see fit.</a:t>
              </a:r>
            </a:p>
          </p:txBody>
        </p:sp>
      </p:grpSp>
      <p:grpSp>
        <p:nvGrpSpPr>
          <p:cNvPr id="21" name="Group 20">
            <a:extLst>
              <a:ext uri="{FF2B5EF4-FFF2-40B4-BE49-F238E27FC236}">
                <a16:creationId xmlns:a16="http://schemas.microsoft.com/office/drawing/2014/main" id="{F8BFC6E8-E0C9-48A2-BDA8-7AAAECD3041B}"/>
              </a:ext>
            </a:extLst>
          </p:cNvPr>
          <p:cNvGrpSpPr/>
          <p:nvPr/>
        </p:nvGrpSpPr>
        <p:grpSpPr>
          <a:xfrm>
            <a:off x="2066922" y="4535488"/>
            <a:ext cx="8058156" cy="1065187"/>
            <a:chOff x="542921" y="1736761"/>
            <a:chExt cx="8058156" cy="1065187"/>
          </a:xfrm>
          <a:solidFill>
            <a:srgbClr val="627981"/>
          </a:solidFill>
        </p:grpSpPr>
        <p:sp>
          <p:nvSpPr>
            <p:cNvPr id="22" name="Rectangle 21">
              <a:extLst>
                <a:ext uri="{FF2B5EF4-FFF2-40B4-BE49-F238E27FC236}">
                  <a16:creationId xmlns:a16="http://schemas.microsoft.com/office/drawing/2014/main" id="{515E53B8-C093-4306-BC6E-72648F679DB2}"/>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B607602E-83E0-4CBE-B5FC-CB2793FF29D4}"/>
                </a:ext>
              </a:extLst>
            </p:cNvPr>
            <p:cNvSpPr txBox="1"/>
            <p:nvPr/>
          </p:nvSpPr>
          <p:spPr>
            <a:xfrm>
              <a:off x="542921" y="17862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Contractual rights </a:t>
              </a:r>
              <a:r>
                <a:rPr lang="en-US" sz="2000" dirty="0">
                  <a:solidFill>
                    <a:schemeClr val="bg1"/>
                  </a:solidFill>
                </a:rPr>
                <a:t>allow individuals to enter into agreements with others regarding use of their property, providing recourse through the legal system in the event of noncompliance.</a:t>
              </a:r>
            </a:p>
          </p:txBody>
        </p:sp>
      </p:grpSp>
    </p:spTree>
    <p:extLst>
      <p:ext uri="{BB962C8B-B14F-4D97-AF65-F5344CB8AC3E}">
        <p14:creationId xmlns:p14="http://schemas.microsoft.com/office/powerpoint/2010/main" val="39090888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2297</TotalTime>
  <Words>1559</Words>
  <Application>Microsoft Office PowerPoint</Application>
  <PresentationFormat>Widescreen</PresentationFormat>
  <Paragraphs>126</Paragraphs>
  <Slides>14</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147</cp:revision>
  <dcterms:created xsi:type="dcterms:W3CDTF">2014-11-06T15:36:04Z</dcterms:created>
  <dcterms:modified xsi:type="dcterms:W3CDTF">2023-08-07T16:42:33Z</dcterms:modified>
</cp:coreProperties>
</file>