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13"/>
  </p:notesMasterIdLst>
  <p:sldIdLst>
    <p:sldId id="256" r:id="rId2"/>
    <p:sldId id="264" r:id="rId3"/>
    <p:sldId id="265" r:id="rId4"/>
    <p:sldId id="259" r:id="rId5"/>
    <p:sldId id="266" r:id="rId6"/>
    <p:sldId id="267" r:id="rId7"/>
    <p:sldId id="268" r:id="rId8"/>
    <p:sldId id="269" r:id="rId9"/>
    <p:sldId id="271" r:id="rId10"/>
    <p:sldId id="270" r:id="rId11"/>
    <p:sldId id="263" r:id="rId12"/>
  </p:sldIdLst>
  <p:sldSz cx="12192000" cy="6858000"/>
  <p:notesSz cx="6858000" cy="9144000"/>
  <p:embeddedFontLst>
    <p:embeddedFont>
      <p:font typeface="Calibri" panose="020F0502020204030204" pitchFamily="34" charset="0"/>
      <p:regular r:id="rId14"/>
      <p:bold r:id="rId15"/>
      <p:italic r:id="rId16"/>
      <p:boldItalic r:id="rId17"/>
    </p:embeddedFont>
    <p:embeddedFont>
      <p:font typeface="Calibri Light" panose="020F0302020204030204" pitchFamily="34" charset="0"/>
      <p:regular r:id="rId18"/>
      <p:italic r:id="rId19"/>
    </p:embeddedFont>
    <p:embeddedFont>
      <p:font typeface="Century Gothic" panose="020B0502020202020204" pitchFamily="34" charset="0"/>
      <p:regular r:id="rId20"/>
      <p:bold r:id="rId21"/>
      <p:italic r:id="rId22"/>
      <p:boldItalic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than Mirmow" initials="NM" lastIdx="2" clrIdx="0">
    <p:extLst>
      <p:ext uri="{19B8F6BF-5375-455C-9EA6-DF929625EA0E}">
        <p15:presenceInfo xmlns:p15="http://schemas.microsoft.com/office/powerpoint/2012/main" userId="Nathan Mirmow" providerId="None"/>
      </p:ext>
    </p:extLst>
  </p:cmAuthor>
  <p:cmAuthor id="2" name="Caitlin Coleman" initials="CC" lastIdx="7" clrIdx="1">
    <p:extLst>
      <p:ext uri="{19B8F6BF-5375-455C-9EA6-DF929625EA0E}">
        <p15:presenceInfo xmlns:p15="http://schemas.microsoft.com/office/powerpoint/2012/main" userId="S::cclark@hawkeslearning.com::96f87ca1-0e64-4ae8-8d77-98757b85df0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a:srgbClr val="3865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827" autoAdjust="0"/>
  </p:normalViewPr>
  <p:slideViewPr>
    <p:cSldViewPr snapToGrid="0">
      <p:cViewPr varScale="1">
        <p:scale>
          <a:sx n="96" d="100"/>
          <a:sy n="96" d="100"/>
        </p:scale>
        <p:origin x="1116"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971650b739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5" name="Google Shape;175;g971650b739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180457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9" name="Google Shape;179;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Sustained, long-term economic growth comes from increases in worker productivity, which essentially means how well we do things. Labor productivity is the value that each employed person creates per unit of his or her input. More productivity essentially means you can do more in the same amount of time.</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100" name="Google Shape;10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 first determinant of labor productivity is human capital. The higher the average level of education in an economy, the higher the accumulated human capital and the higher the labor productivity. The second factor that determines labor productivity is technological change. Technological change is a combination of invention—advances in knowledge—and innovation—putting those advances to use. The third factor that determines labor productivity is economies of scale</a:t>
            </a:r>
            <a:r>
              <a:rPr lang="en-US" sz="1100" dirty="0">
                <a:solidFill>
                  <a:schemeClr val="bg1"/>
                </a:solidFill>
              </a:rPr>
              <a:t>, which are cost advantages that industries obtain due to size</a:t>
            </a:r>
            <a:r>
              <a:rPr lang="en-US" dirty="0"/>
              <a:t>.</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100" name="Google Shape;10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860837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539b9a02bf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In macroeconomics, the connection between inputs and outputs for the entire economy is called an aggregate production function. </a:t>
            </a:r>
          </a:p>
          <a:p>
            <a:pPr marL="0" lvl="0" indent="0" algn="l" rtl="0">
              <a:spcBef>
                <a:spcPts val="0"/>
              </a:spcBef>
              <a:spcAft>
                <a:spcPts val="0"/>
              </a:spcAft>
              <a:buNone/>
            </a:pPr>
            <a:endParaRPr dirty="0"/>
          </a:p>
        </p:txBody>
      </p:sp>
      <p:sp>
        <p:nvSpPr>
          <p:cNvPr id="120" name="Google Shape;120;g539b9a02bf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An economy's rate of productivity growth is closely linked to the growth rate of its GDP per capita, although the two are not identical. If the percentage of the population with jobs in an economy increases, GDP per capita will increase, but productivity may not be affected. Over the long term, the only way that GDP per capita can grow continually is if the productivity of the average worker rises. A common measure of U.S. productivity per worker is the dollar value per hour that the worker contributes to the employer's output. </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100" name="Google Shape;10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49948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 controversy has been brewing among economists about the resurgence of U.S. productivity in the second half of the 1990s. One school of thought argues that the U.S. had developed a "new economy“ based on the technological advancements of the 1990s. The most optimistic proponents argue that it would generate higher average productivity growth for decades to come. The pessimists argue that even several years of stronger productivity growth does not prove higher productivity will last for the long term.</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100" name="Google Shape;10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472099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Even small changes in the rate of growth, when compounded over long periods of time, make an enormous difference in the standard of living. Future GDP per capita = </a:t>
            </a:r>
            <a:br>
              <a:rPr lang="en-US" dirty="0"/>
            </a:br>
            <a:r>
              <a:rPr lang="en-US" dirty="0"/>
              <a:t>Current GDP per capita × (1+growth rate of GDP per capita) </a:t>
            </a:r>
            <a:r>
              <a:rPr lang="en-US" baseline="30000" dirty="0"/>
              <a:t>years</a:t>
            </a:r>
            <a:r>
              <a:rPr lang="en-US" dirty="0"/>
              <a:t>. An economy that starts with a GDP per capita of 100 and grows at 3% per year will reach a GDP per capita of 209 after twenty-five years. </a:t>
            </a:r>
            <a:r>
              <a:rPr lang="it-IT" dirty="0"/>
              <a:t>Future GDP per capita = 100 × (1.03) </a:t>
            </a:r>
            <a:r>
              <a:rPr lang="it-IT" baseline="30000" dirty="0"/>
              <a:t>25</a:t>
            </a:r>
            <a:r>
              <a:rPr lang="it-IT" dirty="0"/>
              <a:t> = 209</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100" name="Google Shape;10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75857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971650b739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Lakeisha has been working for four years at her job, where she is paid $50,000 annually, which is the same amount she was paid four years ago when she began. She learned from company records that her productivity has increased 3% each year of her employment. How can Lakeisha use this information to justify a raise?</a:t>
            </a:r>
          </a:p>
          <a:p>
            <a:pPr marL="0" lvl="0" indent="0" algn="l" rtl="0">
              <a:spcBef>
                <a:spcPts val="0"/>
              </a:spcBef>
              <a:spcAft>
                <a:spcPts val="0"/>
              </a:spcAft>
              <a:buNone/>
            </a:pPr>
            <a:endParaRPr dirty="0"/>
          </a:p>
        </p:txBody>
      </p:sp>
      <p:sp>
        <p:nvSpPr>
          <p:cNvPr id="175" name="Google Shape;175;g971650b739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667215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971650b739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Lakeisha has been working for four years at her job, where she is paid $50,000 annually, which is the same amount she was paid four years ago when she began. She learned from company records that her productivity has increased 3% each year of her employment. How can Lakeisha use this information to justify a raise? Since wages are based on the value of the workers’ contributions to output, which is productivity, and Lakeisha’s productivity has increased by 3% each year, her wage should reflect that. Her new salary based on her productivity should be this: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new salary = old salary × (1 + g) years</a:t>
            </a:r>
          </a:p>
          <a:p>
            <a:pPr marL="0" lvl="0" indent="0" algn="l" rtl="0">
              <a:spcBef>
                <a:spcPts val="0"/>
              </a:spcBef>
              <a:spcAft>
                <a:spcPts val="0"/>
              </a:spcAft>
              <a:buNone/>
            </a:pPr>
            <a:r>
              <a:rPr lang="en-US" dirty="0"/>
              <a:t>= $50,000 × (1.03) 4</a:t>
            </a:r>
          </a:p>
          <a:p>
            <a:pPr marL="0" lvl="0" indent="0" algn="l" rtl="0">
              <a:spcBef>
                <a:spcPts val="0"/>
              </a:spcBef>
              <a:spcAft>
                <a:spcPts val="0"/>
              </a:spcAft>
              <a:buNone/>
            </a:pPr>
            <a:r>
              <a:rPr lang="en-US" dirty="0"/>
              <a:t>= $50,000 (1.1255)</a:t>
            </a:r>
          </a:p>
          <a:p>
            <a:pPr marL="0" lvl="0" indent="0" algn="l" rtl="0">
              <a:spcBef>
                <a:spcPts val="0"/>
              </a:spcBef>
              <a:spcAft>
                <a:spcPts val="0"/>
              </a:spcAft>
              <a:buNone/>
            </a:pPr>
            <a:r>
              <a:rPr lang="en-US" dirty="0"/>
              <a:t>= $56,275.40</a:t>
            </a:r>
          </a:p>
          <a:p>
            <a:pPr marL="0" lvl="0" indent="0" algn="l" rtl="0">
              <a:spcBef>
                <a:spcPts val="0"/>
              </a:spcBef>
              <a:spcAft>
                <a:spcPts val="0"/>
              </a:spcAft>
              <a:buNone/>
            </a:pPr>
            <a:endParaRPr dirty="0"/>
          </a:p>
        </p:txBody>
      </p:sp>
      <p:sp>
        <p:nvSpPr>
          <p:cNvPr id="175" name="Google Shape;175;g971650b739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850480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785B1-FAB9-47F3-AC75-47D0450F512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26342AE-B280-4E52-BD2A-CCF5CE791C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4914B98-CDCF-4518-8D64-A680F0A2A63F}"/>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E2A8E97C-481B-4065-BD84-B420B78CFE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7211A2-9F90-4FFB-890A-5AA9DD5B0B86}"/>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960462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9C7CF-E202-413A-8A60-4FF1F09AAD0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3055A3-0F5B-4556-B345-5AF835743F7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4D6341-C2FD-4CBB-80D8-43B2E51E8AA1}"/>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477F88BC-A36B-4424-8325-C50A154C60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719493-D984-4D32-A6EE-03E14E5A26EF}"/>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6773880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A72EAF4-F0BE-46AC-BB1B-FE4B1B26749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3B0890E-D2A9-4A61-88D1-718186F0115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D29E61-1ACD-4825-8667-D1510066AAEE}"/>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78CF20AC-1B21-4C2E-BB23-5A14F7CFD8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339F68-A448-48B0-81F6-7A5E74289848}"/>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032652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39188-E49C-4B6E-9AE2-F5766A9437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5F9C4B-E245-4EF4-8E19-3993F5228E9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03748B-919B-4E86-89DA-08267B5C6220}"/>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514BE622-D1B7-4BF1-AD7E-8BCC8D380F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044620-B93F-4092-B821-E9C01BA78D5E}"/>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704425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85E74-CAE9-4436-A006-6797219C06A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27D70ED-7341-42B8-91F0-93546559032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D912B09-6098-40B6-B2C2-30B5E0D0DA0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49AB4288-04C6-4C5C-AD1A-91DBDD8FF8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3F8F38-2820-45FA-821C-2CAA72CCE975}"/>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206624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E6E29-BBEB-4B09-A4DB-CFE5B2F5911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85CC2DB-29B1-4ED8-A3B0-37ACC60A48F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09E99F3-DA18-4965-BB5A-1D70EE573B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2E64191-90F5-4F00-BE1E-A76DAAB33CBD}"/>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6D1B6552-C07B-4606-A47B-64E02440B1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FB0A73-EE85-4F01-ADD1-C343C2A1847D}"/>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029051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04783-09ED-4B55-91B8-4E6F826A8A3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C4FFED3-001F-4B4C-BB77-FB67E1B96C5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4DC511E-0A11-4480-9181-E1016DC023F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AA2FEE7-F413-4D11-93A1-2D28FEAD85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2ADD8B6-19F0-49F0-ADCE-56572B74A76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107735D-CC88-44AA-82D7-86B58BC100B1}"/>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B3E3305D-13C3-48A8-838B-660C05D54AD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A8ADF3A-3364-4FDE-9616-154B93A8F138}"/>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918892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F1792-986B-4E11-A028-D3D56613F8B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F406D31-6B92-4611-9A26-589966C2CCBB}"/>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D116623B-CEE0-4733-A7B4-4AD6EBA260F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F585414-004B-47F1-B5A2-3F7C6E6FFEC5}"/>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973233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20DF356-6FFB-4C5C-90CE-36EABE41C30D}"/>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1169145C-43D3-4094-8577-9DEA5741601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2B01358-AD35-4A29-8E40-BCE872EFE138}"/>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92301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CDB74-DCA4-4501-9124-CA96873D23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8921BCA-62BC-4C76-973F-6425B55340B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FF164A4-2052-4F1E-9C48-8DF2CA0358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6FC71B-4951-4240-9289-732814C23C7E}"/>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6A5A5E65-9A31-4CE7-BD5E-40DFCF6021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12B836-37E5-48BB-B99B-01C9841E1B73}"/>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4281599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81091-FBDF-4A76-AFD6-54D54173CE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A4B7398-4ED0-4815-9710-2415C55BB7C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060E0BA-D852-4846-BE7A-88E2D52C69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CF10B5-B1F3-4CF2-A17A-5ED77A13C47D}"/>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46CEDA1B-360B-406A-AA67-424E673499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AA882F-327B-4775-9714-0659440B2403}"/>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876490216"/>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70B973A-88C1-419C-BE73-9620AAB2ECF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109A293-3FFD-4A46-AC20-35BF38AD31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77D616-9102-4274-BF4C-2CB5354DB9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201D0B66-40EC-4436-8E5D-7A3E174F36B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558015F-B80D-4B09-BDDA-6F792C2AA6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5678828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p:nvPr/>
        </p:nvSpPr>
        <p:spPr>
          <a:xfrm>
            <a:off x="0" y="1"/>
            <a:ext cx="12192000" cy="1194955"/>
          </a:xfrm>
          <a:prstGeom prst="rect">
            <a:avLst/>
          </a:prstGeom>
          <a:solidFill>
            <a:srgbClr val="5A7E8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3F3F3F"/>
              </a:solidFill>
              <a:latin typeface="Calibri"/>
              <a:ea typeface="Calibri"/>
              <a:cs typeface="Calibri"/>
              <a:sym typeface="Calibri"/>
            </a:endParaRPr>
          </a:p>
        </p:txBody>
      </p:sp>
      <p:sp>
        <p:nvSpPr>
          <p:cNvPr id="85" name="Google Shape;85;p13"/>
          <p:cNvSpPr txBox="1"/>
          <p:nvPr/>
        </p:nvSpPr>
        <p:spPr>
          <a:xfrm>
            <a:off x="1524000" y="2300566"/>
            <a:ext cx="9144000" cy="9234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1100"/>
              <a:buFont typeface="Arial"/>
              <a:buNone/>
            </a:pPr>
            <a:r>
              <a:rPr lang="en-US" sz="5400" dirty="0">
                <a:solidFill>
                  <a:schemeClr val="dk1"/>
                </a:solidFill>
                <a:latin typeface="Century Gothic"/>
                <a:ea typeface="Century Gothic"/>
                <a:cs typeface="Century Gothic"/>
                <a:sym typeface="Century Gothic"/>
              </a:rPr>
              <a:t> Labor Productivity and Economic Growth</a:t>
            </a:r>
            <a:endParaRPr sz="5400" dirty="0">
              <a:solidFill>
                <a:schemeClr val="dk1"/>
              </a:solidFill>
              <a:latin typeface="Century Gothic"/>
              <a:ea typeface="Century Gothic"/>
              <a:cs typeface="Century Gothic"/>
              <a:sym typeface="Century Gothic"/>
            </a:endParaRPr>
          </a:p>
          <a:p>
            <a:pPr marL="0" marR="0" lvl="0" indent="0" algn="ctr" rtl="0">
              <a:spcBef>
                <a:spcPts val="0"/>
              </a:spcBef>
              <a:spcAft>
                <a:spcPts val="0"/>
              </a:spcAft>
              <a:buClr>
                <a:schemeClr val="dk1"/>
              </a:buClr>
              <a:buSzPts val="1100"/>
              <a:buFont typeface="Arial"/>
              <a:buNone/>
            </a:pPr>
            <a:endParaRPr sz="5400" dirty="0">
              <a:solidFill>
                <a:schemeClr val="dk1"/>
              </a:solidFill>
              <a:latin typeface="Century Gothic"/>
              <a:ea typeface="Century Gothic"/>
              <a:cs typeface="Century Gothic"/>
              <a:sym typeface="Century Gothic"/>
            </a:endParaRPr>
          </a:p>
          <a:p>
            <a:pPr marL="0" marR="0" lvl="0" indent="0" algn="ctr" rtl="0">
              <a:spcBef>
                <a:spcPts val="0"/>
              </a:spcBef>
              <a:spcAft>
                <a:spcPts val="0"/>
              </a:spcAft>
              <a:buNone/>
            </a:pPr>
            <a:endParaRPr sz="5400" dirty="0">
              <a:solidFill>
                <a:schemeClr val="dk1"/>
              </a:solidFill>
              <a:latin typeface="Century Gothic"/>
              <a:ea typeface="Century Gothic"/>
              <a:cs typeface="Century Gothic"/>
              <a:sym typeface="Century Gothic"/>
            </a:endParaRPr>
          </a:p>
        </p:txBody>
      </p:sp>
      <p:cxnSp>
        <p:nvCxnSpPr>
          <p:cNvPr id="86" name="Google Shape;86;p13"/>
          <p:cNvCxnSpPr/>
          <p:nvPr/>
        </p:nvCxnSpPr>
        <p:spPr>
          <a:xfrm>
            <a:off x="3071447" y="4068137"/>
            <a:ext cx="5931877" cy="0"/>
          </a:xfrm>
          <a:prstGeom prst="straightConnector1">
            <a:avLst/>
          </a:prstGeom>
          <a:noFill/>
          <a:ln w="9525" cap="flat" cmpd="sng">
            <a:solidFill>
              <a:schemeClr val="dk1"/>
            </a:solidFill>
            <a:prstDash val="solid"/>
            <a:miter lim="800000"/>
            <a:headEnd type="none" w="sm" len="sm"/>
            <a:tailEnd type="none" w="sm" len="sm"/>
          </a:ln>
        </p:spPr>
      </p:cxnSp>
      <p:sp>
        <p:nvSpPr>
          <p:cNvPr id="87" name="Google Shape;87;p13"/>
          <p:cNvSpPr txBox="1"/>
          <p:nvPr/>
        </p:nvSpPr>
        <p:spPr>
          <a:xfrm>
            <a:off x="481648" y="320478"/>
            <a:ext cx="3565361" cy="553998"/>
          </a:xfrm>
          <a:prstGeom prst="rect">
            <a:avLst/>
          </a:prstGeom>
          <a:solidFill>
            <a:srgbClr val="5A7E8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i="0" u="none" strike="noStrike" cap="none">
                <a:solidFill>
                  <a:schemeClr val="lt1"/>
                </a:solidFill>
                <a:latin typeface="Century Gothic"/>
                <a:ea typeface="Century Gothic"/>
                <a:cs typeface="Century Gothic"/>
                <a:sym typeface="Century Gothic"/>
              </a:rPr>
              <a:t>HAWKES</a:t>
            </a:r>
            <a:r>
              <a:rPr lang="en-US" sz="2800" b="0" i="0" u="none" strike="noStrike" cap="none">
                <a:solidFill>
                  <a:schemeClr val="lt1"/>
                </a:solidFill>
                <a:latin typeface="Century Gothic"/>
                <a:ea typeface="Century Gothic"/>
                <a:cs typeface="Century Gothic"/>
                <a:sym typeface="Century Gothic"/>
              </a:rPr>
              <a:t> LEARNING</a:t>
            </a:r>
            <a:endParaRPr/>
          </a:p>
        </p:txBody>
      </p:sp>
      <p:cxnSp>
        <p:nvCxnSpPr>
          <p:cNvPr id="88" name="Google Shape;88;p13"/>
          <p:cNvCxnSpPr/>
          <p:nvPr/>
        </p:nvCxnSpPr>
        <p:spPr>
          <a:xfrm>
            <a:off x="3071447" y="2091430"/>
            <a:ext cx="5931877" cy="0"/>
          </a:xfrm>
          <a:prstGeom prst="straightConnector1">
            <a:avLst/>
          </a:prstGeom>
          <a:noFill/>
          <a:ln w="9525" cap="flat" cmpd="sng">
            <a:solidFill>
              <a:schemeClr val="dk1"/>
            </a:solidFill>
            <a:prstDash val="solid"/>
            <a:miter lim="800000"/>
            <a:headEnd type="none" w="sm" len="sm"/>
            <a:tailEnd type="none" w="sm" len="sm"/>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grpSp>
        <p:nvGrpSpPr>
          <p:cNvPr id="177" name="Google Shape;177;p20"/>
          <p:cNvGrpSpPr/>
          <p:nvPr/>
        </p:nvGrpSpPr>
        <p:grpSpPr>
          <a:xfrm>
            <a:off x="1524001" y="288568"/>
            <a:ext cx="9144000" cy="6332730"/>
            <a:chOff x="-1" y="463132"/>
            <a:chExt cx="9144000" cy="6332730"/>
          </a:xfrm>
        </p:grpSpPr>
        <p:sp>
          <p:nvSpPr>
            <p:cNvPr id="178" name="Google Shape;178;p20"/>
            <p:cNvSpPr txBox="1"/>
            <p:nvPr/>
          </p:nvSpPr>
          <p:spPr>
            <a:xfrm>
              <a:off x="-1" y="463132"/>
              <a:ext cx="91440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Summary</a:t>
              </a:r>
              <a:endParaRPr dirty="0"/>
            </a:p>
          </p:txBody>
        </p:sp>
        <p:sp>
          <p:nvSpPr>
            <p:cNvPr id="179" name="Google Shape;179;p20"/>
            <p:cNvSpPr txBox="1"/>
            <p:nvPr/>
          </p:nvSpPr>
          <p:spPr>
            <a:xfrm>
              <a:off x="5477039" y="6241762"/>
              <a:ext cx="3666900" cy="554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cxnSp>
        <p:nvCxnSpPr>
          <p:cNvPr id="180" name="Google Shape;180;p20"/>
          <p:cNvCxnSpPr/>
          <p:nvPr/>
        </p:nvCxnSpPr>
        <p:spPr>
          <a:xfrm>
            <a:off x="1881188" y="1137908"/>
            <a:ext cx="8429700" cy="0"/>
          </a:xfrm>
          <a:prstGeom prst="straightConnector1">
            <a:avLst/>
          </a:prstGeom>
          <a:noFill/>
          <a:ln w="12700" cap="flat" cmpd="sng">
            <a:solidFill>
              <a:srgbClr val="323542"/>
            </a:solidFill>
            <a:prstDash val="solid"/>
            <a:miter lim="800000"/>
            <a:headEnd type="none" w="sm" len="sm"/>
            <a:tailEnd type="none" w="sm" len="sm"/>
          </a:ln>
        </p:spPr>
      </p:cxnSp>
      <p:pic>
        <p:nvPicPr>
          <p:cNvPr id="181" name="Google Shape;181;p20"/>
          <p:cNvPicPr preferRelativeResize="0"/>
          <p:nvPr/>
        </p:nvPicPr>
        <p:blipFill rotWithShape="1">
          <a:blip r:embed="rId3">
            <a:alphaModFix/>
          </a:blip>
          <a:srcRect/>
          <a:stretch/>
        </p:blipFill>
        <p:spPr>
          <a:xfrm>
            <a:off x="4114800" y="2590800"/>
            <a:ext cx="914398" cy="198438"/>
          </a:xfrm>
          <a:prstGeom prst="rect">
            <a:avLst/>
          </a:prstGeom>
          <a:noFill/>
          <a:ln>
            <a:noFill/>
          </a:ln>
        </p:spPr>
      </p:pic>
      <p:sp>
        <p:nvSpPr>
          <p:cNvPr id="8" name="Google Shape;242;p7">
            <a:extLst>
              <a:ext uri="{FF2B5EF4-FFF2-40B4-BE49-F238E27FC236}">
                <a16:creationId xmlns:a16="http://schemas.microsoft.com/office/drawing/2014/main" id="{6EA43C19-6D91-4DF4-AC3B-D738AAA39382}"/>
              </a:ext>
            </a:extLst>
          </p:cNvPr>
          <p:cNvSpPr txBox="1"/>
          <p:nvPr/>
        </p:nvSpPr>
        <p:spPr>
          <a:xfrm>
            <a:off x="1459469" y="1568395"/>
            <a:ext cx="9273061" cy="3477835"/>
          </a:xfrm>
          <a:prstGeom prst="rect">
            <a:avLst/>
          </a:prstGeom>
          <a:solidFill>
            <a:srgbClr val="627981"/>
          </a:solidFill>
          <a:ln>
            <a:noFill/>
          </a:ln>
        </p:spPr>
        <p:txBody>
          <a:bodyPr spcFirstLastPara="1" wrap="square" lIns="91425" tIns="45700" rIns="91425" bIns="45700" anchor="ctr" anchorCtr="0">
            <a:spAutoFit/>
          </a:bodyPr>
          <a:lstStyle/>
          <a:p>
            <a:pPr marL="342900" marR="0" lvl="0" indent="-342900" algn="l" rtl="0">
              <a:spcBef>
                <a:spcPts val="0"/>
              </a:spcBef>
              <a:spcAft>
                <a:spcPts val="0"/>
              </a:spcAft>
              <a:buFont typeface="Arial" panose="020B0604020202020204" pitchFamily="34" charset="0"/>
              <a:buChar char="•"/>
            </a:pPr>
            <a:endParaRPr lang="en-US" sz="2000" dirty="0">
              <a:solidFill>
                <a:schemeClr val="bg1"/>
              </a:solidFill>
              <a:latin typeface="Calibri"/>
              <a:ea typeface="Calibri"/>
              <a:cs typeface="Calibri"/>
              <a:sym typeface="Calibri"/>
            </a:endParaRPr>
          </a:p>
          <a:p>
            <a:pPr marL="342900" marR="0" lvl="0" indent="-342900" algn="l" rtl="0">
              <a:spcBef>
                <a:spcPts val="0"/>
              </a:spcBef>
              <a:spcAft>
                <a:spcPts val="0"/>
              </a:spcAft>
              <a:buFont typeface="Arial" panose="020B0604020202020204" pitchFamily="34" charset="0"/>
              <a:buChar char="•"/>
            </a:pPr>
            <a:r>
              <a:rPr lang="en-US" sz="2000" dirty="0">
                <a:solidFill>
                  <a:schemeClr val="bg1"/>
                </a:solidFill>
                <a:latin typeface="Calibri"/>
                <a:ea typeface="Calibri"/>
                <a:cs typeface="Calibri"/>
                <a:sym typeface="Calibri"/>
              </a:rPr>
              <a:t>We can measure productivity as the level of GDP per worker or GDP per hour worked.</a:t>
            </a:r>
          </a:p>
          <a:p>
            <a:pPr marR="0" lvl="0" algn="l" rtl="0">
              <a:spcBef>
                <a:spcPts val="0"/>
              </a:spcBef>
              <a:spcAft>
                <a:spcPts val="0"/>
              </a:spcAft>
            </a:pPr>
            <a:endParaRPr lang="en-US" sz="2000" dirty="0">
              <a:solidFill>
                <a:schemeClr val="bg1"/>
              </a:solidFill>
              <a:latin typeface="Calibri"/>
              <a:ea typeface="Calibri"/>
              <a:cs typeface="Calibri"/>
              <a:sym typeface="Calibri"/>
            </a:endParaRPr>
          </a:p>
          <a:p>
            <a:pPr marL="342900" marR="0" lvl="0" indent="-342900" algn="l" rtl="0">
              <a:spcBef>
                <a:spcPts val="0"/>
              </a:spcBef>
              <a:spcAft>
                <a:spcPts val="0"/>
              </a:spcAft>
              <a:buFont typeface="Arial" panose="020B0604020202020204" pitchFamily="34" charset="0"/>
              <a:buChar char="•"/>
            </a:pPr>
            <a:r>
              <a:rPr lang="en-US" sz="2000" b="0" dirty="0">
                <a:solidFill>
                  <a:schemeClr val="bg1"/>
                </a:solidFill>
                <a:latin typeface="Calibri"/>
                <a:ea typeface="Calibri"/>
                <a:cs typeface="Calibri"/>
                <a:sym typeface="Calibri"/>
              </a:rPr>
              <a:t>The rate of productivity growth is the primary determinant of an economy's rate of long-term economic growth and higher wages.</a:t>
            </a:r>
          </a:p>
          <a:p>
            <a:pPr marL="342900" marR="0" lvl="0" indent="-342900" algn="l" rtl="0">
              <a:spcBef>
                <a:spcPts val="0"/>
              </a:spcBef>
              <a:spcAft>
                <a:spcPts val="0"/>
              </a:spcAft>
              <a:buFont typeface="Arial" panose="020B0604020202020204" pitchFamily="34" charset="0"/>
              <a:buChar char="•"/>
            </a:pPr>
            <a:endParaRPr lang="en-US" sz="2000" dirty="0">
              <a:solidFill>
                <a:schemeClr val="bg1"/>
              </a:solidFill>
              <a:latin typeface="Calibri"/>
              <a:ea typeface="Calibri"/>
              <a:cs typeface="Calibri"/>
              <a:sym typeface="Calibri"/>
            </a:endParaRPr>
          </a:p>
          <a:p>
            <a:pPr marL="342900" marR="0" lvl="0" indent="-342900" algn="l" rtl="0">
              <a:spcBef>
                <a:spcPts val="0"/>
              </a:spcBef>
              <a:spcAft>
                <a:spcPts val="0"/>
              </a:spcAft>
              <a:buFont typeface="Arial" panose="020B0604020202020204" pitchFamily="34" charset="0"/>
              <a:buChar char="•"/>
            </a:pPr>
            <a:r>
              <a:rPr lang="en-US" sz="2000" b="0" dirty="0">
                <a:solidFill>
                  <a:schemeClr val="bg1"/>
                </a:solidFill>
                <a:latin typeface="Calibri"/>
                <a:ea typeface="Calibri"/>
                <a:cs typeface="Calibri"/>
                <a:sym typeface="Calibri"/>
              </a:rPr>
              <a:t>The aggregate production function specifies how certain inputs in the economy—like human capital, physical capital, and technology—lead to the output measured as GDP per capita.</a:t>
            </a:r>
            <a:endParaRPr lang="en-US" sz="2000" dirty="0">
              <a:solidFill>
                <a:schemeClr val="bg1"/>
              </a:solidFill>
              <a:latin typeface="Calibri"/>
              <a:ea typeface="Calibri"/>
              <a:cs typeface="Calibri"/>
              <a:sym typeface="Calibri"/>
            </a:endParaRPr>
          </a:p>
          <a:p>
            <a:pPr marR="0" lvl="0" algn="l" rtl="0">
              <a:spcBef>
                <a:spcPts val="0"/>
              </a:spcBef>
              <a:spcAft>
                <a:spcPts val="0"/>
              </a:spcAft>
            </a:pPr>
            <a:endParaRPr lang="en-US" sz="2000" dirty="0">
              <a:solidFill>
                <a:schemeClr val="bg1"/>
              </a:solidFill>
              <a:latin typeface="Calibri"/>
              <a:ea typeface="Calibri"/>
              <a:cs typeface="Calibri"/>
              <a:sym typeface="Calibri"/>
            </a:endParaRPr>
          </a:p>
        </p:txBody>
      </p:sp>
    </p:spTree>
    <p:extLst>
      <p:ext uri="{BB962C8B-B14F-4D97-AF65-F5344CB8AC3E}">
        <p14:creationId xmlns:p14="http://schemas.microsoft.com/office/powerpoint/2010/main" val="25365545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Shape 180"/>
        <p:cNvGrpSpPr/>
        <p:nvPr/>
      </p:nvGrpSpPr>
      <p:grpSpPr>
        <a:xfrm>
          <a:off x="0" y="0"/>
          <a:ext cx="0" cy="0"/>
          <a:chOff x="0" y="0"/>
          <a:chExt cx="0" cy="0"/>
        </a:xfrm>
      </p:grpSpPr>
      <p:cxnSp>
        <p:nvCxnSpPr>
          <p:cNvPr id="181" name="Google Shape;181;p20"/>
          <p:cNvCxnSpPr/>
          <p:nvPr/>
        </p:nvCxnSpPr>
        <p:spPr>
          <a:xfrm>
            <a:off x="1859169" y="2729726"/>
            <a:ext cx="8429625" cy="0"/>
          </a:xfrm>
          <a:prstGeom prst="straightConnector1">
            <a:avLst/>
          </a:prstGeom>
          <a:noFill/>
          <a:ln w="12700" cap="flat" cmpd="sng">
            <a:solidFill>
              <a:schemeClr val="lt1"/>
            </a:solidFill>
            <a:prstDash val="solid"/>
            <a:miter lim="800000"/>
            <a:headEnd type="none" w="sm" len="sm"/>
            <a:tailEnd type="none" w="sm" len="sm"/>
          </a:ln>
        </p:spPr>
      </p:cxnSp>
      <p:sp>
        <p:nvSpPr>
          <p:cNvPr id="182" name="Google Shape;182;p20"/>
          <p:cNvSpPr txBox="1"/>
          <p:nvPr/>
        </p:nvSpPr>
        <p:spPr>
          <a:xfrm>
            <a:off x="1524000" y="1410227"/>
            <a:ext cx="9144000" cy="120032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7200" b="1">
                <a:solidFill>
                  <a:schemeClr val="lt1"/>
                </a:solidFill>
                <a:latin typeface="Century Gothic"/>
                <a:ea typeface="Century Gothic"/>
                <a:cs typeface="Century Gothic"/>
                <a:sym typeface="Century Gothic"/>
              </a:rPr>
              <a:t>HAWKES</a:t>
            </a:r>
            <a:r>
              <a:rPr lang="en-US" sz="7200">
                <a:solidFill>
                  <a:schemeClr val="lt1"/>
                </a:solidFill>
                <a:latin typeface="Century Gothic"/>
                <a:ea typeface="Century Gothic"/>
                <a:cs typeface="Century Gothic"/>
                <a:sym typeface="Century Gothic"/>
              </a:rPr>
              <a:t> LEARNING</a:t>
            </a:r>
            <a:endParaRPr/>
          </a:p>
        </p:txBody>
      </p:sp>
      <p:pic>
        <p:nvPicPr>
          <p:cNvPr id="183" name="Google Shape;183;p20"/>
          <p:cNvPicPr preferRelativeResize="0"/>
          <p:nvPr/>
        </p:nvPicPr>
        <p:blipFill rotWithShape="1">
          <a:blip r:embed="rId3">
            <a:alphaModFix/>
          </a:blip>
          <a:srcRect/>
          <a:stretch/>
        </p:blipFill>
        <p:spPr>
          <a:xfrm>
            <a:off x="3281108" y="3050910"/>
            <a:ext cx="609600" cy="609600"/>
          </a:xfrm>
          <a:prstGeom prst="rect">
            <a:avLst/>
          </a:prstGeom>
          <a:noFill/>
          <a:ln>
            <a:noFill/>
          </a:ln>
        </p:spPr>
      </p:pic>
      <p:pic>
        <p:nvPicPr>
          <p:cNvPr id="184" name="Google Shape;184;p20"/>
          <p:cNvPicPr preferRelativeResize="0"/>
          <p:nvPr/>
        </p:nvPicPr>
        <p:blipFill rotWithShape="1">
          <a:blip r:embed="rId4">
            <a:alphaModFix/>
          </a:blip>
          <a:srcRect/>
          <a:stretch/>
        </p:blipFill>
        <p:spPr>
          <a:xfrm>
            <a:off x="4666179" y="3050910"/>
            <a:ext cx="609600" cy="609600"/>
          </a:xfrm>
          <a:prstGeom prst="rect">
            <a:avLst/>
          </a:prstGeom>
          <a:noFill/>
          <a:ln>
            <a:noFill/>
          </a:ln>
        </p:spPr>
      </p:pic>
      <p:pic>
        <p:nvPicPr>
          <p:cNvPr id="185" name="Google Shape;185;p20"/>
          <p:cNvPicPr preferRelativeResize="0"/>
          <p:nvPr/>
        </p:nvPicPr>
        <p:blipFill rotWithShape="1">
          <a:blip r:embed="rId5">
            <a:alphaModFix/>
          </a:blip>
          <a:srcRect/>
          <a:stretch/>
        </p:blipFill>
        <p:spPr>
          <a:xfrm>
            <a:off x="6217122" y="3050910"/>
            <a:ext cx="609600" cy="609600"/>
          </a:xfrm>
          <a:prstGeom prst="rect">
            <a:avLst/>
          </a:prstGeom>
          <a:noFill/>
          <a:ln>
            <a:noFill/>
          </a:ln>
        </p:spPr>
      </p:pic>
      <p:pic>
        <p:nvPicPr>
          <p:cNvPr id="186" name="Google Shape;186;p20"/>
          <p:cNvPicPr preferRelativeResize="0"/>
          <p:nvPr/>
        </p:nvPicPr>
        <p:blipFill rotWithShape="1">
          <a:blip r:embed="rId6">
            <a:alphaModFix/>
          </a:blip>
          <a:srcRect/>
          <a:stretch/>
        </p:blipFill>
        <p:spPr>
          <a:xfrm>
            <a:off x="7768065" y="3050910"/>
            <a:ext cx="609600" cy="6096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grpSp>
        <p:nvGrpSpPr>
          <p:cNvPr id="102" name="Google Shape;102;p15"/>
          <p:cNvGrpSpPr/>
          <p:nvPr/>
        </p:nvGrpSpPr>
        <p:grpSpPr>
          <a:xfrm>
            <a:off x="1524002" y="395825"/>
            <a:ext cx="9144000" cy="6275248"/>
            <a:chOff x="0" y="520512"/>
            <a:chExt cx="9144000" cy="6275248"/>
          </a:xfrm>
        </p:grpSpPr>
        <p:sp>
          <p:nvSpPr>
            <p:cNvPr id="103" name="Google Shape;103;p15"/>
            <p:cNvSpPr txBox="1"/>
            <p:nvPr/>
          </p:nvSpPr>
          <p:spPr>
            <a:xfrm>
              <a:off x="0" y="520512"/>
              <a:ext cx="9144000" cy="55399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Introduction</a:t>
              </a:r>
            </a:p>
          </p:txBody>
        </p:sp>
        <p:sp>
          <p:nvSpPr>
            <p:cNvPr id="104" name="Google Shape;104;p15"/>
            <p:cNvSpPr txBox="1"/>
            <p:nvPr/>
          </p:nvSpPr>
          <p:spPr>
            <a:xfrm>
              <a:off x="5477039" y="6241762"/>
              <a:ext cx="3666961" cy="55399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cxnSp>
        <p:nvCxnSpPr>
          <p:cNvPr id="105" name="Google Shape;105;p15"/>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grpSp>
        <p:nvGrpSpPr>
          <p:cNvPr id="12" name="Group 11">
            <a:extLst>
              <a:ext uri="{FF2B5EF4-FFF2-40B4-BE49-F238E27FC236}">
                <a16:creationId xmlns:a16="http://schemas.microsoft.com/office/drawing/2014/main" id="{ADC41353-1BA5-4CFB-A4AE-1E345879AED6}"/>
              </a:ext>
            </a:extLst>
          </p:cNvPr>
          <p:cNvGrpSpPr/>
          <p:nvPr/>
        </p:nvGrpSpPr>
        <p:grpSpPr>
          <a:xfrm>
            <a:off x="2066922" y="1585567"/>
            <a:ext cx="8058155" cy="806935"/>
            <a:chOff x="542922" y="1736761"/>
            <a:chExt cx="8058155" cy="806935"/>
          </a:xfrm>
          <a:solidFill>
            <a:srgbClr val="627981"/>
          </a:solidFill>
        </p:grpSpPr>
        <p:sp>
          <p:nvSpPr>
            <p:cNvPr id="13" name="Rectangle 12">
              <a:extLst>
                <a:ext uri="{FF2B5EF4-FFF2-40B4-BE49-F238E27FC236}">
                  <a16:creationId xmlns:a16="http://schemas.microsoft.com/office/drawing/2014/main" id="{41ACCCA4-3EE1-4259-9B32-597F7E92504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4" name="TextBox 13">
              <a:extLst>
                <a:ext uri="{FF2B5EF4-FFF2-40B4-BE49-F238E27FC236}">
                  <a16:creationId xmlns:a16="http://schemas.microsoft.com/office/drawing/2014/main" id="{A0D78DBA-B5CA-45C1-8261-77D96634CC3E}"/>
                </a:ext>
              </a:extLst>
            </p:cNvPr>
            <p:cNvSpPr txBox="1"/>
            <p:nvPr/>
          </p:nvSpPr>
          <p:spPr>
            <a:xfrm>
              <a:off x="542922" y="1783329"/>
              <a:ext cx="796198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Sustained, long-term economic growth comes from increases in worker productivity, which essentially means how well we do things.</a:t>
              </a:r>
            </a:p>
          </p:txBody>
        </p:sp>
      </p:grpSp>
      <p:grpSp>
        <p:nvGrpSpPr>
          <p:cNvPr id="15" name="Group 14">
            <a:extLst>
              <a:ext uri="{FF2B5EF4-FFF2-40B4-BE49-F238E27FC236}">
                <a16:creationId xmlns:a16="http://schemas.microsoft.com/office/drawing/2014/main" id="{B231FB5E-7078-4BBD-A91F-0E5E6B37E38D}"/>
              </a:ext>
            </a:extLst>
          </p:cNvPr>
          <p:cNvGrpSpPr/>
          <p:nvPr/>
        </p:nvGrpSpPr>
        <p:grpSpPr>
          <a:xfrm>
            <a:off x="2066921" y="3351076"/>
            <a:ext cx="8058155" cy="806935"/>
            <a:chOff x="542922" y="1736761"/>
            <a:chExt cx="8058155" cy="806935"/>
          </a:xfrm>
          <a:solidFill>
            <a:srgbClr val="627981"/>
          </a:solidFill>
        </p:grpSpPr>
        <p:sp>
          <p:nvSpPr>
            <p:cNvPr id="16" name="Rectangle 15">
              <a:extLst>
                <a:ext uri="{FF2B5EF4-FFF2-40B4-BE49-F238E27FC236}">
                  <a16:creationId xmlns:a16="http://schemas.microsoft.com/office/drawing/2014/main" id="{1996206F-82D8-418D-84E8-E498CADDFEB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7" name="TextBox 16">
              <a:extLst>
                <a:ext uri="{FF2B5EF4-FFF2-40B4-BE49-F238E27FC236}">
                  <a16:creationId xmlns:a16="http://schemas.microsoft.com/office/drawing/2014/main" id="{639B28FB-DEB9-418D-91DA-1625C9232E05}"/>
                </a:ext>
              </a:extLst>
            </p:cNvPr>
            <p:cNvSpPr txBox="1"/>
            <p:nvPr/>
          </p:nvSpPr>
          <p:spPr>
            <a:xfrm>
              <a:off x="542922"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More productivity essentially means you can do more in the same amount of time.</a:t>
              </a:r>
            </a:p>
          </p:txBody>
        </p:sp>
      </p:grpSp>
      <p:grpSp>
        <p:nvGrpSpPr>
          <p:cNvPr id="18" name="Group 17">
            <a:extLst>
              <a:ext uri="{FF2B5EF4-FFF2-40B4-BE49-F238E27FC236}">
                <a16:creationId xmlns:a16="http://schemas.microsoft.com/office/drawing/2014/main" id="{45672903-1DB2-40B4-A8D4-D93ADF0C4495}"/>
              </a:ext>
            </a:extLst>
          </p:cNvPr>
          <p:cNvGrpSpPr/>
          <p:nvPr/>
        </p:nvGrpSpPr>
        <p:grpSpPr>
          <a:xfrm>
            <a:off x="2066922" y="2471278"/>
            <a:ext cx="8058155" cy="806935"/>
            <a:chOff x="542922" y="1736761"/>
            <a:chExt cx="8058155" cy="806935"/>
          </a:xfrm>
          <a:solidFill>
            <a:srgbClr val="627981"/>
          </a:solidFill>
        </p:grpSpPr>
        <p:sp>
          <p:nvSpPr>
            <p:cNvPr id="19" name="Rectangle 18">
              <a:extLst>
                <a:ext uri="{FF2B5EF4-FFF2-40B4-BE49-F238E27FC236}">
                  <a16:creationId xmlns:a16="http://schemas.microsoft.com/office/drawing/2014/main" id="{A01BF57D-1B6A-4038-82F6-D6488EA1F2D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0" name="TextBox 19">
              <a:extLst>
                <a:ext uri="{FF2B5EF4-FFF2-40B4-BE49-F238E27FC236}">
                  <a16:creationId xmlns:a16="http://schemas.microsoft.com/office/drawing/2014/main" id="{F4F7B92A-68AE-4F1F-878E-1E7F786903C3}"/>
                </a:ext>
              </a:extLst>
            </p:cNvPr>
            <p:cNvSpPr txBox="1"/>
            <p:nvPr/>
          </p:nvSpPr>
          <p:spPr>
            <a:xfrm>
              <a:off x="542922" y="178332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Labor productivity </a:t>
              </a:r>
              <a:r>
                <a:rPr lang="en-US" sz="2000" dirty="0">
                  <a:solidFill>
                    <a:schemeClr val="bg1"/>
                  </a:solidFill>
                </a:rPr>
                <a:t>is the value that each employed person creates per unit of his or her input.</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3" name="Google Shape;103;p15"/>
          <p:cNvSpPr txBox="1"/>
          <p:nvPr/>
        </p:nvSpPr>
        <p:spPr>
          <a:xfrm>
            <a:off x="1524002" y="395825"/>
            <a:ext cx="9144000" cy="55399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Labor Productivity</a:t>
            </a:r>
          </a:p>
        </p:txBody>
      </p:sp>
      <p:cxnSp>
        <p:nvCxnSpPr>
          <p:cNvPr id="105" name="Google Shape;105;p15"/>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grpSp>
        <p:nvGrpSpPr>
          <p:cNvPr id="12" name="Group 11">
            <a:extLst>
              <a:ext uri="{FF2B5EF4-FFF2-40B4-BE49-F238E27FC236}">
                <a16:creationId xmlns:a16="http://schemas.microsoft.com/office/drawing/2014/main" id="{ADC41353-1BA5-4CFB-A4AE-1E345879AED6}"/>
              </a:ext>
            </a:extLst>
          </p:cNvPr>
          <p:cNvGrpSpPr/>
          <p:nvPr/>
        </p:nvGrpSpPr>
        <p:grpSpPr>
          <a:xfrm>
            <a:off x="2066920" y="1585567"/>
            <a:ext cx="8058157" cy="806935"/>
            <a:chOff x="542920" y="1736761"/>
            <a:chExt cx="8058157" cy="806935"/>
          </a:xfrm>
          <a:solidFill>
            <a:srgbClr val="627981"/>
          </a:solidFill>
        </p:grpSpPr>
        <p:sp>
          <p:nvSpPr>
            <p:cNvPr id="13" name="Rectangle 12">
              <a:extLst>
                <a:ext uri="{FF2B5EF4-FFF2-40B4-BE49-F238E27FC236}">
                  <a16:creationId xmlns:a16="http://schemas.microsoft.com/office/drawing/2014/main" id="{41ACCCA4-3EE1-4259-9B32-597F7E92504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4" name="TextBox 13">
              <a:extLst>
                <a:ext uri="{FF2B5EF4-FFF2-40B4-BE49-F238E27FC236}">
                  <a16:creationId xmlns:a16="http://schemas.microsoft.com/office/drawing/2014/main" id="{A0D78DBA-B5CA-45C1-8261-77D96634CC3E}"/>
                </a:ext>
              </a:extLst>
            </p:cNvPr>
            <p:cNvSpPr txBox="1"/>
            <p:nvPr/>
          </p:nvSpPr>
          <p:spPr>
            <a:xfrm>
              <a:off x="542920" y="1940173"/>
              <a:ext cx="796198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first determinant of labor productivity is </a:t>
              </a:r>
              <a:r>
                <a:rPr lang="en-US" sz="2000" b="1" dirty="0">
                  <a:solidFill>
                    <a:schemeClr val="bg1"/>
                  </a:solidFill>
                </a:rPr>
                <a:t>human capital</a:t>
              </a:r>
              <a:r>
                <a:rPr lang="en-US" sz="2000" dirty="0">
                  <a:solidFill>
                    <a:schemeClr val="bg1"/>
                  </a:solidFill>
                </a:rPr>
                <a:t>.</a:t>
              </a:r>
            </a:p>
          </p:txBody>
        </p:sp>
      </p:grpSp>
      <p:grpSp>
        <p:nvGrpSpPr>
          <p:cNvPr id="15" name="Group 14">
            <a:extLst>
              <a:ext uri="{FF2B5EF4-FFF2-40B4-BE49-F238E27FC236}">
                <a16:creationId xmlns:a16="http://schemas.microsoft.com/office/drawing/2014/main" id="{B231FB5E-7078-4BBD-A91F-0E5E6B37E38D}"/>
              </a:ext>
            </a:extLst>
          </p:cNvPr>
          <p:cNvGrpSpPr/>
          <p:nvPr/>
        </p:nvGrpSpPr>
        <p:grpSpPr>
          <a:xfrm>
            <a:off x="2066920" y="3351076"/>
            <a:ext cx="8058156" cy="806935"/>
            <a:chOff x="542921" y="1736761"/>
            <a:chExt cx="8058156" cy="806935"/>
          </a:xfrm>
          <a:solidFill>
            <a:srgbClr val="627981"/>
          </a:solidFill>
        </p:grpSpPr>
        <p:sp>
          <p:nvSpPr>
            <p:cNvPr id="16" name="Rectangle 15">
              <a:extLst>
                <a:ext uri="{FF2B5EF4-FFF2-40B4-BE49-F238E27FC236}">
                  <a16:creationId xmlns:a16="http://schemas.microsoft.com/office/drawing/2014/main" id="{1996206F-82D8-418D-84E8-E498CADDFEB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7" name="TextBox 16">
              <a:extLst>
                <a:ext uri="{FF2B5EF4-FFF2-40B4-BE49-F238E27FC236}">
                  <a16:creationId xmlns:a16="http://schemas.microsoft.com/office/drawing/2014/main" id="{639B28FB-DEB9-418D-91DA-1625C9232E05}"/>
                </a:ext>
              </a:extLst>
            </p:cNvPr>
            <p:cNvSpPr txBox="1"/>
            <p:nvPr/>
          </p:nvSpPr>
          <p:spPr>
            <a:xfrm>
              <a:off x="542921"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second factor that determines labor productivity is </a:t>
              </a:r>
              <a:r>
                <a:rPr lang="en-US" sz="2000" b="1" dirty="0">
                  <a:solidFill>
                    <a:schemeClr val="bg1"/>
                  </a:solidFill>
                </a:rPr>
                <a:t>technological change</a:t>
              </a:r>
              <a:r>
                <a:rPr lang="en-US" sz="2000" dirty="0">
                  <a:solidFill>
                    <a:schemeClr val="bg1"/>
                  </a:solidFill>
                </a:rPr>
                <a:t>.</a:t>
              </a:r>
            </a:p>
          </p:txBody>
        </p:sp>
      </p:grpSp>
      <p:grpSp>
        <p:nvGrpSpPr>
          <p:cNvPr id="18" name="Group 17">
            <a:extLst>
              <a:ext uri="{FF2B5EF4-FFF2-40B4-BE49-F238E27FC236}">
                <a16:creationId xmlns:a16="http://schemas.microsoft.com/office/drawing/2014/main" id="{45672903-1DB2-40B4-A8D4-D93ADF0C4495}"/>
              </a:ext>
            </a:extLst>
          </p:cNvPr>
          <p:cNvGrpSpPr/>
          <p:nvPr/>
        </p:nvGrpSpPr>
        <p:grpSpPr>
          <a:xfrm>
            <a:off x="2066922" y="2471278"/>
            <a:ext cx="8058155" cy="806935"/>
            <a:chOff x="542922" y="1736761"/>
            <a:chExt cx="8058155" cy="806935"/>
          </a:xfrm>
          <a:solidFill>
            <a:srgbClr val="627981"/>
          </a:solidFill>
        </p:grpSpPr>
        <p:sp>
          <p:nvSpPr>
            <p:cNvPr id="19" name="Rectangle 18">
              <a:extLst>
                <a:ext uri="{FF2B5EF4-FFF2-40B4-BE49-F238E27FC236}">
                  <a16:creationId xmlns:a16="http://schemas.microsoft.com/office/drawing/2014/main" id="{A01BF57D-1B6A-4038-82F6-D6488EA1F2D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0" name="TextBox 19">
              <a:extLst>
                <a:ext uri="{FF2B5EF4-FFF2-40B4-BE49-F238E27FC236}">
                  <a16:creationId xmlns:a16="http://schemas.microsoft.com/office/drawing/2014/main" id="{F4F7B92A-68AE-4F1F-878E-1E7F786903C3}"/>
                </a:ext>
              </a:extLst>
            </p:cNvPr>
            <p:cNvSpPr txBox="1"/>
            <p:nvPr/>
          </p:nvSpPr>
          <p:spPr>
            <a:xfrm>
              <a:off x="542922" y="178332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higher the average level of education in an economy, the higher the accumulated human capital and the higher the labor productivity.</a:t>
              </a:r>
            </a:p>
          </p:txBody>
        </p:sp>
      </p:grpSp>
      <p:grpSp>
        <p:nvGrpSpPr>
          <p:cNvPr id="21" name="Group 20">
            <a:extLst>
              <a:ext uri="{FF2B5EF4-FFF2-40B4-BE49-F238E27FC236}">
                <a16:creationId xmlns:a16="http://schemas.microsoft.com/office/drawing/2014/main" id="{36F0D41F-7487-4930-8E4F-DEDAA6C9ED44}"/>
              </a:ext>
            </a:extLst>
          </p:cNvPr>
          <p:cNvGrpSpPr/>
          <p:nvPr/>
        </p:nvGrpSpPr>
        <p:grpSpPr>
          <a:xfrm>
            <a:off x="2066921" y="4230873"/>
            <a:ext cx="8058156" cy="806935"/>
            <a:chOff x="542921" y="1736761"/>
            <a:chExt cx="8058156" cy="806935"/>
          </a:xfrm>
          <a:solidFill>
            <a:srgbClr val="627981"/>
          </a:solidFill>
        </p:grpSpPr>
        <p:sp>
          <p:nvSpPr>
            <p:cNvPr id="22" name="Rectangle 21">
              <a:extLst>
                <a:ext uri="{FF2B5EF4-FFF2-40B4-BE49-F238E27FC236}">
                  <a16:creationId xmlns:a16="http://schemas.microsoft.com/office/drawing/2014/main" id="{887F8C5F-4CC1-4AE3-B73C-FE0B725BAD9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3" name="TextBox 22">
              <a:extLst>
                <a:ext uri="{FF2B5EF4-FFF2-40B4-BE49-F238E27FC236}">
                  <a16:creationId xmlns:a16="http://schemas.microsoft.com/office/drawing/2014/main" id="{31CD3EF5-08C7-4370-A63C-24E4AA1BCFBE}"/>
                </a:ext>
              </a:extLst>
            </p:cNvPr>
            <p:cNvSpPr txBox="1"/>
            <p:nvPr/>
          </p:nvSpPr>
          <p:spPr>
            <a:xfrm>
              <a:off x="542921"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Technological change is a combination of </a:t>
              </a:r>
              <a:r>
                <a:rPr lang="en-US" sz="2000" b="1" dirty="0">
                  <a:solidFill>
                    <a:schemeClr val="bg1"/>
                  </a:solidFill>
                </a:rPr>
                <a:t>invention</a:t>
              </a:r>
              <a:r>
                <a:rPr lang="en-US" sz="2000" dirty="0">
                  <a:solidFill>
                    <a:schemeClr val="bg1"/>
                  </a:solidFill>
                </a:rPr>
                <a:t>—advances in knowledge—and </a:t>
              </a:r>
              <a:r>
                <a:rPr lang="en-US" sz="2000" b="1" dirty="0">
                  <a:solidFill>
                    <a:schemeClr val="bg1"/>
                  </a:solidFill>
                </a:rPr>
                <a:t>innovation</a:t>
              </a:r>
              <a:r>
                <a:rPr lang="en-US" sz="2000" dirty="0">
                  <a:solidFill>
                    <a:schemeClr val="bg1"/>
                  </a:solidFill>
                </a:rPr>
                <a:t>—putting those advances to use.</a:t>
              </a:r>
            </a:p>
          </p:txBody>
        </p:sp>
      </p:grpSp>
      <p:grpSp>
        <p:nvGrpSpPr>
          <p:cNvPr id="24" name="Group 23">
            <a:extLst>
              <a:ext uri="{FF2B5EF4-FFF2-40B4-BE49-F238E27FC236}">
                <a16:creationId xmlns:a16="http://schemas.microsoft.com/office/drawing/2014/main" id="{A217C44C-290E-4336-BA08-155490E1C6A8}"/>
              </a:ext>
            </a:extLst>
          </p:cNvPr>
          <p:cNvGrpSpPr/>
          <p:nvPr/>
        </p:nvGrpSpPr>
        <p:grpSpPr>
          <a:xfrm>
            <a:off x="2066920" y="5110669"/>
            <a:ext cx="8058156" cy="806935"/>
            <a:chOff x="542921" y="1736761"/>
            <a:chExt cx="8058156" cy="806935"/>
          </a:xfrm>
          <a:solidFill>
            <a:srgbClr val="627981"/>
          </a:solidFill>
        </p:grpSpPr>
        <p:sp>
          <p:nvSpPr>
            <p:cNvPr id="25" name="Rectangle 24">
              <a:extLst>
                <a:ext uri="{FF2B5EF4-FFF2-40B4-BE49-F238E27FC236}">
                  <a16:creationId xmlns:a16="http://schemas.microsoft.com/office/drawing/2014/main" id="{7F51631D-2711-4BBB-87CA-7A783660DDD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6" name="TextBox 25">
              <a:extLst>
                <a:ext uri="{FF2B5EF4-FFF2-40B4-BE49-F238E27FC236}">
                  <a16:creationId xmlns:a16="http://schemas.microsoft.com/office/drawing/2014/main" id="{9A540FE0-4F52-4517-83AD-CB67BAB87ED4}"/>
                </a:ext>
              </a:extLst>
            </p:cNvPr>
            <p:cNvSpPr txBox="1"/>
            <p:nvPr/>
          </p:nvSpPr>
          <p:spPr>
            <a:xfrm>
              <a:off x="542921"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third factor that determines labor productivity is </a:t>
              </a:r>
              <a:r>
                <a:rPr lang="en-US" sz="2000" b="1" dirty="0">
                  <a:solidFill>
                    <a:schemeClr val="bg1"/>
                  </a:solidFill>
                </a:rPr>
                <a:t>economies of scale</a:t>
              </a:r>
              <a:r>
                <a:rPr lang="en-US" sz="2000" dirty="0">
                  <a:solidFill>
                    <a:schemeClr val="bg1"/>
                  </a:solidFill>
                </a:rPr>
                <a:t>, which are cost advantages that industries obtain due to size.</a:t>
              </a:r>
            </a:p>
          </p:txBody>
        </p:sp>
      </p:grpSp>
    </p:spTree>
    <p:extLst>
      <p:ext uri="{BB962C8B-B14F-4D97-AF65-F5344CB8AC3E}">
        <p14:creationId xmlns:p14="http://schemas.microsoft.com/office/powerpoint/2010/main" val="927653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grpSp>
        <p:nvGrpSpPr>
          <p:cNvPr id="122" name="Google Shape;122;p16"/>
          <p:cNvGrpSpPr/>
          <p:nvPr/>
        </p:nvGrpSpPr>
        <p:grpSpPr>
          <a:xfrm>
            <a:off x="1524001" y="338445"/>
            <a:ext cx="9144000" cy="6332730"/>
            <a:chOff x="-1" y="463132"/>
            <a:chExt cx="9144000" cy="6332730"/>
          </a:xfrm>
        </p:grpSpPr>
        <p:sp>
          <p:nvSpPr>
            <p:cNvPr id="123" name="Google Shape;123;p16"/>
            <p:cNvSpPr txBox="1"/>
            <p:nvPr/>
          </p:nvSpPr>
          <p:spPr>
            <a:xfrm>
              <a:off x="-1" y="463132"/>
              <a:ext cx="9144000" cy="5541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Font typeface="Arial"/>
                <a:buNone/>
              </a:pPr>
              <a:r>
                <a:rPr lang="en-US" sz="3000">
                  <a:solidFill>
                    <a:schemeClr val="dk1"/>
                  </a:solidFill>
                  <a:latin typeface="Century Gothic"/>
                  <a:ea typeface="Century Gothic"/>
                  <a:cs typeface="Century Gothic"/>
                  <a:sym typeface="Century Gothic"/>
                </a:rPr>
                <a:t>Aggregate Production Function</a:t>
              </a:r>
              <a:endParaRPr>
                <a:solidFill>
                  <a:schemeClr val="dk1"/>
                </a:solidFill>
              </a:endParaRPr>
            </a:p>
            <a:p>
              <a:pPr marL="0" marR="0" lvl="0" indent="0" algn="ctr" rtl="0">
                <a:spcBef>
                  <a:spcPts val="0"/>
                </a:spcBef>
                <a:spcAft>
                  <a:spcPts val="0"/>
                </a:spcAft>
                <a:buSzPts val="1100"/>
                <a:buNone/>
              </a:pPr>
              <a:endParaRPr sz="3000">
                <a:solidFill>
                  <a:schemeClr val="dk1"/>
                </a:solidFill>
                <a:latin typeface="Century Gothic"/>
                <a:ea typeface="Century Gothic"/>
                <a:cs typeface="Century Gothic"/>
                <a:sym typeface="Century Gothic"/>
              </a:endParaRPr>
            </a:p>
          </p:txBody>
        </p:sp>
        <p:sp>
          <p:nvSpPr>
            <p:cNvPr id="124" name="Google Shape;124;p16"/>
            <p:cNvSpPr txBox="1"/>
            <p:nvPr/>
          </p:nvSpPr>
          <p:spPr>
            <a:xfrm>
              <a:off x="5477039" y="6241762"/>
              <a:ext cx="3666900" cy="554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cxnSp>
        <p:nvCxnSpPr>
          <p:cNvPr id="125" name="Google Shape;125;p16"/>
          <p:cNvCxnSpPr/>
          <p:nvPr/>
        </p:nvCxnSpPr>
        <p:spPr>
          <a:xfrm>
            <a:off x="1881188" y="1137908"/>
            <a:ext cx="8429700" cy="0"/>
          </a:xfrm>
          <a:prstGeom prst="straightConnector1">
            <a:avLst/>
          </a:prstGeom>
          <a:noFill/>
          <a:ln w="12700" cap="flat" cmpd="sng">
            <a:solidFill>
              <a:srgbClr val="323542"/>
            </a:solidFill>
            <a:prstDash val="solid"/>
            <a:miter lim="800000"/>
            <a:headEnd type="none" w="sm" len="sm"/>
            <a:tailEnd type="none" w="sm" len="sm"/>
          </a:ln>
        </p:spPr>
      </p:cxnSp>
      <p:grpSp>
        <p:nvGrpSpPr>
          <p:cNvPr id="126" name="Google Shape;126;p16"/>
          <p:cNvGrpSpPr/>
          <p:nvPr/>
        </p:nvGrpSpPr>
        <p:grpSpPr>
          <a:xfrm>
            <a:off x="2291768" y="1350378"/>
            <a:ext cx="7608463" cy="1459745"/>
            <a:chOff x="542926" y="1736749"/>
            <a:chExt cx="8243825" cy="807000"/>
          </a:xfrm>
          <a:solidFill>
            <a:srgbClr val="627981"/>
          </a:solidFill>
        </p:grpSpPr>
        <p:sp>
          <p:nvSpPr>
            <p:cNvPr id="127" name="Google Shape;127;p16"/>
            <p:cNvSpPr/>
            <p:nvPr/>
          </p:nvSpPr>
          <p:spPr>
            <a:xfrm>
              <a:off x="542926" y="1736749"/>
              <a:ext cx="8243700" cy="80700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28" name="Google Shape;128;p16"/>
            <p:cNvSpPr txBox="1"/>
            <p:nvPr/>
          </p:nvSpPr>
          <p:spPr>
            <a:xfrm>
              <a:off x="633051" y="1986224"/>
              <a:ext cx="8153700" cy="400200"/>
            </a:xfrm>
            <a:prstGeom prst="rect">
              <a:avLst/>
            </a:prstGeom>
            <a:grpFill/>
            <a:ln>
              <a:noFill/>
            </a:ln>
          </p:spPr>
          <p:txBody>
            <a:bodyPr spcFirstLastPara="1" wrap="square" lIns="91425" tIns="45700" rIns="91425" bIns="45700" anchor="t" anchorCtr="0">
              <a:noAutofit/>
            </a:bodyPr>
            <a:lstStyle/>
            <a:p>
              <a:pPr marL="101600" marR="0" lvl="0" algn="ctr" rtl="0">
                <a:spcBef>
                  <a:spcPts val="0"/>
                </a:spcBef>
                <a:spcAft>
                  <a:spcPts val="0"/>
                </a:spcAft>
                <a:buClr>
                  <a:schemeClr val="lt1"/>
                </a:buClr>
                <a:buSzPts val="2000"/>
              </a:pPr>
              <a:r>
                <a:rPr lang="en-US" sz="2000" dirty="0">
                  <a:solidFill>
                    <a:schemeClr val="lt1"/>
                  </a:solidFill>
                  <a:latin typeface="Calibri"/>
                  <a:ea typeface="Calibri"/>
                  <a:cs typeface="Calibri"/>
                  <a:sym typeface="Calibri"/>
                </a:rPr>
                <a:t>In macroeconomics, the connection between inputs and outputs for the entire economy is called an </a:t>
              </a:r>
              <a:r>
                <a:rPr lang="en-US" sz="2000" b="1" dirty="0">
                  <a:solidFill>
                    <a:schemeClr val="lt1"/>
                  </a:solidFill>
                  <a:latin typeface="Calibri"/>
                  <a:ea typeface="Calibri"/>
                  <a:cs typeface="Calibri"/>
                  <a:sym typeface="Calibri"/>
                </a:rPr>
                <a:t>aggregate production function</a:t>
              </a:r>
              <a:r>
                <a:rPr lang="en-US" sz="2000" dirty="0">
                  <a:solidFill>
                    <a:schemeClr val="lt1"/>
                  </a:solidFill>
                  <a:latin typeface="Calibri"/>
                  <a:ea typeface="Calibri"/>
                  <a:cs typeface="Calibri"/>
                  <a:sym typeface="Calibri"/>
                </a:rPr>
                <a:t>. </a:t>
              </a:r>
              <a:endParaRPr lang="en-US" dirty="0"/>
            </a:p>
          </p:txBody>
        </p:sp>
      </p:grpSp>
      <p:grpSp>
        <p:nvGrpSpPr>
          <p:cNvPr id="12" name="Group 11">
            <a:extLst>
              <a:ext uri="{FF2B5EF4-FFF2-40B4-BE49-F238E27FC236}">
                <a16:creationId xmlns:a16="http://schemas.microsoft.com/office/drawing/2014/main" id="{0D815D86-DA2F-4430-9419-620F6E3E7E7A}"/>
              </a:ext>
            </a:extLst>
          </p:cNvPr>
          <p:cNvGrpSpPr/>
          <p:nvPr/>
        </p:nvGrpSpPr>
        <p:grpSpPr>
          <a:xfrm>
            <a:off x="2291769" y="2887984"/>
            <a:ext cx="7608462" cy="3264896"/>
            <a:chOff x="365111" y="1808166"/>
            <a:chExt cx="8443024" cy="3311695"/>
          </a:xfrm>
          <a:solidFill>
            <a:srgbClr val="627981"/>
          </a:solidFill>
        </p:grpSpPr>
        <p:grpSp>
          <p:nvGrpSpPr>
            <p:cNvPr id="13" name="Group 12">
              <a:extLst>
                <a:ext uri="{FF2B5EF4-FFF2-40B4-BE49-F238E27FC236}">
                  <a16:creationId xmlns:a16="http://schemas.microsoft.com/office/drawing/2014/main" id="{C202ACFF-4B9D-41FA-BD9A-364FDC7A8CB8}"/>
                </a:ext>
              </a:extLst>
            </p:cNvPr>
            <p:cNvGrpSpPr/>
            <p:nvPr/>
          </p:nvGrpSpPr>
          <p:grpSpPr>
            <a:xfrm>
              <a:off x="365111" y="1808166"/>
              <a:ext cx="8443024" cy="3311695"/>
              <a:chOff x="365111" y="1808166"/>
              <a:chExt cx="8443024" cy="3311695"/>
            </a:xfrm>
            <a:grpFill/>
          </p:grpSpPr>
          <p:sp>
            <p:nvSpPr>
              <p:cNvPr id="16" name="Rectangle 15">
                <a:extLst>
                  <a:ext uri="{FF2B5EF4-FFF2-40B4-BE49-F238E27FC236}">
                    <a16:creationId xmlns:a16="http://schemas.microsoft.com/office/drawing/2014/main" id="{3476A664-95F1-4B58-AA50-433D5425F81E}"/>
                  </a:ext>
                </a:extLst>
              </p:cNvPr>
              <p:cNvSpPr/>
              <p:nvPr/>
            </p:nvSpPr>
            <p:spPr>
              <a:xfrm>
                <a:off x="365111" y="1808166"/>
                <a:ext cx="4175762" cy="32986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a:ea typeface="Calibri"/>
                  <a:cs typeface="Calibri"/>
                  <a:sym typeface="Calibri"/>
                </a:endParaRPr>
              </a:p>
              <a:p>
                <a:pPr algn="ctr"/>
                <a:endParaRPr lang="en-US" dirty="0">
                  <a:latin typeface="Calibri"/>
                  <a:ea typeface="Calibri"/>
                  <a:cs typeface="Calibri"/>
                  <a:sym typeface="Calibri"/>
                </a:endParaRPr>
              </a:p>
              <a:p>
                <a:pPr algn="ctr"/>
                <a:endParaRPr lang="en-US" dirty="0">
                  <a:latin typeface="Calibri"/>
                  <a:ea typeface="Calibri"/>
                  <a:cs typeface="Calibri"/>
                  <a:sym typeface="Calibri"/>
                </a:endParaRPr>
              </a:p>
              <a:p>
                <a:pPr algn="ctr"/>
                <a:endParaRPr lang="en-US" dirty="0">
                  <a:latin typeface="Calibri"/>
                  <a:ea typeface="Calibri"/>
                  <a:cs typeface="Calibri"/>
                  <a:sym typeface="Calibri"/>
                </a:endParaRPr>
              </a:p>
              <a:p>
                <a:pPr algn="ctr"/>
                <a:endParaRPr lang="en-US" sz="2400" dirty="0">
                  <a:solidFill>
                    <a:schemeClr val="lt1"/>
                  </a:solidFill>
                  <a:latin typeface="Calibri"/>
                  <a:ea typeface="Calibri"/>
                  <a:cs typeface="Calibri"/>
                  <a:sym typeface="Calibri"/>
                </a:endParaRPr>
              </a:p>
              <a:p>
                <a:pPr algn="ctr"/>
                <a:r>
                  <a:rPr lang="en-US" sz="2400" dirty="0">
                    <a:solidFill>
                      <a:schemeClr val="lt1"/>
                    </a:solidFill>
                    <a:latin typeface="Calibri"/>
                    <a:ea typeface="Calibri"/>
                    <a:cs typeface="Calibri"/>
                    <a:sym typeface="Calibri"/>
                  </a:rPr>
                  <a:t>Workforce + </a:t>
                </a:r>
              </a:p>
              <a:p>
                <a:pPr algn="ctr"/>
                <a:r>
                  <a:rPr lang="en-US" sz="2400" dirty="0">
                    <a:solidFill>
                      <a:schemeClr val="lt1"/>
                    </a:solidFill>
                    <a:latin typeface="Calibri"/>
                    <a:ea typeface="Calibri"/>
                    <a:cs typeface="Calibri"/>
                    <a:sym typeface="Calibri"/>
                  </a:rPr>
                  <a:t>Human capital + </a:t>
                </a:r>
              </a:p>
              <a:p>
                <a:pPr algn="ctr"/>
                <a:r>
                  <a:rPr lang="en-US" sz="2400" dirty="0">
                    <a:solidFill>
                      <a:schemeClr val="lt1"/>
                    </a:solidFill>
                    <a:latin typeface="Calibri"/>
                    <a:ea typeface="Calibri"/>
                    <a:cs typeface="Calibri"/>
                    <a:sym typeface="Calibri"/>
                  </a:rPr>
                  <a:t>Physical capital + Technology</a:t>
                </a:r>
                <a:endParaRPr lang="en-US" sz="2400" dirty="0"/>
              </a:p>
              <a:p>
                <a:pPr algn="ctr"/>
                <a:endParaRPr lang="en-US" dirty="0"/>
              </a:p>
            </p:txBody>
          </p:sp>
          <p:sp>
            <p:nvSpPr>
              <p:cNvPr id="17" name="Rectangle 16">
                <a:extLst>
                  <a:ext uri="{FF2B5EF4-FFF2-40B4-BE49-F238E27FC236}">
                    <a16:creationId xmlns:a16="http://schemas.microsoft.com/office/drawing/2014/main" id="{6D311F09-A9D3-4CBE-B750-CA55573D57EE}"/>
                  </a:ext>
                </a:extLst>
              </p:cNvPr>
              <p:cNvSpPr/>
              <p:nvPr/>
            </p:nvSpPr>
            <p:spPr>
              <a:xfrm>
                <a:off x="4632374" y="1821206"/>
                <a:ext cx="4175761" cy="32986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GDP</a:t>
                </a:r>
              </a:p>
            </p:txBody>
          </p:sp>
          <p:sp>
            <p:nvSpPr>
              <p:cNvPr id="18" name="Oval 17">
                <a:extLst>
                  <a:ext uri="{FF2B5EF4-FFF2-40B4-BE49-F238E27FC236}">
                    <a16:creationId xmlns:a16="http://schemas.microsoft.com/office/drawing/2014/main" id="{91C8486F-EB5D-4EAA-8A27-71D300B50E9D}"/>
                  </a:ext>
                </a:extLst>
              </p:cNvPr>
              <p:cNvSpPr/>
              <p:nvPr/>
            </p:nvSpPr>
            <p:spPr>
              <a:xfrm>
                <a:off x="4206109" y="3036198"/>
                <a:ext cx="751943" cy="740213"/>
              </a:xfrm>
              <a:prstGeom prst="ellipse">
                <a:avLst/>
              </a:prstGeom>
              <a:grp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a:t>
                </a:r>
              </a:p>
            </p:txBody>
          </p:sp>
        </p:grpSp>
        <p:sp>
          <p:nvSpPr>
            <p:cNvPr id="14" name="TextBox 13">
              <a:extLst>
                <a:ext uri="{FF2B5EF4-FFF2-40B4-BE49-F238E27FC236}">
                  <a16:creationId xmlns:a16="http://schemas.microsoft.com/office/drawing/2014/main" id="{68C69555-759F-43F5-8B82-D01E1C2119CA}"/>
                </a:ext>
              </a:extLst>
            </p:cNvPr>
            <p:cNvSpPr txBox="1"/>
            <p:nvPr/>
          </p:nvSpPr>
          <p:spPr>
            <a:xfrm>
              <a:off x="790215" y="1922329"/>
              <a:ext cx="3325552" cy="1078676"/>
            </a:xfrm>
            <a:prstGeom prst="rect">
              <a:avLst/>
            </a:prstGeom>
            <a:grpFill/>
          </p:spPr>
          <p:txBody>
            <a:bodyPr wrap="square" rtlCol="0" anchor="ctr">
              <a:spAutoFit/>
            </a:bodyPr>
            <a:lstStyle/>
            <a:p>
              <a:pPr algn="ctr">
                <a:lnSpc>
                  <a:spcPct val="150000"/>
                </a:lnSpc>
              </a:pPr>
              <a:r>
                <a:rPr lang="en-US" sz="4800" dirty="0">
                  <a:solidFill>
                    <a:schemeClr val="bg1"/>
                  </a:solidFill>
                </a:rPr>
                <a:t>Inputs</a:t>
              </a:r>
            </a:p>
          </p:txBody>
        </p:sp>
        <p:sp>
          <p:nvSpPr>
            <p:cNvPr id="15" name="TextBox 14">
              <a:extLst>
                <a:ext uri="{FF2B5EF4-FFF2-40B4-BE49-F238E27FC236}">
                  <a16:creationId xmlns:a16="http://schemas.microsoft.com/office/drawing/2014/main" id="{8D5822E4-9D60-42AB-9DEC-285F5466EA87}"/>
                </a:ext>
              </a:extLst>
            </p:cNvPr>
            <p:cNvSpPr txBox="1"/>
            <p:nvPr/>
          </p:nvSpPr>
          <p:spPr>
            <a:xfrm>
              <a:off x="4958051" y="1980175"/>
              <a:ext cx="3325552" cy="1078676"/>
            </a:xfrm>
            <a:prstGeom prst="rect">
              <a:avLst/>
            </a:prstGeom>
            <a:grpFill/>
          </p:spPr>
          <p:txBody>
            <a:bodyPr wrap="square" rtlCol="0" anchor="ctr">
              <a:spAutoFit/>
            </a:bodyPr>
            <a:lstStyle/>
            <a:p>
              <a:pPr algn="ctr">
                <a:lnSpc>
                  <a:spcPct val="150000"/>
                </a:lnSpc>
              </a:pPr>
              <a:r>
                <a:rPr lang="en-US" sz="4800" dirty="0">
                  <a:solidFill>
                    <a:schemeClr val="bg1"/>
                  </a:solidFill>
                </a:rPr>
                <a:t>Output</a:t>
              </a: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3" name="Google Shape;103;p15"/>
          <p:cNvSpPr txBox="1"/>
          <p:nvPr/>
        </p:nvSpPr>
        <p:spPr>
          <a:xfrm>
            <a:off x="1524002" y="395825"/>
            <a:ext cx="9144000" cy="55399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Measuring Productivity</a:t>
            </a:r>
          </a:p>
        </p:txBody>
      </p:sp>
      <p:cxnSp>
        <p:nvCxnSpPr>
          <p:cNvPr id="105" name="Google Shape;105;p15"/>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grpSp>
        <p:nvGrpSpPr>
          <p:cNvPr id="12" name="Group 11">
            <a:extLst>
              <a:ext uri="{FF2B5EF4-FFF2-40B4-BE49-F238E27FC236}">
                <a16:creationId xmlns:a16="http://schemas.microsoft.com/office/drawing/2014/main" id="{ADC41353-1BA5-4CFB-A4AE-1E345879AED6}"/>
              </a:ext>
            </a:extLst>
          </p:cNvPr>
          <p:cNvGrpSpPr/>
          <p:nvPr/>
        </p:nvGrpSpPr>
        <p:grpSpPr>
          <a:xfrm>
            <a:off x="2066920" y="1585567"/>
            <a:ext cx="8058157" cy="806935"/>
            <a:chOff x="542920" y="1736761"/>
            <a:chExt cx="8058157" cy="806935"/>
          </a:xfrm>
          <a:solidFill>
            <a:srgbClr val="627981"/>
          </a:solidFill>
        </p:grpSpPr>
        <p:sp>
          <p:nvSpPr>
            <p:cNvPr id="13" name="Rectangle 12">
              <a:extLst>
                <a:ext uri="{FF2B5EF4-FFF2-40B4-BE49-F238E27FC236}">
                  <a16:creationId xmlns:a16="http://schemas.microsoft.com/office/drawing/2014/main" id="{41ACCCA4-3EE1-4259-9B32-597F7E92504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4" name="TextBox 13">
              <a:extLst>
                <a:ext uri="{FF2B5EF4-FFF2-40B4-BE49-F238E27FC236}">
                  <a16:creationId xmlns:a16="http://schemas.microsoft.com/office/drawing/2014/main" id="{A0D78DBA-B5CA-45C1-8261-77D96634CC3E}"/>
                </a:ext>
              </a:extLst>
            </p:cNvPr>
            <p:cNvSpPr txBox="1"/>
            <p:nvPr/>
          </p:nvSpPr>
          <p:spPr>
            <a:xfrm>
              <a:off x="542920" y="1786285"/>
              <a:ext cx="796198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An economy's rate of productivity growth is closely linked to the growth rate of its GDP per capita, although the two are not identical.</a:t>
              </a:r>
            </a:p>
          </p:txBody>
        </p:sp>
      </p:grpSp>
      <p:grpSp>
        <p:nvGrpSpPr>
          <p:cNvPr id="15" name="Group 14">
            <a:extLst>
              <a:ext uri="{FF2B5EF4-FFF2-40B4-BE49-F238E27FC236}">
                <a16:creationId xmlns:a16="http://schemas.microsoft.com/office/drawing/2014/main" id="{B231FB5E-7078-4BBD-A91F-0E5E6B37E38D}"/>
              </a:ext>
            </a:extLst>
          </p:cNvPr>
          <p:cNvGrpSpPr/>
          <p:nvPr/>
        </p:nvGrpSpPr>
        <p:grpSpPr>
          <a:xfrm>
            <a:off x="2066920" y="3351076"/>
            <a:ext cx="8058156" cy="806935"/>
            <a:chOff x="542921" y="1736761"/>
            <a:chExt cx="8058156" cy="806935"/>
          </a:xfrm>
          <a:solidFill>
            <a:srgbClr val="627981"/>
          </a:solidFill>
        </p:grpSpPr>
        <p:sp>
          <p:nvSpPr>
            <p:cNvPr id="16" name="Rectangle 15">
              <a:extLst>
                <a:ext uri="{FF2B5EF4-FFF2-40B4-BE49-F238E27FC236}">
                  <a16:creationId xmlns:a16="http://schemas.microsoft.com/office/drawing/2014/main" id="{1996206F-82D8-418D-84E8-E498CADDFEB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7" name="TextBox 16">
              <a:extLst>
                <a:ext uri="{FF2B5EF4-FFF2-40B4-BE49-F238E27FC236}">
                  <a16:creationId xmlns:a16="http://schemas.microsoft.com/office/drawing/2014/main" id="{639B28FB-DEB9-418D-91DA-1625C9232E05}"/>
                </a:ext>
              </a:extLst>
            </p:cNvPr>
            <p:cNvSpPr txBox="1"/>
            <p:nvPr/>
          </p:nvSpPr>
          <p:spPr>
            <a:xfrm>
              <a:off x="542921"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Over the long term, the only way that GDP per capita can grow continually is if the productivity of the average worker rises.</a:t>
              </a:r>
            </a:p>
          </p:txBody>
        </p:sp>
      </p:grpSp>
      <p:grpSp>
        <p:nvGrpSpPr>
          <p:cNvPr id="18" name="Group 17">
            <a:extLst>
              <a:ext uri="{FF2B5EF4-FFF2-40B4-BE49-F238E27FC236}">
                <a16:creationId xmlns:a16="http://schemas.microsoft.com/office/drawing/2014/main" id="{45672903-1DB2-40B4-A8D4-D93ADF0C4495}"/>
              </a:ext>
            </a:extLst>
          </p:cNvPr>
          <p:cNvGrpSpPr/>
          <p:nvPr/>
        </p:nvGrpSpPr>
        <p:grpSpPr>
          <a:xfrm>
            <a:off x="2066922" y="2471278"/>
            <a:ext cx="8058155" cy="806935"/>
            <a:chOff x="542922" y="1736761"/>
            <a:chExt cx="8058155" cy="806935"/>
          </a:xfrm>
          <a:solidFill>
            <a:srgbClr val="627981"/>
          </a:solidFill>
        </p:grpSpPr>
        <p:sp>
          <p:nvSpPr>
            <p:cNvPr id="19" name="Rectangle 18">
              <a:extLst>
                <a:ext uri="{FF2B5EF4-FFF2-40B4-BE49-F238E27FC236}">
                  <a16:creationId xmlns:a16="http://schemas.microsoft.com/office/drawing/2014/main" id="{A01BF57D-1B6A-4038-82F6-D6488EA1F2D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0" name="TextBox 19">
              <a:extLst>
                <a:ext uri="{FF2B5EF4-FFF2-40B4-BE49-F238E27FC236}">
                  <a16:creationId xmlns:a16="http://schemas.microsoft.com/office/drawing/2014/main" id="{F4F7B92A-68AE-4F1F-878E-1E7F786903C3}"/>
                </a:ext>
              </a:extLst>
            </p:cNvPr>
            <p:cNvSpPr txBox="1"/>
            <p:nvPr/>
          </p:nvSpPr>
          <p:spPr>
            <a:xfrm>
              <a:off x="542922" y="178332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the percentage of the population with jobs in an economy increases, GDP per capita will increase, but productivity may not be affected.</a:t>
              </a:r>
            </a:p>
          </p:txBody>
        </p:sp>
      </p:grpSp>
      <p:grpSp>
        <p:nvGrpSpPr>
          <p:cNvPr id="21" name="Group 20">
            <a:extLst>
              <a:ext uri="{FF2B5EF4-FFF2-40B4-BE49-F238E27FC236}">
                <a16:creationId xmlns:a16="http://schemas.microsoft.com/office/drawing/2014/main" id="{36F0D41F-7487-4930-8E4F-DEDAA6C9ED44}"/>
              </a:ext>
            </a:extLst>
          </p:cNvPr>
          <p:cNvGrpSpPr/>
          <p:nvPr/>
        </p:nvGrpSpPr>
        <p:grpSpPr>
          <a:xfrm>
            <a:off x="2066921" y="4230873"/>
            <a:ext cx="8058156" cy="806935"/>
            <a:chOff x="542921" y="1736761"/>
            <a:chExt cx="8058156" cy="806935"/>
          </a:xfrm>
          <a:solidFill>
            <a:srgbClr val="627981"/>
          </a:solidFill>
        </p:grpSpPr>
        <p:sp>
          <p:nvSpPr>
            <p:cNvPr id="22" name="Rectangle 21">
              <a:extLst>
                <a:ext uri="{FF2B5EF4-FFF2-40B4-BE49-F238E27FC236}">
                  <a16:creationId xmlns:a16="http://schemas.microsoft.com/office/drawing/2014/main" id="{887F8C5F-4CC1-4AE3-B73C-FE0B725BAD9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3" name="TextBox 22">
              <a:extLst>
                <a:ext uri="{FF2B5EF4-FFF2-40B4-BE49-F238E27FC236}">
                  <a16:creationId xmlns:a16="http://schemas.microsoft.com/office/drawing/2014/main" id="{31CD3EF5-08C7-4370-A63C-24E4AA1BCFBE}"/>
                </a:ext>
              </a:extLst>
            </p:cNvPr>
            <p:cNvSpPr txBox="1"/>
            <p:nvPr/>
          </p:nvSpPr>
          <p:spPr>
            <a:xfrm>
              <a:off x="542921"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common measure of U.S. productivity per worker is the dollar value per hour that the worker contributes to the employer's output. </a:t>
              </a:r>
            </a:p>
          </p:txBody>
        </p:sp>
      </p:grpSp>
    </p:spTree>
    <p:extLst>
      <p:ext uri="{BB962C8B-B14F-4D97-AF65-F5344CB8AC3E}">
        <p14:creationId xmlns:p14="http://schemas.microsoft.com/office/powerpoint/2010/main" val="4405716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3" name="Google Shape;103;p15"/>
          <p:cNvSpPr txBox="1"/>
          <p:nvPr/>
        </p:nvSpPr>
        <p:spPr>
          <a:xfrm>
            <a:off x="1524002" y="395825"/>
            <a:ext cx="9144000" cy="55399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The "New Economy" Controversy</a:t>
            </a:r>
          </a:p>
        </p:txBody>
      </p:sp>
      <p:cxnSp>
        <p:nvCxnSpPr>
          <p:cNvPr id="105" name="Google Shape;105;p15"/>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grpSp>
        <p:nvGrpSpPr>
          <p:cNvPr id="12" name="Group 11">
            <a:extLst>
              <a:ext uri="{FF2B5EF4-FFF2-40B4-BE49-F238E27FC236}">
                <a16:creationId xmlns:a16="http://schemas.microsoft.com/office/drawing/2014/main" id="{ADC41353-1BA5-4CFB-A4AE-1E345879AED6}"/>
              </a:ext>
            </a:extLst>
          </p:cNvPr>
          <p:cNvGrpSpPr/>
          <p:nvPr/>
        </p:nvGrpSpPr>
        <p:grpSpPr>
          <a:xfrm>
            <a:off x="2066920" y="1585567"/>
            <a:ext cx="8058157" cy="806935"/>
            <a:chOff x="542920" y="1736761"/>
            <a:chExt cx="8058157" cy="806935"/>
          </a:xfrm>
          <a:solidFill>
            <a:srgbClr val="627981"/>
          </a:solidFill>
        </p:grpSpPr>
        <p:sp>
          <p:nvSpPr>
            <p:cNvPr id="13" name="Rectangle 12">
              <a:extLst>
                <a:ext uri="{FF2B5EF4-FFF2-40B4-BE49-F238E27FC236}">
                  <a16:creationId xmlns:a16="http://schemas.microsoft.com/office/drawing/2014/main" id="{41ACCCA4-3EE1-4259-9B32-597F7E92504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4" name="TextBox 13">
              <a:extLst>
                <a:ext uri="{FF2B5EF4-FFF2-40B4-BE49-F238E27FC236}">
                  <a16:creationId xmlns:a16="http://schemas.microsoft.com/office/drawing/2014/main" id="{A0D78DBA-B5CA-45C1-8261-77D96634CC3E}"/>
                </a:ext>
              </a:extLst>
            </p:cNvPr>
            <p:cNvSpPr txBox="1"/>
            <p:nvPr/>
          </p:nvSpPr>
          <p:spPr>
            <a:xfrm>
              <a:off x="542920" y="1786285"/>
              <a:ext cx="796198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controversy has been brewing among economists about the resurgence of U.S. productivity in the second half of the 1990s.</a:t>
              </a:r>
            </a:p>
          </p:txBody>
        </p:sp>
      </p:grpSp>
      <p:grpSp>
        <p:nvGrpSpPr>
          <p:cNvPr id="15" name="Group 14">
            <a:extLst>
              <a:ext uri="{FF2B5EF4-FFF2-40B4-BE49-F238E27FC236}">
                <a16:creationId xmlns:a16="http://schemas.microsoft.com/office/drawing/2014/main" id="{B231FB5E-7078-4BBD-A91F-0E5E6B37E38D}"/>
              </a:ext>
            </a:extLst>
          </p:cNvPr>
          <p:cNvGrpSpPr/>
          <p:nvPr/>
        </p:nvGrpSpPr>
        <p:grpSpPr>
          <a:xfrm>
            <a:off x="2066920" y="3351076"/>
            <a:ext cx="8058156" cy="806935"/>
            <a:chOff x="542921" y="1736761"/>
            <a:chExt cx="8058156" cy="806935"/>
          </a:xfrm>
          <a:solidFill>
            <a:srgbClr val="627981"/>
          </a:solidFill>
        </p:grpSpPr>
        <p:sp>
          <p:nvSpPr>
            <p:cNvPr id="16" name="Rectangle 15">
              <a:extLst>
                <a:ext uri="{FF2B5EF4-FFF2-40B4-BE49-F238E27FC236}">
                  <a16:creationId xmlns:a16="http://schemas.microsoft.com/office/drawing/2014/main" id="{1996206F-82D8-418D-84E8-E498CADDFEB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7" name="TextBox 16">
              <a:extLst>
                <a:ext uri="{FF2B5EF4-FFF2-40B4-BE49-F238E27FC236}">
                  <a16:creationId xmlns:a16="http://schemas.microsoft.com/office/drawing/2014/main" id="{639B28FB-DEB9-418D-91DA-1625C9232E05}"/>
                </a:ext>
              </a:extLst>
            </p:cNvPr>
            <p:cNvSpPr txBox="1"/>
            <p:nvPr/>
          </p:nvSpPr>
          <p:spPr>
            <a:xfrm>
              <a:off x="542921"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most optimistic proponents argue that it would generate higher average productivity growth for decades to come.</a:t>
              </a:r>
            </a:p>
          </p:txBody>
        </p:sp>
      </p:grpSp>
      <p:grpSp>
        <p:nvGrpSpPr>
          <p:cNvPr id="18" name="Group 17">
            <a:extLst>
              <a:ext uri="{FF2B5EF4-FFF2-40B4-BE49-F238E27FC236}">
                <a16:creationId xmlns:a16="http://schemas.microsoft.com/office/drawing/2014/main" id="{45672903-1DB2-40B4-A8D4-D93ADF0C4495}"/>
              </a:ext>
            </a:extLst>
          </p:cNvPr>
          <p:cNvGrpSpPr/>
          <p:nvPr/>
        </p:nvGrpSpPr>
        <p:grpSpPr>
          <a:xfrm>
            <a:off x="2066922" y="2471278"/>
            <a:ext cx="8058155" cy="806935"/>
            <a:chOff x="542922" y="1736761"/>
            <a:chExt cx="8058155" cy="806935"/>
          </a:xfrm>
          <a:solidFill>
            <a:srgbClr val="627981"/>
          </a:solidFill>
        </p:grpSpPr>
        <p:sp>
          <p:nvSpPr>
            <p:cNvPr id="19" name="Rectangle 18">
              <a:extLst>
                <a:ext uri="{FF2B5EF4-FFF2-40B4-BE49-F238E27FC236}">
                  <a16:creationId xmlns:a16="http://schemas.microsoft.com/office/drawing/2014/main" id="{A01BF57D-1B6A-4038-82F6-D6488EA1F2D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0" name="TextBox 19">
              <a:extLst>
                <a:ext uri="{FF2B5EF4-FFF2-40B4-BE49-F238E27FC236}">
                  <a16:creationId xmlns:a16="http://schemas.microsoft.com/office/drawing/2014/main" id="{F4F7B92A-68AE-4F1F-878E-1E7F786903C3}"/>
                </a:ext>
              </a:extLst>
            </p:cNvPr>
            <p:cNvSpPr txBox="1"/>
            <p:nvPr/>
          </p:nvSpPr>
          <p:spPr>
            <a:xfrm>
              <a:off x="542922" y="178332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One school of thought argues that the U.S. had developed a "new economy“ based on the technological advancements of the 1990s.</a:t>
              </a:r>
            </a:p>
          </p:txBody>
        </p:sp>
      </p:grpSp>
      <p:grpSp>
        <p:nvGrpSpPr>
          <p:cNvPr id="21" name="Group 20">
            <a:extLst>
              <a:ext uri="{FF2B5EF4-FFF2-40B4-BE49-F238E27FC236}">
                <a16:creationId xmlns:a16="http://schemas.microsoft.com/office/drawing/2014/main" id="{36F0D41F-7487-4930-8E4F-DEDAA6C9ED44}"/>
              </a:ext>
            </a:extLst>
          </p:cNvPr>
          <p:cNvGrpSpPr/>
          <p:nvPr/>
        </p:nvGrpSpPr>
        <p:grpSpPr>
          <a:xfrm>
            <a:off x="2066921" y="4230873"/>
            <a:ext cx="8058156" cy="806935"/>
            <a:chOff x="542921" y="1736761"/>
            <a:chExt cx="8058156" cy="806935"/>
          </a:xfrm>
          <a:solidFill>
            <a:srgbClr val="627981"/>
          </a:solidFill>
        </p:grpSpPr>
        <p:sp>
          <p:nvSpPr>
            <p:cNvPr id="22" name="Rectangle 21">
              <a:extLst>
                <a:ext uri="{FF2B5EF4-FFF2-40B4-BE49-F238E27FC236}">
                  <a16:creationId xmlns:a16="http://schemas.microsoft.com/office/drawing/2014/main" id="{887F8C5F-4CC1-4AE3-B73C-FE0B725BAD9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3" name="TextBox 22">
              <a:extLst>
                <a:ext uri="{FF2B5EF4-FFF2-40B4-BE49-F238E27FC236}">
                  <a16:creationId xmlns:a16="http://schemas.microsoft.com/office/drawing/2014/main" id="{31CD3EF5-08C7-4370-A63C-24E4AA1BCFBE}"/>
                </a:ext>
              </a:extLst>
            </p:cNvPr>
            <p:cNvSpPr txBox="1"/>
            <p:nvPr/>
          </p:nvSpPr>
          <p:spPr>
            <a:xfrm>
              <a:off x="542921"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pessimists argue that even several years of stronger productivity growth does not prove higher productivity will last for the long term.</a:t>
              </a:r>
            </a:p>
          </p:txBody>
        </p:sp>
      </p:grpSp>
    </p:spTree>
    <p:extLst>
      <p:ext uri="{BB962C8B-B14F-4D97-AF65-F5344CB8AC3E}">
        <p14:creationId xmlns:p14="http://schemas.microsoft.com/office/powerpoint/2010/main" val="42655577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3" name="Google Shape;103;p15"/>
          <p:cNvSpPr txBox="1"/>
          <p:nvPr/>
        </p:nvSpPr>
        <p:spPr>
          <a:xfrm>
            <a:off x="1524002" y="395825"/>
            <a:ext cx="9144000" cy="55399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The Power of Sustained Economic Growth</a:t>
            </a:r>
          </a:p>
        </p:txBody>
      </p:sp>
      <p:cxnSp>
        <p:nvCxnSpPr>
          <p:cNvPr id="105" name="Google Shape;105;p15"/>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grpSp>
        <p:nvGrpSpPr>
          <p:cNvPr id="12" name="Group 11">
            <a:extLst>
              <a:ext uri="{FF2B5EF4-FFF2-40B4-BE49-F238E27FC236}">
                <a16:creationId xmlns:a16="http://schemas.microsoft.com/office/drawing/2014/main" id="{ADC41353-1BA5-4CFB-A4AE-1E345879AED6}"/>
              </a:ext>
            </a:extLst>
          </p:cNvPr>
          <p:cNvGrpSpPr/>
          <p:nvPr/>
        </p:nvGrpSpPr>
        <p:grpSpPr>
          <a:xfrm>
            <a:off x="2066920" y="1585567"/>
            <a:ext cx="8058157" cy="806935"/>
            <a:chOff x="542920" y="1736761"/>
            <a:chExt cx="8058157" cy="806935"/>
          </a:xfrm>
          <a:solidFill>
            <a:srgbClr val="627981"/>
          </a:solidFill>
        </p:grpSpPr>
        <p:sp>
          <p:nvSpPr>
            <p:cNvPr id="13" name="Rectangle 12">
              <a:extLst>
                <a:ext uri="{FF2B5EF4-FFF2-40B4-BE49-F238E27FC236}">
                  <a16:creationId xmlns:a16="http://schemas.microsoft.com/office/drawing/2014/main" id="{41ACCCA4-3EE1-4259-9B32-597F7E92504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4" name="TextBox 13">
              <a:extLst>
                <a:ext uri="{FF2B5EF4-FFF2-40B4-BE49-F238E27FC236}">
                  <a16:creationId xmlns:a16="http://schemas.microsoft.com/office/drawing/2014/main" id="{A0D78DBA-B5CA-45C1-8261-77D96634CC3E}"/>
                </a:ext>
              </a:extLst>
            </p:cNvPr>
            <p:cNvSpPr txBox="1"/>
            <p:nvPr/>
          </p:nvSpPr>
          <p:spPr>
            <a:xfrm>
              <a:off x="542920" y="1786285"/>
              <a:ext cx="796198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Even small changes in the rate of growth, when compounded over long periods of time, make an enormous difference in the standard of living.</a:t>
              </a:r>
            </a:p>
          </p:txBody>
        </p:sp>
      </p:grpSp>
      <p:sp>
        <p:nvSpPr>
          <p:cNvPr id="28" name="Google Shape;164;p18">
            <a:extLst>
              <a:ext uri="{FF2B5EF4-FFF2-40B4-BE49-F238E27FC236}">
                <a16:creationId xmlns:a16="http://schemas.microsoft.com/office/drawing/2014/main" id="{3DFB079D-CEF5-4DDA-A3CE-F9DB608B6D94}"/>
              </a:ext>
            </a:extLst>
          </p:cNvPr>
          <p:cNvSpPr/>
          <p:nvPr/>
        </p:nvSpPr>
        <p:spPr>
          <a:xfrm>
            <a:off x="2066984" y="2533852"/>
            <a:ext cx="8058093" cy="806935"/>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dirty="0">
                <a:solidFill>
                  <a:schemeClr val="lt1"/>
                </a:solidFill>
                <a:latin typeface="Calibri"/>
                <a:ea typeface="Calibri"/>
                <a:cs typeface="Calibri"/>
                <a:sym typeface="Calibri"/>
              </a:rPr>
              <a:t>future GDP per capita = </a:t>
            </a:r>
            <a:br>
              <a:rPr lang="en-US" sz="2000" dirty="0">
                <a:solidFill>
                  <a:schemeClr val="lt1"/>
                </a:solidFill>
                <a:latin typeface="Calibri"/>
                <a:ea typeface="Calibri"/>
                <a:cs typeface="Calibri"/>
                <a:sym typeface="Calibri"/>
              </a:rPr>
            </a:br>
            <a:r>
              <a:rPr lang="en-US" sz="2000" dirty="0">
                <a:solidFill>
                  <a:schemeClr val="lt1"/>
                </a:solidFill>
                <a:latin typeface="Calibri"/>
                <a:ea typeface="Calibri"/>
                <a:cs typeface="Calibri"/>
                <a:sym typeface="Calibri"/>
              </a:rPr>
              <a:t>current GDP per capita × (1 + growth rate of GDP per capita)</a:t>
            </a:r>
            <a:r>
              <a:rPr lang="en-US" sz="2000" baseline="30000" dirty="0">
                <a:solidFill>
                  <a:schemeClr val="lt1"/>
                </a:solidFill>
                <a:latin typeface="Calibri"/>
                <a:ea typeface="Calibri"/>
                <a:cs typeface="Calibri"/>
                <a:sym typeface="Calibri"/>
              </a:rPr>
              <a:t>years </a:t>
            </a:r>
          </a:p>
        </p:txBody>
      </p:sp>
      <p:sp>
        <p:nvSpPr>
          <p:cNvPr id="32" name="Google Shape;164;p18">
            <a:extLst>
              <a:ext uri="{FF2B5EF4-FFF2-40B4-BE49-F238E27FC236}">
                <a16:creationId xmlns:a16="http://schemas.microsoft.com/office/drawing/2014/main" id="{FB7C8A3B-2141-4167-AC66-B7EF3D5564C1}"/>
              </a:ext>
            </a:extLst>
          </p:cNvPr>
          <p:cNvSpPr/>
          <p:nvPr/>
        </p:nvSpPr>
        <p:spPr>
          <a:xfrm>
            <a:off x="2066984" y="4465499"/>
            <a:ext cx="8058093" cy="806934"/>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dirty="0">
                <a:solidFill>
                  <a:schemeClr val="lt1"/>
                </a:solidFill>
                <a:latin typeface="Calibri"/>
                <a:ea typeface="Calibri"/>
                <a:cs typeface="Calibri"/>
                <a:sym typeface="Calibri"/>
              </a:rPr>
              <a:t>future GDP per capita = </a:t>
            </a:r>
            <a:br>
              <a:rPr lang="en-US" sz="2000" dirty="0">
                <a:solidFill>
                  <a:schemeClr val="lt1"/>
                </a:solidFill>
                <a:latin typeface="Calibri"/>
                <a:ea typeface="Calibri"/>
                <a:cs typeface="Calibri"/>
                <a:sym typeface="Calibri"/>
              </a:rPr>
            </a:br>
            <a:r>
              <a:rPr lang="en-US" sz="2000" dirty="0">
                <a:solidFill>
                  <a:schemeClr val="lt1"/>
                </a:solidFill>
                <a:latin typeface="Calibri"/>
                <a:ea typeface="Calibri"/>
                <a:cs typeface="Calibri"/>
                <a:sym typeface="Calibri"/>
              </a:rPr>
              <a:t>100 × (1.03)</a:t>
            </a:r>
            <a:r>
              <a:rPr lang="en-US" sz="2000" baseline="30000" dirty="0">
                <a:solidFill>
                  <a:schemeClr val="lt1"/>
                </a:solidFill>
                <a:latin typeface="Calibri"/>
                <a:ea typeface="Calibri"/>
                <a:cs typeface="Calibri"/>
                <a:sym typeface="Calibri"/>
              </a:rPr>
              <a:t>25 </a:t>
            </a:r>
            <a:r>
              <a:rPr lang="en-US" sz="2000" dirty="0">
                <a:solidFill>
                  <a:schemeClr val="lt1"/>
                </a:solidFill>
                <a:latin typeface="Calibri"/>
                <a:ea typeface="Calibri"/>
                <a:cs typeface="Calibri"/>
                <a:sym typeface="Calibri"/>
              </a:rPr>
              <a:t>= 209</a:t>
            </a:r>
            <a:endParaRPr lang="en-US" sz="2000" baseline="-25000" dirty="0">
              <a:solidFill>
                <a:schemeClr val="lt1"/>
              </a:solidFill>
              <a:latin typeface="Calibri"/>
              <a:ea typeface="Calibri"/>
              <a:cs typeface="Calibri"/>
              <a:sym typeface="Calibri"/>
            </a:endParaRPr>
          </a:p>
        </p:txBody>
      </p:sp>
      <p:grpSp>
        <p:nvGrpSpPr>
          <p:cNvPr id="33" name="Group 32">
            <a:extLst>
              <a:ext uri="{FF2B5EF4-FFF2-40B4-BE49-F238E27FC236}">
                <a16:creationId xmlns:a16="http://schemas.microsoft.com/office/drawing/2014/main" id="{6B4DD4F6-BE0A-4AC8-85FD-C4D03B70802E}"/>
              </a:ext>
            </a:extLst>
          </p:cNvPr>
          <p:cNvGrpSpPr/>
          <p:nvPr/>
        </p:nvGrpSpPr>
        <p:grpSpPr>
          <a:xfrm>
            <a:off x="2066921" y="3486570"/>
            <a:ext cx="8058157" cy="806935"/>
            <a:chOff x="542920" y="1736761"/>
            <a:chExt cx="8058157" cy="806935"/>
          </a:xfrm>
          <a:solidFill>
            <a:srgbClr val="627981"/>
          </a:solidFill>
        </p:grpSpPr>
        <p:sp>
          <p:nvSpPr>
            <p:cNvPr id="34" name="Rectangle 33">
              <a:extLst>
                <a:ext uri="{FF2B5EF4-FFF2-40B4-BE49-F238E27FC236}">
                  <a16:creationId xmlns:a16="http://schemas.microsoft.com/office/drawing/2014/main" id="{D7902847-E2D8-4FB8-AC7C-E0D79F94F91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5" name="TextBox 34">
              <a:extLst>
                <a:ext uri="{FF2B5EF4-FFF2-40B4-BE49-F238E27FC236}">
                  <a16:creationId xmlns:a16="http://schemas.microsoft.com/office/drawing/2014/main" id="{835E0983-FBF9-4A1E-906B-6C5206FE115A}"/>
                </a:ext>
              </a:extLst>
            </p:cNvPr>
            <p:cNvSpPr txBox="1"/>
            <p:nvPr/>
          </p:nvSpPr>
          <p:spPr>
            <a:xfrm>
              <a:off x="542920" y="1786285"/>
              <a:ext cx="796198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An economy that starts with a GDP per capita of 100 and grows at 3% per year will reach a GDP per capita of 209 after twenty-five years.</a:t>
              </a:r>
            </a:p>
          </p:txBody>
        </p:sp>
      </p:grpSp>
    </p:spTree>
    <p:extLst>
      <p:ext uri="{BB962C8B-B14F-4D97-AF65-F5344CB8AC3E}">
        <p14:creationId xmlns:p14="http://schemas.microsoft.com/office/powerpoint/2010/main" val="29481179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grpSp>
        <p:nvGrpSpPr>
          <p:cNvPr id="177" name="Google Shape;177;p20"/>
          <p:cNvGrpSpPr/>
          <p:nvPr/>
        </p:nvGrpSpPr>
        <p:grpSpPr>
          <a:xfrm>
            <a:off x="1524001" y="288568"/>
            <a:ext cx="9144000" cy="6332730"/>
            <a:chOff x="-1" y="463132"/>
            <a:chExt cx="9144000" cy="6332730"/>
          </a:xfrm>
        </p:grpSpPr>
        <p:sp>
          <p:nvSpPr>
            <p:cNvPr id="178" name="Google Shape;178;p20"/>
            <p:cNvSpPr txBox="1"/>
            <p:nvPr/>
          </p:nvSpPr>
          <p:spPr>
            <a:xfrm>
              <a:off x="-1" y="463132"/>
              <a:ext cx="91440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On Your Own</a:t>
              </a:r>
              <a:endParaRPr dirty="0"/>
            </a:p>
          </p:txBody>
        </p:sp>
        <p:sp>
          <p:nvSpPr>
            <p:cNvPr id="179" name="Google Shape;179;p20"/>
            <p:cNvSpPr txBox="1"/>
            <p:nvPr/>
          </p:nvSpPr>
          <p:spPr>
            <a:xfrm>
              <a:off x="5477039" y="6241762"/>
              <a:ext cx="3666900" cy="554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cxnSp>
        <p:nvCxnSpPr>
          <p:cNvPr id="180" name="Google Shape;180;p20"/>
          <p:cNvCxnSpPr/>
          <p:nvPr/>
        </p:nvCxnSpPr>
        <p:spPr>
          <a:xfrm>
            <a:off x="1881188" y="1137908"/>
            <a:ext cx="8429700" cy="0"/>
          </a:xfrm>
          <a:prstGeom prst="straightConnector1">
            <a:avLst/>
          </a:prstGeom>
          <a:noFill/>
          <a:ln w="12700" cap="flat" cmpd="sng">
            <a:solidFill>
              <a:srgbClr val="323542"/>
            </a:solidFill>
            <a:prstDash val="solid"/>
            <a:miter lim="800000"/>
            <a:headEnd type="none" w="sm" len="sm"/>
            <a:tailEnd type="none" w="sm" len="sm"/>
          </a:ln>
        </p:spPr>
      </p:cxnSp>
      <p:pic>
        <p:nvPicPr>
          <p:cNvPr id="181" name="Google Shape;181;p20"/>
          <p:cNvPicPr preferRelativeResize="0"/>
          <p:nvPr/>
        </p:nvPicPr>
        <p:blipFill rotWithShape="1">
          <a:blip r:embed="rId3">
            <a:alphaModFix/>
          </a:blip>
          <a:srcRect/>
          <a:stretch/>
        </p:blipFill>
        <p:spPr>
          <a:xfrm>
            <a:off x="4114800" y="2590800"/>
            <a:ext cx="914398" cy="198438"/>
          </a:xfrm>
          <a:prstGeom prst="rect">
            <a:avLst/>
          </a:prstGeom>
          <a:noFill/>
          <a:ln>
            <a:noFill/>
          </a:ln>
        </p:spPr>
      </p:pic>
      <p:sp>
        <p:nvSpPr>
          <p:cNvPr id="8" name="Google Shape;242;p7">
            <a:extLst>
              <a:ext uri="{FF2B5EF4-FFF2-40B4-BE49-F238E27FC236}">
                <a16:creationId xmlns:a16="http://schemas.microsoft.com/office/drawing/2014/main" id="{6EA43C19-6D91-4DF4-AC3B-D738AAA39382}"/>
              </a:ext>
            </a:extLst>
          </p:cNvPr>
          <p:cNvSpPr txBox="1"/>
          <p:nvPr/>
        </p:nvSpPr>
        <p:spPr>
          <a:xfrm>
            <a:off x="1459469" y="1490048"/>
            <a:ext cx="9273061" cy="1938952"/>
          </a:xfrm>
          <a:prstGeom prst="rect">
            <a:avLst/>
          </a:prstGeom>
          <a:solidFill>
            <a:srgbClr val="627981"/>
          </a:solidFill>
          <a:ln>
            <a:noFill/>
          </a:ln>
        </p:spPr>
        <p:txBody>
          <a:bodyPr spcFirstLastPara="1" wrap="square" lIns="91425" tIns="45700" rIns="91425" bIns="45700" anchor="ctr" anchorCtr="0">
            <a:spAutoFit/>
          </a:bodyPr>
          <a:lstStyle/>
          <a:p>
            <a:pPr marR="0" lvl="0" algn="ctr" rtl="0">
              <a:spcBef>
                <a:spcPts val="0"/>
              </a:spcBef>
              <a:spcAft>
                <a:spcPts val="0"/>
              </a:spcAft>
            </a:pPr>
            <a:endParaRPr lang="en-US" sz="2000" dirty="0">
              <a:solidFill>
                <a:schemeClr val="bg1"/>
              </a:solidFill>
              <a:latin typeface="Calibri"/>
              <a:ea typeface="Calibri"/>
              <a:cs typeface="Calibri"/>
              <a:sym typeface="Calibri"/>
            </a:endParaRPr>
          </a:p>
          <a:p>
            <a:pPr marR="0" lvl="0" algn="ctr" rtl="0">
              <a:spcBef>
                <a:spcPts val="0"/>
              </a:spcBef>
              <a:spcAft>
                <a:spcPts val="0"/>
              </a:spcAft>
            </a:pPr>
            <a:r>
              <a:rPr lang="en-US" sz="2000" dirty="0">
                <a:solidFill>
                  <a:schemeClr val="bg1"/>
                </a:solidFill>
                <a:latin typeface="Calibri"/>
                <a:ea typeface="Calibri"/>
                <a:cs typeface="Calibri"/>
                <a:sym typeface="Calibri"/>
              </a:rPr>
              <a:t>Lakeisha has been working for four years at her job, where she is paid $50,000 annually, which is the same amount she was paid four years ago when she began. She learned from company records that her productivity has increased 3% each year of her employment. How can Lakeisha use this information to justify a raise?</a:t>
            </a:r>
          </a:p>
          <a:p>
            <a:pPr marR="0" lvl="0" algn="ctr" rtl="0">
              <a:spcBef>
                <a:spcPts val="0"/>
              </a:spcBef>
              <a:spcAft>
                <a:spcPts val="0"/>
              </a:spcAft>
            </a:pPr>
            <a:endParaRPr lang="en-US" sz="2000" dirty="0">
              <a:solidFill>
                <a:schemeClr val="bg1"/>
              </a:solidFill>
              <a:latin typeface="Calibri"/>
              <a:ea typeface="Calibri"/>
              <a:cs typeface="Calibri"/>
              <a:sym typeface="Calibri"/>
            </a:endParaRPr>
          </a:p>
        </p:txBody>
      </p:sp>
      <p:pic>
        <p:nvPicPr>
          <p:cNvPr id="3" name="Picture 2" descr="A workspace with laptops on a table">
            <a:extLst>
              <a:ext uri="{FF2B5EF4-FFF2-40B4-BE49-F238E27FC236}">
                <a16:creationId xmlns:a16="http://schemas.microsoft.com/office/drawing/2014/main" id="{E3E39195-2930-4D92-9E85-486C7AE1194E}"/>
              </a:ext>
            </a:extLst>
          </p:cNvPr>
          <p:cNvPicPr>
            <a:picLocks noChangeAspect="1"/>
          </p:cNvPicPr>
          <p:nvPr/>
        </p:nvPicPr>
        <p:blipFill>
          <a:blip r:embed="rId4"/>
          <a:stretch>
            <a:fillRect/>
          </a:stretch>
        </p:blipFill>
        <p:spPr>
          <a:xfrm>
            <a:off x="4671459" y="3652540"/>
            <a:ext cx="2849079" cy="2955392"/>
          </a:xfrm>
          <a:prstGeom prst="rect">
            <a:avLst/>
          </a:prstGeom>
        </p:spPr>
      </p:pic>
    </p:spTree>
    <p:extLst>
      <p:ext uri="{BB962C8B-B14F-4D97-AF65-F5344CB8AC3E}">
        <p14:creationId xmlns:p14="http://schemas.microsoft.com/office/powerpoint/2010/main" val="35792608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grpSp>
        <p:nvGrpSpPr>
          <p:cNvPr id="177" name="Google Shape;177;p20"/>
          <p:cNvGrpSpPr/>
          <p:nvPr/>
        </p:nvGrpSpPr>
        <p:grpSpPr>
          <a:xfrm>
            <a:off x="1524001" y="288568"/>
            <a:ext cx="9144000" cy="6332730"/>
            <a:chOff x="-1" y="463132"/>
            <a:chExt cx="9144000" cy="6332730"/>
          </a:xfrm>
        </p:grpSpPr>
        <p:sp>
          <p:nvSpPr>
            <p:cNvPr id="178" name="Google Shape;178;p20"/>
            <p:cNvSpPr txBox="1"/>
            <p:nvPr/>
          </p:nvSpPr>
          <p:spPr>
            <a:xfrm>
              <a:off x="-1" y="463132"/>
              <a:ext cx="91440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On Your Own</a:t>
              </a:r>
              <a:endParaRPr dirty="0"/>
            </a:p>
          </p:txBody>
        </p:sp>
        <p:sp>
          <p:nvSpPr>
            <p:cNvPr id="179" name="Google Shape;179;p20"/>
            <p:cNvSpPr txBox="1"/>
            <p:nvPr/>
          </p:nvSpPr>
          <p:spPr>
            <a:xfrm>
              <a:off x="5477039" y="6241762"/>
              <a:ext cx="3666900" cy="554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cxnSp>
        <p:nvCxnSpPr>
          <p:cNvPr id="180" name="Google Shape;180;p20"/>
          <p:cNvCxnSpPr/>
          <p:nvPr/>
        </p:nvCxnSpPr>
        <p:spPr>
          <a:xfrm>
            <a:off x="1881188" y="1137908"/>
            <a:ext cx="8429700" cy="0"/>
          </a:xfrm>
          <a:prstGeom prst="straightConnector1">
            <a:avLst/>
          </a:prstGeom>
          <a:noFill/>
          <a:ln w="12700" cap="flat" cmpd="sng">
            <a:solidFill>
              <a:srgbClr val="323542"/>
            </a:solidFill>
            <a:prstDash val="solid"/>
            <a:miter lim="800000"/>
            <a:headEnd type="none" w="sm" len="sm"/>
            <a:tailEnd type="none" w="sm" len="sm"/>
          </a:ln>
        </p:spPr>
      </p:cxnSp>
      <p:pic>
        <p:nvPicPr>
          <p:cNvPr id="181" name="Google Shape;181;p20"/>
          <p:cNvPicPr preferRelativeResize="0"/>
          <p:nvPr/>
        </p:nvPicPr>
        <p:blipFill rotWithShape="1">
          <a:blip r:embed="rId3">
            <a:alphaModFix/>
          </a:blip>
          <a:srcRect/>
          <a:stretch/>
        </p:blipFill>
        <p:spPr>
          <a:xfrm>
            <a:off x="4114800" y="2590800"/>
            <a:ext cx="914398" cy="198438"/>
          </a:xfrm>
          <a:prstGeom prst="rect">
            <a:avLst/>
          </a:prstGeom>
          <a:noFill/>
          <a:ln>
            <a:noFill/>
          </a:ln>
        </p:spPr>
      </p:pic>
      <p:sp>
        <p:nvSpPr>
          <p:cNvPr id="8" name="Google Shape;242;p7">
            <a:extLst>
              <a:ext uri="{FF2B5EF4-FFF2-40B4-BE49-F238E27FC236}">
                <a16:creationId xmlns:a16="http://schemas.microsoft.com/office/drawing/2014/main" id="{6EA43C19-6D91-4DF4-AC3B-D738AAA39382}"/>
              </a:ext>
            </a:extLst>
          </p:cNvPr>
          <p:cNvSpPr txBox="1"/>
          <p:nvPr/>
        </p:nvSpPr>
        <p:spPr>
          <a:xfrm>
            <a:off x="1459469" y="1433149"/>
            <a:ext cx="9273061" cy="4708941"/>
          </a:xfrm>
          <a:prstGeom prst="rect">
            <a:avLst/>
          </a:prstGeom>
          <a:solidFill>
            <a:srgbClr val="627981"/>
          </a:solidFill>
          <a:ln>
            <a:noFill/>
          </a:ln>
        </p:spPr>
        <p:txBody>
          <a:bodyPr spcFirstLastPara="1" wrap="square" lIns="91425" tIns="45700" rIns="91425" bIns="45700" anchor="ctr" anchorCtr="0">
            <a:spAutoFit/>
          </a:bodyPr>
          <a:lstStyle/>
          <a:p>
            <a:pPr marR="0" lvl="0" algn="ctr" rtl="0">
              <a:spcBef>
                <a:spcPts val="0"/>
              </a:spcBef>
              <a:spcAft>
                <a:spcPts val="0"/>
              </a:spcAft>
            </a:pPr>
            <a:endParaRPr lang="en-US" sz="2000" dirty="0">
              <a:solidFill>
                <a:schemeClr val="bg1"/>
              </a:solidFill>
              <a:latin typeface="Calibri"/>
              <a:ea typeface="Calibri"/>
              <a:cs typeface="Calibri"/>
              <a:sym typeface="Calibri"/>
            </a:endParaRPr>
          </a:p>
          <a:p>
            <a:pPr marR="0" lvl="0" algn="ctr" rtl="0">
              <a:spcBef>
                <a:spcPts val="0"/>
              </a:spcBef>
              <a:spcAft>
                <a:spcPts val="0"/>
              </a:spcAft>
            </a:pPr>
            <a:r>
              <a:rPr lang="en-US" sz="2000" dirty="0">
                <a:solidFill>
                  <a:schemeClr val="bg1"/>
                </a:solidFill>
                <a:latin typeface="Calibri"/>
                <a:ea typeface="Calibri"/>
                <a:cs typeface="Calibri"/>
                <a:sym typeface="Calibri"/>
              </a:rPr>
              <a:t>Lakeisha has been working for four years at her job, where she is paid $50,000 annually, which is the same amount she was paid four years ago when she began. She learned from company records that her productivity has increased 3% each year of her employment. How can Lakeisha use this information to justify a raise?</a:t>
            </a:r>
          </a:p>
          <a:p>
            <a:pPr marR="0" lvl="0" algn="ctr" rtl="0">
              <a:spcBef>
                <a:spcPts val="0"/>
              </a:spcBef>
              <a:spcAft>
                <a:spcPts val="0"/>
              </a:spcAft>
            </a:pPr>
            <a:endParaRPr lang="en-US" sz="2000" dirty="0">
              <a:solidFill>
                <a:schemeClr val="bg1"/>
              </a:solidFill>
              <a:latin typeface="Calibri"/>
              <a:ea typeface="Calibri"/>
              <a:cs typeface="Calibri"/>
              <a:sym typeface="Calibri"/>
            </a:endParaRPr>
          </a:p>
          <a:p>
            <a:pPr marR="0" lvl="0" algn="ctr" rtl="0">
              <a:spcBef>
                <a:spcPts val="0"/>
              </a:spcBef>
              <a:spcAft>
                <a:spcPts val="0"/>
              </a:spcAft>
            </a:pPr>
            <a:r>
              <a:rPr lang="en-US" sz="2000" i="1" dirty="0">
                <a:solidFill>
                  <a:schemeClr val="bg1"/>
                </a:solidFill>
                <a:latin typeface="Calibri"/>
                <a:ea typeface="Calibri"/>
                <a:cs typeface="Calibri"/>
                <a:sym typeface="Calibri"/>
              </a:rPr>
              <a:t>Since wages are based on the value of the workers’ contributions to output, which is productivity, and Lakeisha’s productivity has increased by 3% each year, her wage should reflect that. Her new salary based on her productivity should be this:</a:t>
            </a:r>
          </a:p>
          <a:p>
            <a:pPr marR="0" lvl="0" algn="ctr" rtl="0">
              <a:spcBef>
                <a:spcPts val="0"/>
              </a:spcBef>
              <a:spcAft>
                <a:spcPts val="0"/>
              </a:spcAft>
            </a:pPr>
            <a:endParaRPr lang="en-US" sz="2000" dirty="0">
              <a:solidFill>
                <a:schemeClr val="bg1"/>
              </a:solidFill>
              <a:latin typeface="Calibri"/>
              <a:ea typeface="Calibri"/>
              <a:cs typeface="Calibri"/>
              <a:sym typeface="Calibri"/>
            </a:endParaRPr>
          </a:p>
          <a:p>
            <a:pPr marR="0" lvl="0" algn="ctr" rtl="0">
              <a:spcBef>
                <a:spcPts val="0"/>
              </a:spcBef>
              <a:spcAft>
                <a:spcPts val="0"/>
              </a:spcAft>
            </a:pPr>
            <a:r>
              <a:rPr lang="en-US" sz="2000" dirty="0">
                <a:solidFill>
                  <a:schemeClr val="bg1"/>
                </a:solidFill>
                <a:latin typeface="Calibri"/>
                <a:ea typeface="Calibri"/>
                <a:cs typeface="Calibri"/>
                <a:sym typeface="Calibri"/>
              </a:rPr>
              <a:t>new salary = old salary × (1 + g) </a:t>
            </a:r>
            <a:r>
              <a:rPr lang="en-US" sz="2000" baseline="30000" dirty="0">
                <a:solidFill>
                  <a:schemeClr val="bg1"/>
                </a:solidFill>
                <a:latin typeface="Calibri"/>
                <a:ea typeface="Calibri"/>
                <a:cs typeface="Calibri"/>
                <a:sym typeface="Calibri"/>
              </a:rPr>
              <a:t>years</a:t>
            </a:r>
            <a:endParaRPr lang="en-US" sz="2000" dirty="0">
              <a:solidFill>
                <a:schemeClr val="bg1"/>
              </a:solidFill>
              <a:latin typeface="Calibri"/>
              <a:ea typeface="Calibri"/>
              <a:cs typeface="Calibri"/>
              <a:sym typeface="Calibri"/>
            </a:endParaRPr>
          </a:p>
          <a:p>
            <a:pPr marR="0" lvl="0" algn="ctr" rtl="0">
              <a:spcBef>
                <a:spcPts val="0"/>
              </a:spcBef>
              <a:spcAft>
                <a:spcPts val="0"/>
              </a:spcAft>
            </a:pPr>
            <a:r>
              <a:rPr lang="en-US" sz="2000" dirty="0">
                <a:solidFill>
                  <a:schemeClr val="bg1"/>
                </a:solidFill>
                <a:latin typeface="Calibri"/>
                <a:ea typeface="Calibri"/>
                <a:cs typeface="Calibri"/>
                <a:sym typeface="Calibri"/>
              </a:rPr>
              <a:t>= $50,000 × (1.03) </a:t>
            </a:r>
            <a:r>
              <a:rPr lang="en-US" sz="2000" baseline="30000" dirty="0">
                <a:solidFill>
                  <a:schemeClr val="bg1"/>
                </a:solidFill>
                <a:latin typeface="Calibri"/>
                <a:ea typeface="Calibri"/>
                <a:cs typeface="Calibri"/>
                <a:sym typeface="Calibri"/>
              </a:rPr>
              <a:t>4</a:t>
            </a:r>
          </a:p>
          <a:p>
            <a:pPr marR="0" lvl="0" algn="ctr" rtl="0">
              <a:spcBef>
                <a:spcPts val="0"/>
              </a:spcBef>
              <a:spcAft>
                <a:spcPts val="0"/>
              </a:spcAft>
            </a:pPr>
            <a:r>
              <a:rPr lang="en-US" sz="2000" dirty="0">
                <a:solidFill>
                  <a:schemeClr val="bg1"/>
                </a:solidFill>
                <a:latin typeface="Calibri"/>
                <a:ea typeface="Calibri"/>
                <a:cs typeface="Calibri"/>
                <a:sym typeface="Calibri"/>
              </a:rPr>
              <a:t>= $50,000 (1.1255)</a:t>
            </a:r>
          </a:p>
          <a:p>
            <a:pPr marR="0" lvl="0" algn="ctr" rtl="0">
              <a:spcBef>
                <a:spcPts val="0"/>
              </a:spcBef>
              <a:spcAft>
                <a:spcPts val="0"/>
              </a:spcAft>
            </a:pPr>
            <a:r>
              <a:rPr lang="en-US" sz="2000" dirty="0">
                <a:solidFill>
                  <a:schemeClr val="bg1"/>
                </a:solidFill>
                <a:latin typeface="Calibri"/>
                <a:ea typeface="Calibri"/>
                <a:cs typeface="Calibri"/>
                <a:sym typeface="Calibri"/>
              </a:rPr>
              <a:t>= $56,275.40</a:t>
            </a:r>
          </a:p>
          <a:p>
            <a:pPr marR="0" lvl="0" algn="ctr" rtl="0">
              <a:spcBef>
                <a:spcPts val="0"/>
              </a:spcBef>
              <a:spcAft>
                <a:spcPts val="0"/>
              </a:spcAft>
            </a:pPr>
            <a:endParaRPr lang="en-US" sz="2000" dirty="0">
              <a:solidFill>
                <a:schemeClr val="bg1"/>
              </a:solidFill>
              <a:latin typeface="Calibri"/>
              <a:ea typeface="Calibri"/>
              <a:cs typeface="Calibri"/>
              <a:sym typeface="Calibri"/>
            </a:endParaRPr>
          </a:p>
        </p:txBody>
      </p:sp>
    </p:spTree>
    <p:extLst>
      <p:ext uri="{BB962C8B-B14F-4D97-AF65-F5344CB8AC3E}">
        <p14:creationId xmlns:p14="http://schemas.microsoft.com/office/powerpoint/2010/main" val="34008001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280</TotalTime>
  <Words>1434</Words>
  <Application>Microsoft Office PowerPoint</Application>
  <PresentationFormat>Widescreen</PresentationFormat>
  <Paragraphs>136</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Calibri</vt:lpstr>
      <vt:lpstr>Arial</vt:lpstr>
      <vt:lpstr>Century Gothic</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Kelsey Gamel</cp:lastModifiedBy>
  <cp:revision>23</cp:revision>
  <dcterms:modified xsi:type="dcterms:W3CDTF">2023-08-07T16:43:23Z</dcterms:modified>
</cp:coreProperties>
</file>