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7" r:id="rId4"/>
    <p:sldId id="326" r:id="rId5"/>
    <p:sldId id="369" r:id="rId6"/>
    <p:sldId id="370" r:id="rId7"/>
    <p:sldId id="379" r:id="rId8"/>
    <p:sldId id="378" r:id="rId9"/>
    <p:sldId id="372" r:id="rId10"/>
    <p:sldId id="373" r:id="rId11"/>
    <p:sldId id="380" r:id="rId12"/>
    <p:sldId id="381" r:id="rId13"/>
    <p:sldId id="270"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60" autoAdjust="0"/>
    <p:restoredTop sz="85158" autoAdjust="0"/>
  </p:normalViewPr>
  <p:slideViewPr>
    <p:cSldViewPr snapToGrid="0">
      <p:cViewPr varScale="1">
        <p:scale>
          <a:sx n="94" d="100"/>
          <a:sy n="94" d="100"/>
        </p:scale>
        <p:origin x="83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2736F-2E18-43CD-A144-A870C5681212}"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A052-1961-444D-B29E-8507531A8B95}" type="slidenum">
              <a:rPr lang="en-US" smtClean="0"/>
              <a:t>‹#›</a:t>
            </a:fld>
            <a:endParaRPr lang="en-US"/>
          </a:p>
        </p:txBody>
      </p:sp>
    </p:spTree>
    <p:extLst>
      <p:ext uri="{BB962C8B-B14F-4D97-AF65-F5344CB8AC3E}">
        <p14:creationId xmlns:p14="http://schemas.microsoft.com/office/powerpoint/2010/main" val="344835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costs of unemployment alone would justify making it a public policy priority to have a low level of unemployment. Unemployment includes economic costs to the broader society. When millions of unemployed but willing workers cannot find jobs, economic resources are unused. The opportunity cost of unemployment is the output that the unemployed workers could have produced.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2</a:t>
            </a:fld>
            <a:endParaRPr lang="en-US"/>
          </a:p>
        </p:txBody>
      </p:sp>
    </p:spTree>
    <p:extLst>
      <p:ext uri="{BB962C8B-B14F-4D97-AF65-F5344CB8AC3E}">
        <p14:creationId xmlns:p14="http://schemas.microsoft.com/office/powerpoint/2010/main" val="39983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always complications in measuring unemployment. For example, what about people who do not have jobs and would work but were discouraged by the lack of jobs and stopped looking? Other people may have a job like yard work, childcare, or cleaning houses but are not reporting the income earned to the tax authorities. Economic researchers at the BLS publish a wide array of surveys and reports that try to measure these kinds of issues.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11</a:t>
            </a:fld>
            <a:endParaRPr lang="en-US"/>
          </a:p>
        </p:txBody>
      </p:sp>
    </p:spTree>
    <p:extLst>
      <p:ext uri="{BB962C8B-B14F-4D97-AF65-F5344CB8AC3E}">
        <p14:creationId xmlns:p14="http://schemas.microsoft.com/office/powerpoint/2010/main" val="219659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060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News reports typically describe unemployment as a percentage or a rate. The large rises in the unemployment rate that occurred during the Great Recession meant large numbers of job losses. In November 2009, at the peak of the recession, about 15 million people were out of work. </a:t>
            </a:r>
            <a:r>
              <a:rPr lang="en-US" sz="1200" dirty="0">
                <a:solidFill>
                  <a:schemeClr val="bg1"/>
                </a:solidFill>
              </a:rPr>
              <a:t>The economic shutdown that accompanied the COVID-19 pandemic in 2020 resulted in record-breaking unemployment. The total number of unemployed in the U.S. in April 2020 was 23.1 million, and the unemployment rate reached 14.7%, which was the highest rate since the Great Depression.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3</a:t>
            </a:fld>
            <a:endParaRPr lang="en-US"/>
          </a:p>
        </p:txBody>
      </p:sp>
    </p:spTree>
    <p:extLst>
      <p:ext uri="{BB962C8B-B14F-4D97-AF65-F5344CB8AC3E}">
        <p14:creationId xmlns:p14="http://schemas.microsoft.com/office/powerpoint/2010/main" val="2609250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4</a:t>
            </a:fld>
            <a:endParaRPr lang="en-US"/>
          </a:p>
        </p:txBody>
      </p:sp>
    </p:spTree>
    <p:extLst>
      <p:ext uri="{BB962C8B-B14F-4D97-AF65-F5344CB8AC3E}">
        <p14:creationId xmlns:p14="http://schemas.microsoft.com/office/powerpoint/2010/main" val="293470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Employed: people currently working for pay</a:t>
            </a:r>
          </a:p>
          <a:p>
            <a:r>
              <a:rPr lang="en-US" dirty="0"/>
              <a:t>Unemployed: people who are out of work and actively looking for a job</a:t>
            </a:r>
          </a:p>
          <a:p>
            <a:r>
              <a:rPr lang="en-US" dirty="0"/>
              <a:t>Out of the labor force: people who are not working for pay and NOT actively looking for a job</a:t>
            </a:r>
          </a:p>
          <a:p>
            <a:r>
              <a:rPr lang="en-US" dirty="0"/>
              <a:t>Labor force: the number of employed people plus the number of unemployed people</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5</a:t>
            </a:fld>
            <a:endParaRPr lang="en-US"/>
          </a:p>
        </p:txBody>
      </p:sp>
    </p:spTree>
    <p:extLst>
      <p:ext uri="{BB962C8B-B14F-4D97-AF65-F5344CB8AC3E}">
        <p14:creationId xmlns:p14="http://schemas.microsoft.com/office/powerpoint/2010/main" val="4218723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Census Bureau carries out a monthly survey to determine the number of people in the labor force in the U.S. (more on that later). The unemployment rate is the percentage of the people in the U.S. that are unemployed, calculated this way: </a:t>
            </a:r>
          </a:p>
          <a:p>
            <a:r>
              <a:rPr lang="en-US" dirty="0"/>
              <a:t>the number of unemployed people/the number of people in the labor force*100</a:t>
            </a:r>
          </a:p>
          <a:p>
            <a:r>
              <a:rPr lang="en-US" dirty="0"/>
              <a:t>For example, using numbers from 2021:</a:t>
            </a:r>
          </a:p>
          <a:p>
            <a:r>
              <a:rPr lang="en-US" dirty="0"/>
              <a:t>8.623 million (unemployed people)/161.204 million people (labor force) = 0.0534912 x 100 = 5.3%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6</a:t>
            </a:fld>
            <a:endParaRPr lang="en-US"/>
          </a:p>
        </p:txBody>
      </p:sp>
    </p:spTree>
    <p:extLst>
      <p:ext uri="{BB962C8B-B14F-4D97-AF65-F5344CB8AC3E}">
        <p14:creationId xmlns:p14="http://schemas.microsoft.com/office/powerpoint/2010/main" val="65614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with the out-of-the-labor-force category, there are still some people who are mislabeled in the process of categorization. Individuals that fall under the umbrella of "hidden unemployment" can be identified as discouraged or underemployed. Discouraged workers are no longer counted in the unemployed group since they are not actively looking for work. An example of someone who is underemployed is an individual with a college degree in finance who has a job as a cashier.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7</a:t>
            </a:fld>
            <a:endParaRPr lang="en-US"/>
          </a:p>
        </p:txBody>
      </p:sp>
    </p:spTree>
    <p:extLst>
      <p:ext uri="{BB962C8B-B14F-4D97-AF65-F5344CB8AC3E}">
        <p14:creationId xmlns:p14="http://schemas.microsoft.com/office/powerpoint/2010/main" val="189033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percentage of adults aged 16 and older in an economy that are either unemployed or employed and looking for a job.</a:t>
            </a:r>
          </a:p>
          <a:p>
            <a:r>
              <a:rPr lang="en-US" dirty="0"/>
              <a:t>"Labor force participation rate="  "</a:t>
            </a:r>
            <a:r>
              <a:rPr lang="en-US" dirty="0" err="1"/>
              <a:t>employed+unemployed</a:t>
            </a:r>
            <a:r>
              <a:rPr lang="en-US" dirty="0"/>
              <a:t>" /"total adult population"  "×100"</a:t>
            </a:r>
          </a:p>
          <a:p>
            <a:r>
              <a:rPr lang="en-US" dirty="0"/>
              <a:t>This number began climbing in the 1960s, with more women entering the workforce, and peaked in 1999/2000.</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8</a:t>
            </a:fld>
            <a:endParaRPr lang="en-US"/>
          </a:p>
        </p:txBody>
      </p:sp>
    </p:spTree>
    <p:extLst>
      <p:ext uri="{BB962C8B-B14F-4D97-AF65-F5344CB8AC3E}">
        <p14:creationId xmlns:p14="http://schemas.microsoft.com/office/powerpoint/2010/main" val="12755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report that shows the number of jobs created that month in the U.S.</a:t>
            </a:r>
          </a:p>
          <a:p>
            <a:r>
              <a:rPr lang="en-US" dirty="0"/>
              <a:t>Conducted by the Bureau of Labor Statistics</a:t>
            </a:r>
          </a:p>
          <a:p>
            <a:r>
              <a:rPr lang="en-US" dirty="0"/>
              <a:t>A survey of about 147,000 businesses and government agencies</a:t>
            </a:r>
          </a:p>
          <a:p>
            <a:r>
              <a:rPr lang="en-US" dirty="0"/>
              <a:t>Creates payroll estimates by counting all employees, the average number of weekly hours worked, and workers’ average hourly, weekly, and overtime earnings</a:t>
            </a:r>
          </a:p>
          <a:p>
            <a:r>
              <a:rPr lang="en-US" dirty="0"/>
              <a:t>Criticisms: doesn’t count the self-employed and doesn’t make distinction between full-time, well-paying jobs and part-time, minimum-wage jobs</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9</a:t>
            </a:fld>
            <a:endParaRPr lang="en-US"/>
          </a:p>
        </p:txBody>
      </p:sp>
    </p:spTree>
    <p:extLst>
      <p:ext uri="{BB962C8B-B14F-4D97-AF65-F5344CB8AC3E}">
        <p14:creationId xmlns:p14="http://schemas.microsoft.com/office/powerpoint/2010/main" val="4260126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monthly survey conducted by the U.S. Census Bureau collecting unemployment data</a:t>
            </a:r>
          </a:p>
          <a:p>
            <a:r>
              <a:rPr lang="en-US" dirty="0"/>
              <a:t>Basis of the Bureau of Labor Statistics’ unemployment reports</a:t>
            </a:r>
          </a:p>
          <a:p>
            <a:r>
              <a:rPr lang="en-US" dirty="0"/>
              <a:t>Breaks the number of unemployed down by state, industry, urban/rural areas, gender, race/ethnicity, and level of education</a:t>
            </a:r>
          </a:p>
          <a:p>
            <a:r>
              <a:rPr lang="en-US" dirty="0"/>
              <a:t>Also includes information on length of unemployment and how people became unemployed</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10</a:t>
            </a:fld>
            <a:endParaRPr lang="en-US"/>
          </a:p>
        </p:txBody>
      </p:sp>
    </p:spTree>
    <p:extLst>
      <p:ext uri="{BB962C8B-B14F-4D97-AF65-F5344CB8AC3E}">
        <p14:creationId xmlns:p14="http://schemas.microsoft.com/office/powerpoint/2010/main" val="7987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786226" y="2303388"/>
            <a:ext cx="8502316" cy="2585323"/>
          </a:xfrm>
          <a:prstGeom prst="rect">
            <a:avLst/>
          </a:prstGeom>
          <a:noFill/>
        </p:spPr>
        <p:txBody>
          <a:bodyPr wrap="square" rtlCol="0">
            <a:spAutoFit/>
          </a:bodyPr>
          <a:lstStyle/>
          <a:p>
            <a:pPr lvl="0" algn="ctr"/>
            <a:r>
              <a:rPr lang="en-US" sz="5400" dirty="0">
                <a:latin typeface="Century Gothic" panose="020B0502020202020204" pitchFamily="34" charset="0"/>
              </a:rPr>
              <a:t>How Economists Define and Compute Unemployment Rate</a:t>
            </a:r>
          </a:p>
        </p:txBody>
      </p:sp>
      <p:cxnSp>
        <p:nvCxnSpPr>
          <p:cNvPr id="14" name="Straight Connector 13"/>
          <p:cNvCxnSpPr/>
          <p:nvPr/>
        </p:nvCxnSpPr>
        <p:spPr>
          <a:xfrm>
            <a:off x="3071446" y="511087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Current Population Survey (CPS)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782104" y="2101795"/>
            <a:ext cx="8627790" cy="3477875"/>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monthly survey conducted by the U.S. Census Bureau collecting unemployment data</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Basis of the Bureau of Labor Statistics’ unemployment reports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Breaks the number of unemployed down by state, industry, urban/rural areas, gender, race/ethnicity, and level of education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Also includes information on length of unemployment and how people became unemployed</a:t>
            </a:r>
          </a:p>
        </p:txBody>
      </p:sp>
    </p:spTree>
    <p:extLst>
      <p:ext uri="{BB962C8B-B14F-4D97-AF65-F5344CB8AC3E}">
        <p14:creationId xmlns:p14="http://schemas.microsoft.com/office/powerpoint/2010/main" val="2170189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Complications of Measuring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always complications in measuring unemployment.</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what about people who do not have jobs and would work but were discouraged by the lack of jobs and stopped looking?</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people may have a job like yard work, child care, or cleaning houses but are not reporting the income earned to the tax authorities.</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Economic researchers at the BLS publish a wide array of surveys and reports that try to measure these kinds of issues.</a:t>
            </a:r>
          </a:p>
        </p:txBody>
      </p:sp>
    </p:spTree>
    <p:extLst>
      <p:ext uri="{BB962C8B-B14F-4D97-AF65-F5344CB8AC3E}">
        <p14:creationId xmlns:p14="http://schemas.microsoft.com/office/powerpoint/2010/main" val="794390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Discussion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5" y="1463258"/>
            <a:ext cx="8789668" cy="164039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p:txBody>
      </p:sp>
      <p:pic>
        <p:nvPicPr>
          <p:cNvPr id="3" name="Picture 2" descr="A person in a lab coat">
            <a:extLst>
              <a:ext uri="{FF2B5EF4-FFF2-40B4-BE49-F238E27FC236}">
                <a16:creationId xmlns:a16="http://schemas.microsoft.com/office/drawing/2014/main" id="{738F2804-F3D4-4467-925C-5636BE088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6839" y="3429000"/>
            <a:ext cx="4898321" cy="3267039"/>
          </a:xfrm>
          <a:prstGeom prst="rect">
            <a:avLst/>
          </a:prstGeom>
        </p:spPr>
      </p:pic>
    </p:spTree>
    <p:extLst>
      <p:ext uri="{BB962C8B-B14F-4D97-AF65-F5344CB8AC3E}">
        <p14:creationId xmlns:p14="http://schemas.microsoft.com/office/powerpoint/2010/main" val="1945586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544238"/>
            <a:ext cx="8789668" cy="484988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Unemployment imposes high costs, both on individuals and the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Unemployed individuals suffer from loss of income and stress.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economy with high unemployment pays the opportunity cost of unused resources.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 be counted as unemployed, a person without a job must be willing and able to work and actively looking for work; otherwise, the individual is counted as out of the labor force.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define the unemployment rate as the number of unemployed persons divided by the number of persons in the labor force (not the overall adult population).</a:t>
            </a:r>
          </a:p>
        </p:txBody>
      </p:sp>
    </p:spTree>
    <p:extLst>
      <p:ext uri="{BB962C8B-B14F-4D97-AF65-F5344CB8AC3E}">
        <p14:creationId xmlns:p14="http://schemas.microsoft.com/office/powerpoint/2010/main" val="2209861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human costs of unemployment alone would justify making it a public policy priority to have a low level of unemployment.</a:t>
              </a:r>
            </a:p>
          </p:txBody>
        </p:sp>
      </p:grpSp>
      <p:grpSp>
        <p:nvGrpSpPr>
          <p:cNvPr id="10" name="Group 9">
            <a:extLst>
              <a:ext uri="{FF2B5EF4-FFF2-40B4-BE49-F238E27FC236}">
                <a16:creationId xmlns:a16="http://schemas.microsoft.com/office/drawing/2014/main" id="{01EB8588-C63A-4B2B-9B9E-2C5060C7A2C4}"/>
              </a:ext>
            </a:extLst>
          </p:cNvPr>
          <p:cNvGrpSpPr/>
          <p:nvPr/>
        </p:nvGrpSpPr>
        <p:grpSpPr>
          <a:xfrm>
            <a:off x="2066921" y="2471278"/>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A7CB1109-2F75-46C5-B3E4-67B4C51093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3747871-E4B2-46FD-A941-8F24DCCB6678}"/>
                </a:ext>
              </a:extLst>
            </p:cNvPr>
            <p:cNvSpPr txBox="1"/>
            <p:nvPr/>
          </p:nvSpPr>
          <p:spPr>
            <a:xfrm>
              <a:off x="542921" y="19438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Unemployment includes economic costs to the broader society.</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millions of unemployed but willing workers cannot find jobs, economic resources are unused.</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1" y="4265444"/>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unemployment is the output that the unemployed workers could have produced.</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2" y="101160"/>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Economists Define and Compute Unemployment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News reports typically describe unemployment as a percentage or a rate.</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1" y="2495636"/>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large rises in the unemployment rate that occurred during the Great Recession meant large numbers of job losses.</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2" y="3374595"/>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November 2009, at the peak of the recession, about 15 million people were out of work.</a:t>
              </a:r>
            </a:p>
          </p:txBody>
        </p:sp>
      </p:grpSp>
      <p:grpSp>
        <p:nvGrpSpPr>
          <p:cNvPr id="19" name="Group 18">
            <a:extLst>
              <a:ext uri="{FF2B5EF4-FFF2-40B4-BE49-F238E27FC236}">
                <a16:creationId xmlns:a16="http://schemas.microsoft.com/office/drawing/2014/main" id="{7005F2D1-7016-4BF5-A839-DF3E272EABF9}"/>
              </a:ext>
            </a:extLst>
          </p:cNvPr>
          <p:cNvGrpSpPr/>
          <p:nvPr/>
        </p:nvGrpSpPr>
        <p:grpSpPr>
          <a:xfrm>
            <a:off x="2066923" y="4269435"/>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9D223227-CB90-44E0-9814-925E751FE3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EEEB70F7-F351-4D8B-A7B1-199C67995F90}"/>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economic shutdown that accompanied the COVID-19 pandemic in 2020 resulted in record-breaking unemployment.</a:t>
              </a:r>
            </a:p>
          </p:txBody>
        </p:sp>
      </p:grpSp>
      <p:grpSp>
        <p:nvGrpSpPr>
          <p:cNvPr id="23" name="Group 22">
            <a:extLst>
              <a:ext uri="{FF2B5EF4-FFF2-40B4-BE49-F238E27FC236}">
                <a16:creationId xmlns:a16="http://schemas.microsoft.com/office/drawing/2014/main" id="{B5C9C716-EA6B-4F0E-9536-5E361FD1D19C}"/>
              </a:ext>
            </a:extLst>
          </p:cNvPr>
          <p:cNvGrpSpPr/>
          <p:nvPr/>
        </p:nvGrpSpPr>
        <p:grpSpPr>
          <a:xfrm>
            <a:off x="2066921" y="5164275"/>
            <a:ext cx="8058156" cy="1073128"/>
            <a:chOff x="542921" y="1736761"/>
            <a:chExt cx="8058156" cy="1073128"/>
          </a:xfrm>
          <a:solidFill>
            <a:srgbClr val="627981"/>
          </a:solidFill>
        </p:grpSpPr>
        <p:sp>
          <p:nvSpPr>
            <p:cNvPr id="24" name="Rectangle 23">
              <a:extLst>
                <a:ext uri="{FF2B5EF4-FFF2-40B4-BE49-F238E27FC236}">
                  <a16:creationId xmlns:a16="http://schemas.microsoft.com/office/drawing/2014/main" id="{B46A89F7-7C08-4612-9ABA-B4CD62FFF8C3}"/>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66DCB081-EF54-4147-B39C-2DADE6C549D7}"/>
                </a:ext>
              </a:extLst>
            </p:cNvPr>
            <p:cNvSpPr txBox="1"/>
            <p:nvPr/>
          </p:nvSpPr>
          <p:spPr>
            <a:xfrm>
              <a:off x="542921" y="175725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number of unemployed in the U.S. in April 2020 was 23.1 million, and the unemployment rate reached 14.7%, which was the highest rate since the Great Depression.</a:t>
              </a:r>
            </a:p>
          </p:txBody>
        </p:sp>
      </p:grpSp>
    </p:spTree>
    <p:extLst>
      <p:ext uri="{BB962C8B-B14F-4D97-AF65-F5344CB8AC3E}">
        <p14:creationId xmlns:p14="http://schemas.microsoft.com/office/powerpoint/2010/main" val="266941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Who Is Unemployed?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6DF93AD6-D95F-45E3-8884-E589C9E252F1}"/>
              </a:ext>
            </a:extLst>
          </p:cNvPr>
          <p:cNvGrpSpPr/>
          <p:nvPr/>
        </p:nvGrpSpPr>
        <p:grpSpPr>
          <a:xfrm>
            <a:off x="2066922" y="1448051"/>
            <a:ext cx="8058156" cy="1690160"/>
            <a:chOff x="542921" y="1736761"/>
            <a:chExt cx="8058156" cy="1690160"/>
          </a:xfrm>
          <a:solidFill>
            <a:srgbClr val="627981"/>
          </a:solidFill>
        </p:grpSpPr>
        <p:sp>
          <p:nvSpPr>
            <p:cNvPr id="10" name="Rectangle 9">
              <a:extLst>
                <a:ext uri="{FF2B5EF4-FFF2-40B4-BE49-F238E27FC236}">
                  <a16:creationId xmlns:a16="http://schemas.microsoft.com/office/drawing/2014/main" id="{F6A6AD3A-031E-4587-B706-FB1196911131}"/>
                </a:ext>
              </a:extLst>
            </p:cNvPr>
            <p:cNvSpPr/>
            <p:nvPr/>
          </p:nvSpPr>
          <p:spPr>
            <a:xfrm>
              <a:off x="542923" y="1736761"/>
              <a:ext cx="8058154" cy="16901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2372BF03-55CD-4119-ACC6-8132F5265BBE}"/>
                </a:ext>
              </a:extLst>
            </p:cNvPr>
            <p:cNvSpPr txBox="1"/>
            <p:nvPr/>
          </p:nvSpPr>
          <p:spPr>
            <a:xfrm>
              <a:off x="542921" y="1795705"/>
              <a:ext cx="7961981" cy="1631216"/>
            </a:xfrm>
            <a:prstGeom prst="rect">
              <a:avLst/>
            </a:prstGeom>
            <a:grpFill/>
          </p:spPr>
          <p:txBody>
            <a:bodyPr wrap="square" rtlCol="0">
              <a:spAutoFit/>
            </a:bodyPr>
            <a:lstStyle/>
            <a:p>
              <a:pPr algn="ctr"/>
              <a:r>
                <a:rPr lang="en-US" sz="2000" dirty="0">
                  <a:solidFill>
                    <a:schemeClr val="bg1"/>
                  </a:solidFill>
                </a:rPr>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p:txBody>
        </p:sp>
      </p:grpSp>
      <p:pic>
        <p:nvPicPr>
          <p:cNvPr id="6" name="Picture 5" descr="An individual reading a book and taking notes">
            <a:extLst>
              <a:ext uri="{FF2B5EF4-FFF2-40B4-BE49-F238E27FC236}">
                <a16:creationId xmlns:a16="http://schemas.microsoft.com/office/drawing/2014/main" id="{3CD85213-65DB-4EBD-8047-430F1EAE1AE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18302" y="3429000"/>
            <a:ext cx="2201765" cy="3140432"/>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Key Groups in Employment/Unemployment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92624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Employed</a:t>
              </a:r>
              <a:r>
                <a:rPr lang="en-US" sz="2000" dirty="0">
                  <a:solidFill>
                    <a:schemeClr val="bg1"/>
                  </a:solidFill>
                </a:rPr>
                <a:t>: people currently working for pay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Unemployed</a:t>
              </a:r>
              <a:r>
                <a:rPr lang="en-US" sz="2000" dirty="0">
                  <a:solidFill>
                    <a:schemeClr val="bg1"/>
                  </a:solidFill>
                </a:rPr>
                <a:t>: people who are out of work and actively looking for a job</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Out of the labor force</a:t>
              </a:r>
              <a:r>
                <a:rPr lang="en-US" sz="2000" dirty="0">
                  <a:solidFill>
                    <a:schemeClr val="bg1"/>
                  </a:solidFill>
                </a:rPr>
                <a:t>: people who are not working for pay and NOT actively looking for a job</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b="1" dirty="0">
                <a:solidFill>
                  <a:schemeClr val="bg1"/>
                </a:solidFill>
              </a:rPr>
              <a:t>Labor force</a:t>
            </a:r>
            <a:r>
              <a:rPr lang="en-US" sz="2000" dirty="0">
                <a:solidFill>
                  <a:schemeClr val="bg1"/>
                </a:solidFill>
              </a:rPr>
              <a:t>: the number of employed people plus the number of unemployed people</a:t>
            </a:r>
          </a:p>
        </p:txBody>
      </p:sp>
    </p:spTree>
    <p:extLst>
      <p:ext uri="{BB962C8B-B14F-4D97-AF65-F5344CB8AC3E}">
        <p14:creationId xmlns:p14="http://schemas.microsoft.com/office/powerpoint/2010/main" val="3698440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Calculating the Unemployment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4001" y="1341776"/>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480495"/>
            <a:ext cx="8627790" cy="1891287"/>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000" dirty="0">
                <a:solidFill>
                  <a:schemeClr val="bg1"/>
                </a:solidFill>
              </a:rPr>
              <a:t>The Census Bureau carries out a monthly survey to determine the number of people in the labor force in the U.S.</a:t>
            </a:r>
          </a:p>
          <a:p>
            <a:pPr marL="342900" indent="-342900">
              <a:lnSpc>
                <a:spcPct val="150000"/>
              </a:lnSpc>
              <a:buFont typeface="Arial" panose="020B0604020202020204" pitchFamily="34" charset="0"/>
              <a:buChar char="•"/>
            </a:pPr>
            <a:r>
              <a:rPr lang="en-US" sz="2000" dirty="0">
                <a:solidFill>
                  <a:schemeClr val="bg1"/>
                </a:solidFill>
              </a:rPr>
              <a:t>The unemployment rate is the percentage of the people in the U.S. that are unemployed, calculated this way:</a:t>
            </a:r>
          </a:p>
        </p:txBody>
      </p:sp>
      <p:sp>
        <p:nvSpPr>
          <p:cNvPr id="15" name="TextBox 14">
            <a:extLst>
              <a:ext uri="{FF2B5EF4-FFF2-40B4-BE49-F238E27FC236}">
                <a16:creationId xmlns:a16="http://schemas.microsoft.com/office/drawing/2014/main" id="{51F56D04-1981-4A4E-90AF-FC8895B7EADC}"/>
              </a:ext>
            </a:extLst>
          </p:cNvPr>
          <p:cNvSpPr txBox="1"/>
          <p:nvPr/>
        </p:nvSpPr>
        <p:spPr>
          <a:xfrm>
            <a:off x="2974988" y="3344492"/>
            <a:ext cx="4929116" cy="967957"/>
          </a:xfrm>
          <a:prstGeom prst="rect">
            <a:avLst/>
          </a:prstGeom>
          <a:noFill/>
        </p:spPr>
        <p:txBody>
          <a:bodyPr wrap="square" rtlCol="0">
            <a:spAutoFit/>
          </a:bodyPr>
          <a:lstStyle/>
          <a:p>
            <a:pPr lvl="1">
              <a:lnSpc>
                <a:spcPct val="150000"/>
              </a:lnSpc>
            </a:pPr>
            <a:r>
              <a:rPr lang="en-US" sz="2000" dirty="0">
                <a:solidFill>
                  <a:schemeClr val="bg1"/>
                </a:solidFill>
              </a:rPr>
              <a:t>    the number of unemployed people </a:t>
            </a:r>
          </a:p>
          <a:p>
            <a:pPr lvl="1">
              <a:lnSpc>
                <a:spcPct val="150000"/>
              </a:lnSpc>
            </a:pPr>
            <a:r>
              <a:rPr lang="en-US" sz="2000" dirty="0">
                <a:solidFill>
                  <a:schemeClr val="bg1"/>
                </a:solidFill>
              </a:rPr>
              <a:t>the number of people in the labor force</a:t>
            </a:r>
          </a:p>
        </p:txBody>
      </p:sp>
      <p:cxnSp>
        <p:nvCxnSpPr>
          <p:cNvPr id="17" name="Straight Connector 16">
            <a:extLst>
              <a:ext uri="{FF2B5EF4-FFF2-40B4-BE49-F238E27FC236}">
                <a16:creationId xmlns:a16="http://schemas.microsoft.com/office/drawing/2014/main" id="{707BB27E-BF37-7A4E-BA05-76949D2D5203}"/>
              </a:ext>
            </a:extLst>
          </p:cNvPr>
          <p:cNvCxnSpPr>
            <a:cxnSpLocks/>
          </p:cNvCxnSpPr>
          <p:nvPr/>
        </p:nvCxnSpPr>
        <p:spPr>
          <a:xfrm>
            <a:off x="3481136" y="3871248"/>
            <a:ext cx="417094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EB8EA2F-07F9-7A44-9B89-B32E6A5ACC7A}"/>
              </a:ext>
            </a:extLst>
          </p:cNvPr>
          <p:cNvSpPr txBox="1"/>
          <p:nvPr/>
        </p:nvSpPr>
        <p:spPr>
          <a:xfrm>
            <a:off x="7725092" y="3670937"/>
            <a:ext cx="866274" cy="400110"/>
          </a:xfrm>
          <a:prstGeom prst="rect">
            <a:avLst/>
          </a:prstGeom>
          <a:noFill/>
        </p:spPr>
        <p:txBody>
          <a:bodyPr wrap="square" rtlCol="0">
            <a:spAutoFit/>
          </a:bodyPr>
          <a:lstStyle/>
          <a:p>
            <a:r>
              <a:rPr lang="en-US" sz="2000" dirty="0">
                <a:solidFill>
                  <a:schemeClr val="bg1"/>
                </a:solidFill>
              </a:rPr>
              <a:t>X 100</a:t>
            </a:r>
          </a:p>
        </p:txBody>
      </p:sp>
      <p:sp>
        <p:nvSpPr>
          <p:cNvPr id="21" name="TextBox 20">
            <a:extLst>
              <a:ext uri="{FF2B5EF4-FFF2-40B4-BE49-F238E27FC236}">
                <a16:creationId xmlns:a16="http://schemas.microsoft.com/office/drawing/2014/main" id="{70433F7D-638B-B643-BAEC-C2D3D4EF8FD2}"/>
              </a:ext>
            </a:extLst>
          </p:cNvPr>
          <p:cNvSpPr txBox="1"/>
          <p:nvPr/>
        </p:nvSpPr>
        <p:spPr>
          <a:xfrm>
            <a:off x="1683023" y="4376658"/>
            <a:ext cx="4717777" cy="506292"/>
          </a:xfrm>
          <a:prstGeom prst="rect">
            <a:avLst/>
          </a:prstGeom>
          <a:noFill/>
        </p:spPr>
        <p:txBody>
          <a:bodyPr wrap="square" rtlCol="0">
            <a:spAutoFit/>
          </a:bodyPr>
          <a:lstStyle/>
          <a:p>
            <a:pPr marL="256032" indent="-256032">
              <a:lnSpc>
                <a:spcPct val="150000"/>
              </a:lnSpc>
              <a:buFont typeface="Arial" panose="020B0604020202020204" pitchFamily="34" charset="0"/>
              <a:buChar char="•"/>
            </a:pPr>
            <a:r>
              <a:rPr lang="en-US" sz="2000" dirty="0">
                <a:solidFill>
                  <a:schemeClr val="bg1"/>
                </a:solidFill>
              </a:rPr>
              <a:t>For example, using numbers from 2021:</a:t>
            </a:r>
          </a:p>
        </p:txBody>
      </p:sp>
      <p:cxnSp>
        <p:nvCxnSpPr>
          <p:cNvPr id="27" name="Straight Connector 26">
            <a:extLst>
              <a:ext uri="{FF2B5EF4-FFF2-40B4-BE49-F238E27FC236}">
                <a16:creationId xmlns:a16="http://schemas.microsoft.com/office/drawing/2014/main" id="{08D758F7-DFCD-9C45-94CD-76E2E68B4841}"/>
              </a:ext>
            </a:extLst>
          </p:cNvPr>
          <p:cNvCxnSpPr>
            <a:cxnSpLocks/>
          </p:cNvCxnSpPr>
          <p:nvPr/>
        </p:nvCxnSpPr>
        <p:spPr>
          <a:xfrm>
            <a:off x="2839449" y="5377505"/>
            <a:ext cx="392818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317919F-1F5F-AD49-84A8-CB3FD9267D46}"/>
              </a:ext>
            </a:extLst>
          </p:cNvPr>
          <p:cNvSpPr txBox="1"/>
          <p:nvPr/>
        </p:nvSpPr>
        <p:spPr>
          <a:xfrm>
            <a:off x="6767638" y="5177450"/>
            <a:ext cx="2896947" cy="400110"/>
          </a:xfrm>
          <a:prstGeom prst="rect">
            <a:avLst/>
          </a:prstGeom>
          <a:noFill/>
        </p:spPr>
        <p:txBody>
          <a:bodyPr wrap="none" rtlCol="0">
            <a:spAutoFit/>
          </a:bodyPr>
          <a:lstStyle/>
          <a:p>
            <a:r>
              <a:rPr lang="en-US" sz="2000" dirty="0">
                <a:solidFill>
                  <a:schemeClr val="bg1"/>
                </a:solidFill>
              </a:rPr>
              <a:t>= 0.0534912 x 100 = 5.3% </a:t>
            </a:r>
          </a:p>
        </p:txBody>
      </p:sp>
      <p:sp>
        <p:nvSpPr>
          <p:cNvPr id="31" name="TextBox 30">
            <a:extLst>
              <a:ext uri="{FF2B5EF4-FFF2-40B4-BE49-F238E27FC236}">
                <a16:creationId xmlns:a16="http://schemas.microsoft.com/office/drawing/2014/main" id="{504C10E8-F1A9-C34A-9903-3CC448EA3850}"/>
              </a:ext>
            </a:extLst>
          </p:cNvPr>
          <p:cNvSpPr txBox="1"/>
          <p:nvPr/>
        </p:nvSpPr>
        <p:spPr>
          <a:xfrm>
            <a:off x="2392403" y="4854388"/>
            <a:ext cx="4391277" cy="1292662"/>
          </a:xfrm>
          <a:prstGeom prst="rect">
            <a:avLst/>
          </a:prstGeom>
          <a:noFill/>
        </p:spPr>
        <p:txBody>
          <a:bodyPr wrap="square" rtlCol="0">
            <a:spAutoFit/>
          </a:bodyPr>
          <a:lstStyle/>
          <a:p>
            <a:pPr>
              <a:lnSpc>
                <a:spcPct val="150000"/>
              </a:lnSpc>
            </a:pPr>
            <a:r>
              <a:rPr lang="en-US" sz="2000" dirty="0">
                <a:solidFill>
                  <a:schemeClr val="bg1"/>
                </a:solidFill>
              </a:rPr>
              <a:t>	 8.623 million (unemployed people)</a:t>
            </a:r>
          </a:p>
          <a:p>
            <a:pPr>
              <a:lnSpc>
                <a:spcPct val="150000"/>
              </a:lnSpc>
            </a:pPr>
            <a:r>
              <a:rPr lang="en-US" sz="2000" dirty="0">
                <a:solidFill>
                  <a:schemeClr val="bg1"/>
                </a:solidFill>
              </a:rPr>
              <a:t>	161.204 million people (labor force)</a:t>
            </a:r>
          </a:p>
          <a:p>
            <a:endParaRPr lang="en-US" dirty="0"/>
          </a:p>
        </p:txBody>
      </p:sp>
    </p:spTree>
    <p:extLst>
      <p:ext uri="{BB962C8B-B14F-4D97-AF65-F5344CB8AC3E}">
        <p14:creationId xmlns:p14="http://schemas.microsoft.com/office/powerpoint/2010/main" val="238250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Hidden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with the out-of-the-labor-force category, there are still some people who are mislabeled in the process of categorization.</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Individuals that fall under the umbrella of "hidden unemployment" can be identified as discouraged or underemployed.</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Discouraged workers </a:t>
              </a:r>
              <a:r>
                <a:rPr lang="en-US" sz="2000" dirty="0">
                  <a:solidFill>
                    <a:schemeClr val="bg1"/>
                  </a:solidFill>
                </a:rPr>
                <a:t>are no longer counted in the unemployed group since they are not actively looking for work.</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An example of someone who is </a:t>
            </a:r>
            <a:r>
              <a:rPr lang="en-US" sz="2000" b="1" dirty="0">
                <a:solidFill>
                  <a:schemeClr val="bg1"/>
                </a:solidFill>
              </a:rPr>
              <a:t>underemployed</a:t>
            </a:r>
            <a:r>
              <a:rPr lang="en-US" sz="2000" dirty="0">
                <a:solidFill>
                  <a:schemeClr val="bg1"/>
                </a:solidFill>
              </a:rPr>
              <a:t> is an individual with a college degree in finance who has a job as a cashier.</a:t>
            </a:r>
          </a:p>
        </p:txBody>
      </p:sp>
    </p:spTree>
    <p:extLst>
      <p:ext uri="{BB962C8B-B14F-4D97-AF65-F5344CB8AC3E}">
        <p14:creationId xmlns:p14="http://schemas.microsoft.com/office/powerpoint/2010/main" val="227322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Labor Force Participation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percentage of adults aged 16 and older in an economy that are either unemployed or employed and looking for a job.</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400110"/>
            </a:xfrm>
            <a:prstGeom prst="rect">
              <a:avLst/>
            </a:prstGeom>
            <a:grp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number began climbing in the 1960s, with more women entering the workforce, and peaked in late 1999 to early 2000.</a:t>
              </a:r>
            </a:p>
          </p:txBody>
        </p:sp>
      </p:gr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D3CEC45-3FFE-4866-8273-6A3B4BFA768B}"/>
                  </a:ext>
                </a:extLst>
              </p:cNvPr>
              <p:cNvSpPr txBox="1"/>
              <p:nvPr/>
            </p:nvSpPr>
            <p:spPr>
              <a:xfrm>
                <a:off x="2510068" y="2508173"/>
                <a:ext cx="7454546" cy="728661"/>
              </a:xfrm>
              <a:prstGeom prst="rect">
                <a:avLst/>
              </a:prstGeom>
              <a:solidFill>
                <a:srgbClr val="627981"/>
              </a:solidFill>
            </p:spPr>
            <p:txBody>
              <a:bodyPr wrap="square" rtlCol="0" anchor="ctr" anchorCtr="0">
                <a:spAutoFit/>
              </a:bodyPr>
              <a:lstStyle/>
              <a:p>
                <a:pPr/>
                <a14:m>
                  <m:oMathPara xmlns:m="http://schemas.openxmlformats.org/officeDocument/2006/math">
                    <m:oMathParaPr>
                      <m:jc m:val="left"/>
                    </m:oMathParaPr>
                    <m:oMath xmlns:m="http://schemas.openxmlformats.org/officeDocument/2006/math">
                      <m:r>
                        <m:rPr>
                          <m:nor/>
                        </m:rPr>
                        <a:rPr lang="en-US" sz="2000">
                          <a:solidFill>
                            <a:schemeClr val="bg1"/>
                          </a:solidFill>
                          <a:latin typeface="Cambria Math" panose="02040503050406030204" pitchFamily="18" charset="0"/>
                        </a:rPr>
                        <m:t>l</m:t>
                      </m:r>
                      <m:r>
                        <m:rPr>
                          <m:nor/>
                        </m:rPr>
                        <a:rPr lang="en-US" sz="2000" b="0" i="0" smtClean="0">
                          <a:solidFill>
                            <a:schemeClr val="bg1"/>
                          </a:solidFill>
                        </a:rPr>
                        <m:t>abor</m:t>
                      </m:r>
                      <m:r>
                        <m:rPr>
                          <m:nor/>
                        </m:rPr>
                        <a:rPr lang="en-US" sz="2000" b="0" i="0" smtClean="0">
                          <a:solidFill>
                            <a:schemeClr val="bg1"/>
                          </a:solidFill>
                        </a:rPr>
                        <m:t> </m:t>
                      </m:r>
                      <m:r>
                        <m:rPr>
                          <m:nor/>
                        </m:rPr>
                        <a:rPr lang="en-US" sz="2000" b="0" i="0" smtClean="0">
                          <a:solidFill>
                            <a:schemeClr val="bg1"/>
                          </a:solidFill>
                        </a:rPr>
                        <m:t>force</m:t>
                      </m:r>
                      <m:r>
                        <m:rPr>
                          <m:nor/>
                        </m:rPr>
                        <a:rPr lang="en-US" sz="2000" b="0" i="0" smtClean="0">
                          <a:solidFill>
                            <a:schemeClr val="bg1"/>
                          </a:solidFill>
                        </a:rPr>
                        <m:t> </m:t>
                      </m:r>
                      <m:r>
                        <m:rPr>
                          <m:nor/>
                        </m:rPr>
                        <a:rPr lang="en-US" sz="2000" b="0" i="0" smtClean="0">
                          <a:solidFill>
                            <a:schemeClr val="bg1"/>
                          </a:solidFill>
                          <a:cs typeface="Calibri" panose="020F0502020204030204" pitchFamily="34" charset="0"/>
                        </a:rPr>
                        <m:t>participation</m:t>
                      </m:r>
                      <m:r>
                        <m:rPr>
                          <m:nor/>
                        </m:rPr>
                        <a:rPr lang="en-US" sz="2000" b="0" i="0" smtClean="0">
                          <a:solidFill>
                            <a:schemeClr val="bg1"/>
                          </a:solidFill>
                        </a:rPr>
                        <m:t> </m:t>
                      </m:r>
                      <m:r>
                        <m:rPr>
                          <m:nor/>
                        </m:rPr>
                        <a:rPr lang="en-US" sz="2000" b="0" i="0" smtClean="0">
                          <a:solidFill>
                            <a:schemeClr val="bg1"/>
                          </a:solidFill>
                        </a:rPr>
                        <m:t>rate</m:t>
                      </m:r>
                      <m:r>
                        <m:rPr>
                          <m:nor/>
                        </m:rPr>
                        <a:rPr lang="en-US" sz="2000" b="0" i="0"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0" smtClean="0">
                              <a:solidFill>
                                <a:schemeClr val="bg1"/>
                              </a:solidFill>
                            </a:rPr>
                            <m:t>employed</m:t>
                          </m:r>
                          <m:r>
                            <m:rPr>
                              <m:nor/>
                            </m:rPr>
                            <a:rPr lang="en-US" sz="2000" b="0" i="0" smtClean="0">
                              <a:solidFill>
                                <a:schemeClr val="bg1"/>
                              </a:solidFill>
                            </a:rPr>
                            <m:t> + </m:t>
                          </m:r>
                          <m:r>
                            <m:rPr>
                              <m:nor/>
                            </m:rPr>
                            <a:rPr lang="en-US" sz="2000" b="0" i="0" smtClean="0">
                              <a:solidFill>
                                <a:schemeClr val="bg1"/>
                              </a:solidFill>
                            </a:rPr>
                            <m:t>unemployed</m:t>
                          </m:r>
                        </m:num>
                        <m:den>
                          <m:r>
                            <m:rPr>
                              <m:nor/>
                            </m:rPr>
                            <a:rPr lang="en-US" sz="2000" b="0" i="0" smtClean="0">
                              <a:solidFill>
                                <a:schemeClr val="bg1"/>
                              </a:solidFill>
                            </a:rPr>
                            <m:t>total</m:t>
                          </m:r>
                          <m:r>
                            <m:rPr>
                              <m:nor/>
                            </m:rPr>
                            <a:rPr lang="en-US" sz="2000" b="0" i="0" smtClean="0">
                              <a:solidFill>
                                <a:schemeClr val="bg1"/>
                              </a:solidFill>
                            </a:rPr>
                            <m:t> </m:t>
                          </m:r>
                          <m:r>
                            <m:rPr>
                              <m:nor/>
                            </m:rPr>
                            <a:rPr lang="en-US" sz="2000" b="0" i="0" smtClean="0">
                              <a:solidFill>
                                <a:schemeClr val="bg1"/>
                              </a:solidFill>
                            </a:rPr>
                            <m:t>adult</m:t>
                          </m:r>
                          <m:r>
                            <m:rPr>
                              <m:nor/>
                            </m:rPr>
                            <a:rPr lang="en-US" sz="2000" b="0" i="0" smtClean="0">
                              <a:solidFill>
                                <a:schemeClr val="bg1"/>
                              </a:solidFill>
                            </a:rPr>
                            <m:t> </m:t>
                          </m:r>
                          <m:r>
                            <m:rPr>
                              <m:nor/>
                            </m:rPr>
                            <a:rPr lang="en-US" sz="2000" b="0" i="0" smtClean="0">
                              <a:solidFill>
                                <a:schemeClr val="bg1"/>
                              </a:solidFill>
                            </a:rPr>
                            <m:t>population</m:t>
                          </m:r>
                        </m:den>
                      </m:f>
                      <m:r>
                        <m:rPr>
                          <m:nor/>
                        </m:rPr>
                        <a:rPr lang="en-US" sz="2000" b="0" i="0" smtClean="0">
                          <a:solidFill>
                            <a:schemeClr val="bg1"/>
                          </a:solidFill>
                          <a:ea typeface="Cambria Math" panose="02040503050406030204" pitchFamily="18" charset="0"/>
                        </a:rPr>
                        <m:t>×</m:t>
                      </m:r>
                      <m:r>
                        <m:rPr>
                          <m:nor/>
                        </m:rPr>
                        <a:rPr lang="en-US" sz="2000" b="0" i="0" smtClean="0">
                          <a:solidFill>
                            <a:schemeClr val="bg1"/>
                          </a:solidFill>
                          <a:ea typeface="Cambria Math" panose="02040503050406030204" pitchFamily="18" charset="0"/>
                        </a:rPr>
                        <m:t>100</m:t>
                      </m:r>
                    </m:oMath>
                  </m:oMathPara>
                </a14:m>
                <a:endParaRPr lang="en-US" sz="2000" dirty="0">
                  <a:solidFill>
                    <a:schemeClr val="bg1"/>
                  </a:solidFill>
                </a:endParaRPr>
              </a:p>
            </p:txBody>
          </p:sp>
        </mc:Choice>
        <mc:Fallback xmlns="">
          <p:sp>
            <p:nvSpPr>
              <p:cNvPr id="17" name="TextBox 16">
                <a:extLst>
                  <a:ext uri="{FF2B5EF4-FFF2-40B4-BE49-F238E27FC236}">
                    <a16:creationId xmlns:a16="http://schemas.microsoft.com/office/drawing/2014/main" id="{DD3CEC45-3FFE-4866-8273-6A3B4BFA768B}"/>
                  </a:ext>
                </a:extLst>
              </p:cNvPr>
              <p:cNvSpPr txBox="1">
                <a:spLocks noRot="1" noChangeAspect="1" noMove="1" noResize="1" noEditPoints="1" noAdjustHandles="1" noChangeArrowheads="1" noChangeShapeType="1" noTextEdit="1"/>
              </p:cNvSpPr>
              <p:nvPr/>
            </p:nvSpPr>
            <p:spPr>
              <a:xfrm>
                <a:off x="2510068" y="2508173"/>
                <a:ext cx="745454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61818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Establishment Payroll Survey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523997" y="1763238"/>
            <a:ext cx="9144003"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report that shows the number of jobs created each month in the U.S.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Conducted by the Bureau of Labor Statistics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survey of about 147,000 businesses and government agencies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Creates payroll estimates by counting all employees, the average number of weekly hours worked, and workers’ average hourly, weekly, and overtime earnings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Criticisms: doesn’t count the self-employed and doesn’t make a distinction between full-time, well-paying jobs and part-time, minimum-wage jobs</a:t>
            </a:r>
          </a:p>
        </p:txBody>
      </p:sp>
    </p:spTree>
    <p:extLst>
      <p:ext uri="{BB962C8B-B14F-4D97-AF65-F5344CB8AC3E}">
        <p14:creationId xmlns:p14="http://schemas.microsoft.com/office/powerpoint/2010/main" val="3157368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6020</TotalTime>
  <Words>1772</Words>
  <Application>Microsoft Office PowerPoint</Application>
  <PresentationFormat>Widescreen</PresentationFormat>
  <Paragraphs>181</Paragraphs>
  <Slides>14</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165</cp:revision>
  <dcterms:created xsi:type="dcterms:W3CDTF">2014-11-06T15:36:04Z</dcterms:created>
  <dcterms:modified xsi:type="dcterms:W3CDTF">2023-08-07T17:12:11Z</dcterms:modified>
</cp:coreProperties>
</file>