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5"/>
  </p:notesMasterIdLst>
  <p:sldIdLst>
    <p:sldId id="256" r:id="rId2"/>
    <p:sldId id="257" r:id="rId3"/>
    <p:sldId id="356" r:id="rId4"/>
    <p:sldId id="351" r:id="rId5"/>
    <p:sldId id="260" r:id="rId6"/>
    <p:sldId id="352" r:id="rId7"/>
    <p:sldId id="353" r:id="rId8"/>
    <p:sldId id="262" r:id="rId9"/>
    <p:sldId id="263" r:id="rId10"/>
    <p:sldId id="354" r:id="rId11"/>
    <p:sldId id="355" r:id="rId12"/>
    <p:sldId id="270"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6" d="100"/>
          <a:sy n="96" d="100"/>
        </p:scale>
        <p:origin x="4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BLS also provides information on the reasons for and duration of unemployment.</a:t>
            </a:r>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56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From an international perspective, the U.S. unemployment rate typically has looked a little better than average. We need to treat cross-country comparisons of unemployment rates with care because each country has a unique labor market. Comparing unemployment rates in high-income economies, like the United States, with low-income economies is very difficult. One reason is that the statistical agencies in many poorer countries lack the resources and technical capabilities of the U.S. Census Bureau. Many workers in low-income economies are engaged in short-term work, subsistence activities, and bartering, not a long-term job.</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11</a:t>
            </a:fld>
            <a:endParaRPr lang="en-US"/>
          </a:p>
        </p:txBody>
      </p:sp>
    </p:spTree>
    <p:extLst>
      <p:ext uri="{BB962C8B-B14F-4D97-AF65-F5344CB8AC3E}">
        <p14:creationId xmlns:p14="http://schemas.microsoft.com/office/powerpoint/2010/main" val="44279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U.S. unemployment rate moves up and down as the economy moves in and out of recessions. However, over time, the unemployment rate seems to return to a range of 4–6%. There does not seem to be a long-term trend toward the rate moving generally higher or lower.</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trends vary based on factors like age, race, gender, schooling, environment, and more. Based on where you fall among these categories and demographics, do you feel confident that you will be able to find and keep a job in the market? Why or why not?</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Unemployment rates fluctuate over time and the fluctuations match fairly well with the economy's activity. During periods of recession and depression, unemployment is higher. During periods of economic growth, unemployment is lower. Unemployment can dip relatively low, but it doesn’t dip below zero. There is no significant upward or downward trend in the unemployment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4</a:t>
            </a:fld>
            <a:endParaRPr lang="en-US"/>
          </a:p>
        </p:txBody>
      </p:sp>
    </p:spTree>
    <p:extLst>
      <p:ext uri="{BB962C8B-B14F-4D97-AF65-F5344CB8AC3E}">
        <p14:creationId xmlns:p14="http://schemas.microsoft.com/office/powerpoint/2010/main" val="39983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for men used to be lower than unemployment rates for women. However, in recent decades, the two rates have been very close, often with the unemployment rate for men somewhat higher, especially during and soon after the Great Recession.</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are highest for the very young and become lower with age.</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15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Younger workers tend to have higher rates of unemployment, while middle-aged workers typically have lower rates of unemployment. Middle-aged workers more heavily feel the responsibility of needing to have a job. Younger workers move in and out of jobs more than middle-aged workers. Elderly workers have extremely low rates of unemployment because those who have retired have exited the labor force.</a:t>
            </a:r>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7</a:t>
            </a:fld>
            <a:endParaRPr lang="en-US"/>
          </a:p>
        </p:txBody>
      </p:sp>
    </p:spTree>
    <p:extLst>
      <p:ext uri="{BB962C8B-B14F-4D97-AF65-F5344CB8AC3E}">
        <p14:creationId xmlns:p14="http://schemas.microsoft.com/office/powerpoint/2010/main" val="258079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e30835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unemployment rates for all groups tend to rise and fall together, the unemployment rate for blacks is typically about twice as high as for whites, while the unemployment rate for Hispanics is in-between.</a:t>
            </a:r>
          </a:p>
          <a:p>
            <a:pPr marL="0" lvl="0" indent="0" algn="l" rtl="0">
              <a:spcBef>
                <a:spcPts val="0"/>
              </a:spcBef>
              <a:spcAft>
                <a:spcPts val="0"/>
              </a:spcAft>
              <a:buNone/>
            </a:pPr>
            <a:endParaRPr dirty="0"/>
          </a:p>
        </p:txBody>
      </p:sp>
      <p:sp>
        <p:nvSpPr>
          <p:cNvPr id="169" name="Google Shape;169;ga0e308358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Those with less education typically suffer higher unemployment rates. Additional education usually offers better connections to the labor market and higher demand. Since low-skilled workers often have less attractive labor market opportunities, they may be less motivated to find jobs.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0619-93DB-4B09-B729-4C36C5451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83F02-C361-4A39-9286-D186517DA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A26C03-DA41-4C4B-9F8A-C6A758D4D7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2705BC-3C48-4771-92F2-A5709F87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1AAA8-8A9A-4F9D-8DDD-AA665BD3B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61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AD2C-E160-4E06-A222-D1139D7EB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F8234-46C2-4B74-A02D-1B2B2B51B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2048-0031-4C8E-B5E3-73B7B0C3F2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0A6B92-D7E9-40FC-9A1E-98E323D1C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8C880-59CF-4501-8FBF-0567287E9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866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BDFA1-7699-4BD1-9830-EFBFC6690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82BCB-0A4E-4CA0-9604-9051C322C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60AC4-EE6D-4EB7-A91A-568198B47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B383CD-3CCC-4229-AE87-45BA3BF43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969E6-03AF-47C7-97EE-A714D8258B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42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032-049C-4D7C-A7F9-B314FF248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256B2-3A08-4618-8BF9-5645CEC3B6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1476A-1462-4517-8821-BC1F9DFFF3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3B3C55-2768-4E36-BAB6-039DBFB98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BDEE-D423-457C-BFF8-BF68D330D5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19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4A71-9783-4CF3-A687-B91B01022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017E9-5B34-47B7-B044-CC4DE59D2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83E8B-26E5-48F1-98EE-6D553AEE2C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D3A38D-B6B5-4896-92FB-1A9FCB455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B6743-C660-4D45-99C8-20039B6342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746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9B67-AED1-4ECB-B273-80D107C7D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CC2AF-2A95-4807-9ADB-F522B0D3C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7F556-1C7D-4CDB-B2B6-323E47280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42B2A-624B-4FD8-9A95-144A73E60D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BFEF6C-7525-4A2C-A4E4-4CFC7D564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A466C-7933-47C4-BE33-1AC1FAD3C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477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4404-1731-4466-8990-4274D4F2D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724C4-E985-4DF2-BE13-3AB3C967D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95FD6-E1CA-4FA7-B18B-18C97841E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70AC7-1A7F-49F6-A240-4358F8A05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9FF1C-44AE-4264-A0B7-3A4A87645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14814-4FA7-435E-8AE8-2713C23E73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AE0D4D-4A51-4465-B72A-41FCF6861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B0E84-54A5-4A6C-82DE-16A49EAEE8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01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FDEA-2747-48C3-B137-AE479D70E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23C38-B578-4121-B05B-F666D07C5A7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3E39C83-21AD-43E0-8CCA-C521D16AF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EE4C2-E76C-42DD-BDBD-9FD91DBE3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859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DD633-5713-4A2C-9D2D-ADF6A0C719B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ECC4740-FE86-4367-B028-E17BC9EB4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E398C-F640-4F7C-BD33-62C53863C5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065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9B77-479E-4558-A542-774CC63FB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535C3-BB9A-4886-9516-526C9547E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18E3E-D492-4B92-A40D-72C62CC3A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04EC-A25A-4AF2-836B-41F5881EFDC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E11894-797C-480A-8110-30BA46308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899BB-37F7-432A-9D64-FEEE1EE59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51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F5BF-F8AB-4940-AED4-B8D1BA04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9830D-6700-4536-B1B4-49030F549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650848-3F13-4B9A-BC0A-A4FF26C36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AF750-E724-4159-8ABA-1401BBE92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3FEB83-2284-4094-B7E1-150F6ABC4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79A07-015C-4CA8-B0E0-C0D64E035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46924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0928A-269F-44DA-9E9A-B2DFE4A67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7C5E5-1072-4812-80A9-E66A585A4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E9931-B8CC-4BFC-812A-1637787CA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33B08E-13DB-499E-9FD4-FFD1A939A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130AA-8F2B-4195-ADEE-F162F78FE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59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Patterns of Unemployment</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63F503E7-4411-400E-809F-8BAA0C8C993C}"/>
              </a:ext>
            </a:extLst>
          </p:cNvPr>
          <p:cNvSpPr txBox="1"/>
          <p:nvPr/>
        </p:nvSpPr>
        <p:spPr>
          <a:xfrm>
            <a:off x="2115009" y="1672977"/>
            <a:ext cx="7961981" cy="707886"/>
          </a:xfrm>
          <a:prstGeom prst="rect">
            <a:avLst/>
          </a:prstGeom>
          <a:solidFill>
            <a:srgbClr val="627981"/>
          </a:solidFill>
        </p:spPr>
        <p:txBody>
          <a:bodyPr wrap="square" rtlCol="0">
            <a:spAutoFit/>
          </a:bodyPr>
          <a:lstStyle/>
          <a:p>
            <a:pPr algn="ctr"/>
            <a:r>
              <a:rPr lang="en-US" sz="2000" dirty="0">
                <a:solidFill>
                  <a:schemeClr val="bg1"/>
                </a:solidFill>
              </a:rPr>
              <a:t> The BLS also provides information on the reasons for and duration of unemployment.</a:t>
            </a:r>
          </a:p>
        </p:txBody>
      </p:sp>
      <p:graphicFrame>
        <p:nvGraphicFramePr>
          <p:cNvPr id="2" name="Table 2">
            <a:extLst>
              <a:ext uri="{FF2B5EF4-FFF2-40B4-BE49-F238E27FC236}">
                <a16:creationId xmlns:a16="http://schemas.microsoft.com/office/drawing/2014/main" id="{FE8A58B5-0FAE-4477-ADD5-033281E36016}"/>
              </a:ext>
            </a:extLst>
          </p:cNvPr>
          <p:cNvGraphicFramePr>
            <a:graphicFrameLocks noGrp="1"/>
          </p:cNvGraphicFramePr>
          <p:nvPr>
            <p:extLst>
              <p:ext uri="{D42A27DB-BD31-4B8C-83A1-F6EECF244321}">
                <p14:modId xmlns:p14="http://schemas.microsoft.com/office/powerpoint/2010/main" val="4072230099"/>
              </p:ext>
            </p:extLst>
          </p:nvPr>
        </p:nvGraphicFramePr>
        <p:xfrm>
          <a:off x="2031999" y="279230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43908531"/>
                    </a:ext>
                  </a:extLst>
                </a:gridCol>
                <a:gridCol w="4064000">
                  <a:extLst>
                    <a:ext uri="{9D8B030D-6E8A-4147-A177-3AD203B41FA5}">
                      <a16:colId xmlns:a16="http://schemas.microsoft.com/office/drawing/2014/main" val="1470330332"/>
                    </a:ext>
                  </a:extLst>
                </a:gridCol>
              </a:tblGrid>
              <a:tr h="370840">
                <a:tc gridSpan="2">
                  <a:txBody>
                    <a:bodyPr/>
                    <a:lstStyle/>
                    <a:p>
                      <a:pPr algn="ctr"/>
                      <a:r>
                        <a:rPr lang="en-US" dirty="0">
                          <a:solidFill>
                            <a:schemeClr val="tx1"/>
                          </a:solidFill>
                        </a:rPr>
                        <a:t>Reasons for Unemployment, 2021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000197"/>
                  </a:ext>
                </a:extLst>
              </a:tr>
              <a:tr h="370840">
                <a:tc>
                  <a:txBody>
                    <a:bodyPr/>
                    <a:lstStyle/>
                    <a:p>
                      <a:pPr algn="ctr"/>
                      <a:r>
                        <a:rPr lang="en-US" b="1" dirty="0">
                          <a:solidFill>
                            <a:schemeClr val="tx1"/>
                          </a:solidFill>
                        </a:rPr>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29138"/>
                  </a:ext>
                </a:extLst>
              </a:tr>
              <a:tr h="370840">
                <a:tc>
                  <a:txBody>
                    <a:bodyPr/>
                    <a:lstStyle/>
                    <a:p>
                      <a:pPr algn="ctr"/>
                      <a:r>
                        <a:rPr lang="en-US" dirty="0">
                          <a:solidFill>
                            <a:schemeClr val="tx1"/>
                          </a:solidFill>
                        </a:rPr>
                        <a:t>New 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906078"/>
                  </a:ext>
                </a:extLst>
              </a:tr>
              <a:tr h="370840">
                <a:tc>
                  <a:txBody>
                    <a:bodyPr/>
                    <a:lstStyle/>
                    <a:p>
                      <a:pPr algn="ctr"/>
                      <a:r>
                        <a:rPr lang="en-US" dirty="0">
                          <a:solidFill>
                            <a:schemeClr val="tx1"/>
                          </a:solidFill>
                        </a:rPr>
                        <a:t>Re-entrants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132806"/>
                  </a:ext>
                </a:extLst>
              </a:tr>
              <a:tr h="370840">
                <a:tc>
                  <a:txBody>
                    <a:bodyPr/>
                    <a:lstStyle/>
                    <a:p>
                      <a:pPr algn="ctr"/>
                      <a:r>
                        <a:rPr lang="en-US" dirty="0">
                          <a:solidFill>
                            <a:schemeClr val="tx1"/>
                          </a:solidFill>
                        </a:rPr>
                        <a:t>Job leavers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228336"/>
                  </a:ext>
                </a:extLst>
              </a:tr>
              <a:tr h="370840">
                <a:tc>
                  <a:txBody>
                    <a:bodyPr/>
                    <a:lstStyle/>
                    <a:p>
                      <a:pPr algn="ctr"/>
                      <a:r>
                        <a:rPr lang="en-US" dirty="0">
                          <a:solidFill>
                            <a:schemeClr val="tx1"/>
                          </a:solidFill>
                        </a:rPr>
                        <a:t>Job losers: 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741066"/>
                  </a:ext>
                </a:extLst>
              </a:tr>
              <a:tr h="370840">
                <a:tc>
                  <a:txBody>
                    <a:bodyPr/>
                    <a:lstStyle/>
                    <a:p>
                      <a:pPr algn="ctr"/>
                      <a:r>
                        <a:rPr lang="en-US" dirty="0">
                          <a:solidFill>
                            <a:schemeClr val="tx1"/>
                          </a:solidFill>
                        </a:rPr>
                        <a:t>Job losers: non-temporary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731828"/>
                  </a:ext>
                </a:extLst>
              </a:tr>
            </a:tbl>
          </a:graphicData>
        </a:graphic>
      </p:graphicFrame>
    </p:spTree>
    <p:extLst>
      <p:ext uri="{BB962C8B-B14F-4D97-AF65-F5344CB8AC3E}">
        <p14:creationId xmlns:p14="http://schemas.microsoft.com/office/powerpoint/2010/main" val="71349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International Unemployment Comparisons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an international perspective, the U.S. unemployment rate typically has looked a little better than average.</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need to treat cross-country comparisons of unemployment rates with care because each country has a unique labor market.</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Comparing unemployment rates in high-income economies, like the United States, with low-income economies is very difficult.</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3286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is that the statistical agencies in many poorer countries lack the resources and technical capabilities of the U.S. Census Bureau.</a:t>
              </a:r>
            </a:p>
          </p:txBody>
        </p:sp>
      </p:grpSp>
      <p:grpSp>
        <p:nvGrpSpPr>
          <p:cNvPr id="18" name="Group 17">
            <a:extLst>
              <a:ext uri="{FF2B5EF4-FFF2-40B4-BE49-F238E27FC236}">
                <a16:creationId xmlns:a16="http://schemas.microsoft.com/office/drawing/2014/main" id="{DC466AD9-17FD-4348-9565-4156E14C03F7}"/>
              </a:ext>
            </a:extLst>
          </p:cNvPr>
          <p:cNvGrpSpPr/>
          <p:nvPr/>
        </p:nvGrpSpPr>
        <p:grpSpPr>
          <a:xfrm>
            <a:off x="2066922" y="512840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A3E715-E703-4744-941A-C5CBD05A3F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2928B06F-4DEF-406A-860F-C5FE53AA8A01}"/>
                </a:ext>
              </a:extLst>
            </p:cNvPr>
            <p:cNvSpPr txBox="1"/>
            <p:nvPr/>
          </p:nvSpPr>
          <p:spPr>
            <a:xfrm>
              <a:off x="668215" y="1775598"/>
              <a:ext cx="793286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workers in low-income economies are engaged in short-term work, subsistence activities, and bartering.</a:t>
              </a:r>
            </a:p>
          </p:txBody>
        </p:sp>
      </p:grpSp>
    </p:spTree>
    <p:extLst>
      <p:ext uri="{BB962C8B-B14F-4D97-AF65-F5344CB8AC3E}">
        <p14:creationId xmlns:p14="http://schemas.microsoft.com/office/powerpoint/2010/main" val="350890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383272"/>
            <a:ext cx="8789668" cy="525621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U.S. unemployment rate rises during periods of recession and depression but falls back to the range of 4% to 6% when the economy is strong.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unemployment rate never falls to zero.</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Despite enormous growth in the size of the U.S. population and labor force in the twentieth century, along with other major trends like globalization and new technology, the unemployment rate shows no long-term rising trend.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Unemployment rates differ by group; they are higher for Blacks and Hispanics than Whites; higher for the less educated than the more educated; and higher for the young than for the middle-aged.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Women's unemployment rates used to be higher than men's, but in recent years, men's and women's unemployment rates have been very similar.</a:t>
            </a:r>
          </a:p>
        </p:txBody>
      </p:sp>
    </p:spTree>
    <p:extLst>
      <p:ext uri="{BB962C8B-B14F-4D97-AF65-F5344CB8AC3E}">
        <p14:creationId xmlns:p14="http://schemas.microsoft.com/office/powerpoint/2010/main" val="220986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4"/>
        <p:cNvGrpSpPr/>
        <p:nvPr/>
      </p:nvGrpSpPr>
      <p:grpSpPr>
        <a:xfrm>
          <a:off x="0" y="0"/>
          <a:ext cx="0" cy="0"/>
          <a:chOff x="0" y="0"/>
          <a:chExt cx="0" cy="0"/>
        </a:xfrm>
      </p:grpSpPr>
      <p:cxnSp>
        <p:nvCxnSpPr>
          <p:cNvPr id="205" name="Google Shape;205;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6" name="Google Shape;206;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7" name="Google Shape;207;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8" name="Google Shape;208;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9" name="Google Shape;209;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10" name="Google Shape;210;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1164752" y="5503892"/>
            <a:ext cx="10068025" cy="1015663"/>
          </a:xfrm>
          <a:prstGeom prst="rect">
            <a:avLst/>
          </a:prstGeom>
          <a:solidFill>
            <a:srgbClr val="627981"/>
          </a:solidFill>
        </p:spPr>
        <p:txBody>
          <a:bodyPr wrap="square" rtlCol="0">
            <a:spAutoFit/>
          </a:bodyPr>
          <a:lstStyle/>
          <a:p>
            <a:pPr algn="ctr"/>
            <a:r>
              <a:rPr lang="en-US" sz="2000" dirty="0">
                <a:solidFill>
                  <a:schemeClr val="bg1"/>
                </a:solidFill>
              </a:rPr>
              <a:t>The U.S. unemployment rate moves up and down as the economy moves in and out of recessions. However, over time, the unemployment rate seems to return to a range of 4%–6%. There does not seem to be a long-term trend toward the rate moving generally higher or lower.</a:t>
            </a:r>
          </a:p>
        </p:txBody>
      </p:sp>
      <p:pic>
        <p:nvPicPr>
          <p:cNvPr id="3" name="Picture 2" descr="A line graph of U.S. unemployment rates over time.">
            <a:extLst>
              <a:ext uri="{FF2B5EF4-FFF2-40B4-BE49-F238E27FC236}">
                <a16:creationId xmlns:a16="http://schemas.microsoft.com/office/drawing/2014/main" id="{6A4F1D23-F95A-0FCB-82FA-2F653079B769}"/>
              </a:ext>
            </a:extLst>
          </p:cNvPr>
          <p:cNvPicPr>
            <a:picLocks noChangeAspect="1"/>
          </p:cNvPicPr>
          <p:nvPr/>
        </p:nvPicPr>
        <p:blipFill>
          <a:blip r:embed="rId3"/>
          <a:stretch>
            <a:fillRect/>
          </a:stretch>
        </p:blipFill>
        <p:spPr>
          <a:xfrm>
            <a:off x="2902221" y="1302025"/>
            <a:ext cx="6588852" cy="41148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2192214" y="1642333"/>
            <a:ext cx="7807571" cy="1323439"/>
          </a:xfrm>
          <a:prstGeom prst="rect">
            <a:avLst/>
          </a:prstGeom>
          <a:solidFill>
            <a:srgbClr val="627981"/>
          </a:solidFill>
        </p:spPr>
        <p:txBody>
          <a:bodyPr wrap="square" rtlCol="0">
            <a:spAutoFit/>
          </a:bodyPr>
          <a:lstStyle/>
          <a:p>
            <a:pPr algn="ctr"/>
            <a:r>
              <a:rPr lang="en-US" sz="2000" dirty="0">
                <a:solidFill>
                  <a:schemeClr val="bg1"/>
                </a:solidFill>
              </a:rPr>
              <a:t>Unemployment trends vary based on factors like age, race, gender, schooling, environment, and more. Based on where you fall among these categories and demographics, do you feel confident that you will be able to find and keep a job in the market? Why or why not?</a:t>
            </a:r>
          </a:p>
        </p:txBody>
      </p:sp>
      <p:pic>
        <p:nvPicPr>
          <p:cNvPr id="3" name="Picture 2" descr="Overhead shot of people working at a desk">
            <a:extLst>
              <a:ext uri="{FF2B5EF4-FFF2-40B4-BE49-F238E27FC236}">
                <a16:creationId xmlns:a16="http://schemas.microsoft.com/office/drawing/2014/main" id="{50E67160-9C7F-4B56-935A-DDD94C7A322A}"/>
              </a:ext>
            </a:extLst>
          </p:cNvPr>
          <p:cNvPicPr>
            <a:picLocks noChangeAspect="1"/>
          </p:cNvPicPr>
          <p:nvPr/>
        </p:nvPicPr>
        <p:blipFill>
          <a:blip r:embed="rId3"/>
          <a:stretch>
            <a:fillRect/>
          </a:stretch>
        </p:blipFill>
        <p:spPr>
          <a:xfrm>
            <a:off x="3723382" y="3470196"/>
            <a:ext cx="4745234" cy="2965771"/>
          </a:xfrm>
          <a:prstGeom prst="rect">
            <a:avLst/>
          </a:prstGeom>
        </p:spPr>
      </p:pic>
    </p:spTree>
    <p:extLst>
      <p:ext uri="{BB962C8B-B14F-4D97-AF65-F5344CB8AC3E}">
        <p14:creationId xmlns:p14="http://schemas.microsoft.com/office/powerpoint/2010/main" val="19163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rates fluctuate over time and the fluctuations match fairly well with the economy's activity. </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recession and depression, unemployment is higher.</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economic growth, unemployment is lower.</a:t>
              </a:r>
            </a:p>
          </p:txBody>
        </p:sp>
      </p:grpSp>
      <p:grpSp>
        <p:nvGrpSpPr>
          <p:cNvPr id="16" name="Group 15">
            <a:extLst>
              <a:ext uri="{FF2B5EF4-FFF2-40B4-BE49-F238E27FC236}">
                <a16:creationId xmlns:a16="http://schemas.microsoft.com/office/drawing/2014/main" id="{1FA852CE-9B46-4CCB-8747-A9052910B709}"/>
              </a:ext>
            </a:extLst>
          </p:cNvPr>
          <p:cNvGrpSpPr/>
          <p:nvPr/>
        </p:nvGrpSpPr>
        <p:grpSpPr>
          <a:xfrm>
            <a:off x="2066923" y="512840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6FBDC4E3-4415-4F12-9CD8-8A034FCC80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A55F11C-4BA7-4D76-98EF-BD8D29343189}"/>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significant upward or downward trend in the unemployment rate.</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39096" y="1953121"/>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can dip relatively low, but it never falls below zero. </a:t>
              </a:r>
            </a:p>
          </p:txBody>
        </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Gender</a:t>
            </a:r>
            <a:endParaRPr/>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1064011" y="5563628"/>
            <a:ext cx="10119054" cy="1015663"/>
          </a:xfrm>
          <a:prstGeom prst="rect">
            <a:avLst/>
          </a:prstGeom>
          <a:solidFill>
            <a:srgbClr val="627981"/>
          </a:solidFill>
        </p:spPr>
        <p:txBody>
          <a:bodyPr wrap="square" rtlCol="0">
            <a:spAutoFit/>
          </a:bodyPr>
          <a:lstStyle/>
          <a:p>
            <a:pPr algn="ctr"/>
            <a:r>
              <a:rPr lang="en-US" sz="2000" dirty="0">
                <a:solidFill>
                  <a:schemeClr val="bg1"/>
                </a:solidFill>
              </a:rPr>
              <a:t>Unemployment rates for men used to be lower than unemployment rates for women. However, in recent decades, the two rates have been very close, often with the unemployment rate for men somewhat higher, especially during and soon after the Great Recession.</a:t>
            </a:r>
          </a:p>
        </p:txBody>
      </p:sp>
      <p:pic>
        <p:nvPicPr>
          <p:cNvPr id="4" name="Picture 3" descr="A line graph comparing unemployment for men and women over time.">
            <a:extLst>
              <a:ext uri="{FF2B5EF4-FFF2-40B4-BE49-F238E27FC236}">
                <a16:creationId xmlns:a16="http://schemas.microsoft.com/office/drawing/2014/main" id="{24C2CE45-C40F-F4D1-1BA3-AD061322290D}"/>
              </a:ext>
            </a:extLst>
          </p:cNvPr>
          <p:cNvPicPr>
            <a:picLocks noChangeAspect="1"/>
          </p:cNvPicPr>
          <p:nvPr/>
        </p:nvPicPr>
        <p:blipFill>
          <a:blip r:embed="rId3"/>
          <a:stretch>
            <a:fillRect/>
          </a:stretch>
        </p:blipFill>
        <p:spPr>
          <a:xfrm>
            <a:off x="2707791" y="1346886"/>
            <a:ext cx="6776418" cy="4007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Patterns of Unemployment - Age</a:t>
            </a:r>
            <a:endParaRPr dirty="0"/>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2192214" y="5882873"/>
            <a:ext cx="7807571" cy="707886"/>
          </a:xfrm>
          <a:prstGeom prst="rect">
            <a:avLst/>
          </a:prstGeom>
          <a:solidFill>
            <a:srgbClr val="627981"/>
          </a:solidFill>
        </p:spPr>
        <p:txBody>
          <a:bodyPr wrap="square" rtlCol="0">
            <a:spAutoFit/>
          </a:bodyPr>
          <a:lstStyle/>
          <a:p>
            <a:pPr algn="ctr"/>
            <a:r>
              <a:rPr lang="en-US" sz="2000" dirty="0">
                <a:solidFill>
                  <a:schemeClr val="bg1"/>
                </a:solidFill>
              </a:rPr>
              <a:t>Unemployment rates are highest for the very young and become lower with age.</a:t>
            </a:r>
          </a:p>
        </p:txBody>
      </p:sp>
      <p:pic>
        <p:nvPicPr>
          <p:cNvPr id="3" name="Picture 2" descr="A line graph comparing unemployment for various age groups over time.">
            <a:extLst>
              <a:ext uri="{FF2B5EF4-FFF2-40B4-BE49-F238E27FC236}">
                <a16:creationId xmlns:a16="http://schemas.microsoft.com/office/drawing/2014/main" id="{030C80DA-F222-F4BA-8CBA-0983B249D5A3}"/>
              </a:ext>
            </a:extLst>
          </p:cNvPr>
          <p:cNvPicPr>
            <a:picLocks noChangeAspect="1"/>
          </p:cNvPicPr>
          <p:nvPr/>
        </p:nvPicPr>
        <p:blipFill>
          <a:blip r:embed="rId3"/>
          <a:stretch>
            <a:fillRect/>
          </a:stretch>
        </p:blipFill>
        <p:spPr>
          <a:xfrm>
            <a:off x="2400195" y="1330906"/>
            <a:ext cx="7391608" cy="4358970"/>
          </a:xfrm>
          <a:prstGeom prst="rect">
            <a:avLst/>
          </a:prstGeom>
        </p:spPr>
      </p:pic>
    </p:spTree>
    <p:extLst>
      <p:ext uri="{BB962C8B-B14F-4D97-AF65-F5344CB8AC3E}">
        <p14:creationId xmlns:p14="http://schemas.microsoft.com/office/powerpoint/2010/main" val="349850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 - 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tend to have higher rates of unemployment, while middle-aged workers typically have lower rates of unemployment.</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Middle-aged workers more heavily feel the responsibility of needing to have a job.</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move in and out of jobs more than middle-aged workers.</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87272"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87272"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Elderly workers have extremely low rates of unemployment because those who have retired have exited the labor force.</a:t>
              </a:r>
            </a:p>
          </p:txBody>
        </p:sp>
      </p:grpSp>
    </p:spTree>
    <p:extLst>
      <p:ext uri="{BB962C8B-B14F-4D97-AF65-F5344CB8AC3E}">
        <p14:creationId xmlns:p14="http://schemas.microsoft.com/office/powerpoint/2010/main" val="334203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Race</a:t>
            </a:r>
            <a:endParaRPr/>
          </a:p>
        </p:txBody>
      </p:sp>
      <p:cxnSp>
        <p:nvCxnSpPr>
          <p:cNvPr id="172" name="Google Shape;172;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1" name="TextBox 10">
            <a:extLst>
              <a:ext uri="{FF2B5EF4-FFF2-40B4-BE49-F238E27FC236}">
                <a16:creationId xmlns:a16="http://schemas.microsoft.com/office/drawing/2014/main" id="{6F9A6BE7-A6CB-43A6-93FD-9D605C25EEDF}"/>
              </a:ext>
            </a:extLst>
          </p:cNvPr>
          <p:cNvSpPr txBox="1"/>
          <p:nvPr/>
        </p:nvSpPr>
        <p:spPr>
          <a:xfrm>
            <a:off x="1524001" y="5633463"/>
            <a:ext cx="9144000" cy="1015663"/>
          </a:xfrm>
          <a:prstGeom prst="rect">
            <a:avLst/>
          </a:prstGeom>
          <a:solidFill>
            <a:srgbClr val="627981"/>
          </a:solidFill>
        </p:spPr>
        <p:txBody>
          <a:bodyPr wrap="square" rtlCol="0">
            <a:spAutoFit/>
          </a:bodyPr>
          <a:lstStyle/>
          <a:p>
            <a:pPr algn="ctr"/>
            <a:r>
              <a:rPr lang="en-US" sz="2000" dirty="0">
                <a:solidFill>
                  <a:schemeClr val="bg1"/>
                </a:solidFill>
              </a:rPr>
              <a:t>Although unemployment rates for all groups tend to rise and fall together, the unemployment rate for Blacks is typically about twice as high as for Whites, while the unemployment rate for Hispanics is in-between.</a:t>
            </a:r>
          </a:p>
        </p:txBody>
      </p:sp>
      <p:pic>
        <p:nvPicPr>
          <p:cNvPr id="4" name="Picture 3" descr="A line graph comparing unemployment for various ethnic groups over time.">
            <a:extLst>
              <a:ext uri="{FF2B5EF4-FFF2-40B4-BE49-F238E27FC236}">
                <a16:creationId xmlns:a16="http://schemas.microsoft.com/office/drawing/2014/main" id="{D030E577-8CDC-C227-071F-9517E14E42CF}"/>
              </a:ext>
            </a:extLst>
          </p:cNvPr>
          <p:cNvPicPr>
            <a:picLocks noChangeAspect="1"/>
          </p:cNvPicPr>
          <p:nvPr/>
        </p:nvPicPr>
        <p:blipFill>
          <a:blip r:embed="rId3"/>
          <a:stretch>
            <a:fillRect/>
          </a:stretch>
        </p:blipFill>
        <p:spPr>
          <a:xfrm>
            <a:off x="2555598" y="1379628"/>
            <a:ext cx="7080803" cy="40987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0" name="Group 9">
            <a:extLst>
              <a:ext uri="{FF2B5EF4-FFF2-40B4-BE49-F238E27FC236}">
                <a16:creationId xmlns:a16="http://schemas.microsoft.com/office/drawing/2014/main" id="{1285944B-A4A1-40FB-8308-87B862F78432}"/>
              </a:ext>
            </a:extLst>
          </p:cNvPr>
          <p:cNvGrpSpPr/>
          <p:nvPr/>
        </p:nvGrpSpPr>
        <p:grpSpPr>
          <a:xfrm>
            <a:off x="2066923" y="1585567"/>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949D0FF8-7CCB-4A87-9067-53FDBFF6D9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3F503E7-4411-400E-809F-8BAA0C8C993C}"/>
                </a:ext>
              </a:extLst>
            </p:cNvPr>
            <p:cNvSpPr txBox="1"/>
            <p:nvPr/>
          </p:nvSpPr>
          <p:spPr>
            <a:xfrm>
              <a:off x="639096"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Those with less education typically suffer higher unemployment rates.</a:t>
              </a:r>
            </a:p>
          </p:txBody>
        </p:sp>
      </p:grpSp>
      <p:grpSp>
        <p:nvGrpSpPr>
          <p:cNvPr id="13" name="Group 12">
            <a:extLst>
              <a:ext uri="{FF2B5EF4-FFF2-40B4-BE49-F238E27FC236}">
                <a16:creationId xmlns:a16="http://schemas.microsoft.com/office/drawing/2014/main" id="{19ED7886-C0A2-41DA-A00E-678971507FCF}"/>
              </a:ext>
            </a:extLst>
          </p:cNvPr>
          <p:cNvGrpSpPr/>
          <p:nvPr/>
        </p:nvGrpSpPr>
        <p:grpSpPr>
          <a:xfrm>
            <a:off x="2066923" y="247127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68EA268-90AC-4EE0-BB2B-5588BFC88C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BBA4E909-8DF5-4156-880D-DA962802DBD0}"/>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 education usually offers better connections to the labor market and higher demand.</a:t>
              </a:r>
            </a:p>
          </p:txBody>
        </p:sp>
      </p:grpSp>
      <p:graphicFrame>
        <p:nvGraphicFramePr>
          <p:cNvPr id="19" name="Table 2">
            <a:extLst>
              <a:ext uri="{FF2B5EF4-FFF2-40B4-BE49-F238E27FC236}">
                <a16:creationId xmlns:a16="http://schemas.microsoft.com/office/drawing/2014/main" id="{C9E70E48-27FF-4004-AFE5-BD637EA4F231}"/>
              </a:ext>
            </a:extLst>
          </p:cNvPr>
          <p:cNvGraphicFramePr>
            <a:graphicFrameLocks noGrp="1"/>
          </p:cNvGraphicFramePr>
          <p:nvPr>
            <p:extLst>
              <p:ext uri="{D42A27DB-BD31-4B8C-83A1-F6EECF244321}">
                <p14:modId xmlns:p14="http://schemas.microsoft.com/office/powerpoint/2010/main" val="4176372745"/>
              </p:ext>
            </p:extLst>
          </p:nvPr>
        </p:nvGraphicFramePr>
        <p:xfrm>
          <a:off x="2032000" y="367140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769181"/>
                    </a:ext>
                  </a:extLst>
                </a:gridCol>
                <a:gridCol w="4064000">
                  <a:extLst>
                    <a:ext uri="{9D8B030D-6E8A-4147-A177-3AD203B41FA5}">
                      <a16:colId xmlns:a16="http://schemas.microsoft.com/office/drawing/2014/main" val="265685940"/>
                    </a:ext>
                  </a:extLst>
                </a:gridCol>
              </a:tblGrid>
              <a:tr h="370840">
                <a:tc gridSpan="2">
                  <a:txBody>
                    <a:bodyPr/>
                    <a:lstStyle/>
                    <a:p>
                      <a:pPr algn="ctr"/>
                      <a:r>
                        <a:rPr lang="en-US" dirty="0">
                          <a:solidFill>
                            <a:schemeClr val="tx1"/>
                          </a:solidFill>
                        </a:rPr>
                        <a:t>Unemployment by Level of Education, August 2022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833773"/>
                  </a:ext>
                </a:extLst>
              </a:tr>
              <a:tr h="370840">
                <a:tc>
                  <a:txBody>
                    <a:bodyPr/>
                    <a:lstStyle/>
                    <a:p>
                      <a:pPr algn="ctr"/>
                      <a:r>
                        <a:rPr lang="en-US" b="1" dirty="0">
                          <a:solidFill>
                            <a:schemeClr val="tx1"/>
                          </a:solidFill>
                        </a:rPr>
                        <a:t>Level of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Unemployment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981142"/>
                  </a:ext>
                </a:extLst>
              </a:tr>
              <a:tr h="370840">
                <a:tc>
                  <a:txBody>
                    <a:bodyPr/>
                    <a:lstStyle/>
                    <a:p>
                      <a:pPr algn="ctr"/>
                      <a:r>
                        <a:rPr lang="en-US" dirty="0">
                          <a:solidFill>
                            <a:schemeClr val="tx1"/>
                          </a:solidFill>
                        </a:rPr>
                        <a:t>Some high school, did not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579430"/>
                  </a:ext>
                </a:extLst>
              </a:tr>
              <a:tr h="370840">
                <a:tc>
                  <a:txBody>
                    <a:bodyPr/>
                    <a:lstStyle/>
                    <a:p>
                      <a:pPr algn="ctr"/>
                      <a:r>
                        <a:rPr lang="en-US" dirty="0">
                          <a:solidFill>
                            <a:schemeClr val="tx1"/>
                          </a:solidFill>
                        </a:rPr>
                        <a:t>High school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12514"/>
                  </a:ext>
                </a:extLst>
              </a:tr>
              <a:tr h="370840">
                <a:tc>
                  <a:txBody>
                    <a:bodyPr/>
                    <a:lstStyle/>
                    <a:p>
                      <a:pPr algn="ctr"/>
                      <a:r>
                        <a:rPr lang="en-US" dirty="0">
                          <a:solidFill>
                            <a:schemeClr val="tx1"/>
                          </a:solidFill>
                        </a:rPr>
                        <a:t>Some college or associate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415105"/>
                  </a:ext>
                </a:extLst>
              </a:tr>
              <a:tr h="370840">
                <a:tc>
                  <a:txBody>
                    <a:bodyPr/>
                    <a:lstStyle/>
                    <a:p>
                      <a:pPr algn="ctr"/>
                      <a:r>
                        <a:rPr lang="en-US"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65408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1274</Words>
  <Application>Microsoft Office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26</cp:revision>
  <dcterms:modified xsi:type="dcterms:W3CDTF">2023-08-07T17:20:31Z</dcterms:modified>
</cp:coreProperties>
</file>