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23"/>
  </p:notesMasterIdLst>
  <p:sldIdLst>
    <p:sldId id="293" r:id="rId2"/>
    <p:sldId id="351" r:id="rId3"/>
    <p:sldId id="324" r:id="rId4"/>
    <p:sldId id="377" r:id="rId5"/>
    <p:sldId id="369" r:id="rId6"/>
    <p:sldId id="382" r:id="rId7"/>
    <p:sldId id="368" r:id="rId8"/>
    <p:sldId id="379" r:id="rId9"/>
    <p:sldId id="383" r:id="rId10"/>
    <p:sldId id="367" r:id="rId11"/>
    <p:sldId id="384" r:id="rId12"/>
    <p:sldId id="370" r:id="rId13"/>
    <p:sldId id="378" r:id="rId14"/>
    <p:sldId id="385" r:id="rId15"/>
    <p:sldId id="373" r:id="rId16"/>
    <p:sldId id="372" r:id="rId17"/>
    <p:sldId id="374" r:id="rId18"/>
    <p:sldId id="376" r:id="rId19"/>
    <p:sldId id="375" r:id="rId20"/>
    <p:sldId id="381" r:id="rId21"/>
    <p:sldId id="340"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18"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7D4CB"/>
    <a:srgbClr val="627981"/>
    <a:srgbClr val="386546"/>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74" autoAdjust="0"/>
    <p:restoredTop sz="86271" autoAdjust="0"/>
  </p:normalViewPr>
  <p:slideViewPr>
    <p:cSldViewPr snapToGrid="0">
      <p:cViewPr varScale="1">
        <p:scale>
          <a:sx n="95" d="100"/>
          <a:sy n="95" d="100"/>
        </p:scale>
        <p:origin x="258"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558505-1733-4DC8-9C73-6AEE2A1A5FBC}"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US"/>
        </a:p>
      </dgm:t>
    </dgm:pt>
    <dgm:pt modelId="{5736E978-EBD5-49AE-9352-CE275F00FCB7}">
      <dgm:prSet phldrT="[Text]" custT="1"/>
      <dgm:spPr>
        <a:solidFill>
          <a:srgbClr val="627981"/>
        </a:solidFill>
      </dgm:spPr>
      <dgm:t>
        <a:bodyPr/>
        <a:lstStyle/>
        <a:p>
          <a:r>
            <a:rPr lang="en-US" sz="3200" dirty="0"/>
            <a:t>Economy at full employment</a:t>
          </a:r>
        </a:p>
      </dgm:t>
    </dgm:pt>
    <dgm:pt modelId="{97C7FBAC-672B-4563-BFDC-85A05D16E232}" type="parTrans" cxnId="{5D487042-B5D6-4D99-928E-9863F7971AE6}">
      <dgm:prSet/>
      <dgm:spPr/>
      <dgm:t>
        <a:bodyPr/>
        <a:lstStyle/>
        <a:p>
          <a:endParaRPr lang="en-US"/>
        </a:p>
      </dgm:t>
    </dgm:pt>
    <dgm:pt modelId="{E640BA3C-DCED-4F7D-BD2E-566EF290809C}" type="sibTrans" cxnId="{5D487042-B5D6-4D99-928E-9863F7971AE6}">
      <dgm:prSet/>
      <dgm:spPr/>
      <dgm:t>
        <a:bodyPr/>
        <a:lstStyle/>
        <a:p>
          <a:endParaRPr lang="en-US"/>
        </a:p>
      </dgm:t>
    </dgm:pt>
    <dgm:pt modelId="{B384EDEF-E22A-4892-9B18-A2716E050EBA}">
      <dgm:prSet phldrT="[Text]"/>
      <dgm:spPr>
        <a:solidFill>
          <a:srgbClr val="C7D4CB">
            <a:alpha val="90000"/>
          </a:srgbClr>
        </a:solidFill>
      </dgm:spPr>
      <dgm:t>
        <a:bodyPr anchor="ctr" anchorCtr="0"/>
        <a:lstStyle/>
        <a:p>
          <a:r>
            <a:rPr lang="en-US" dirty="0"/>
            <a:t>actual unemployment = natural unemployment</a:t>
          </a:r>
        </a:p>
      </dgm:t>
    </dgm:pt>
    <dgm:pt modelId="{E634E57D-B8ED-49A2-8D00-082177639713}" type="parTrans" cxnId="{6BD3D5AD-3B6A-4025-BA09-AD324E34DA12}">
      <dgm:prSet/>
      <dgm:spPr/>
      <dgm:t>
        <a:bodyPr/>
        <a:lstStyle/>
        <a:p>
          <a:endParaRPr lang="en-US"/>
        </a:p>
      </dgm:t>
    </dgm:pt>
    <dgm:pt modelId="{331201AD-16B3-423A-BACA-69ECBBAA3707}" type="sibTrans" cxnId="{6BD3D5AD-3B6A-4025-BA09-AD324E34DA12}">
      <dgm:prSet/>
      <dgm:spPr/>
      <dgm:t>
        <a:bodyPr/>
        <a:lstStyle/>
        <a:p>
          <a:endParaRPr lang="en-US"/>
        </a:p>
      </dgm:t>
    </dgm:pt>
    <dgm:pt modelId="{C5088089-4C03-4A54-B60E-4D1CE08F31F3}">
      <dgm:prSet phldrT="[Text]"/>
      <dgm:spPr>
        <a:solidFill>
          <a:srgbClr val="C7D4CB">
            <a:alpha val="90000"/>
          </a:srgbClr>
        </a:solidFill>
      </dgm:spPr>
      <dgm:t>
        <a:bodyPr anchor="ctr" anchorCtr="0"/>
        <a:lstStyle/>
        <a:p>
          <a:r>
            <a:rPr lang="en-US" dirty="0"/>
            <a:t>real GDP = potential GDP</a:t>
          </a:r>
        </a:p>
      </dgm:t>
    </dgm:pt>
    <dgm:pt modelId="{B67AA68B-0643-4B97-8679-E84A0C5D4757}" type="parTrans" cxnId="{E42EA3F6-CECA-4F33-9D1D-9AB800A9ABBD}">
      <dgm:prSet/>
      <dgm:spPr/>
      <dgm:t>
        <a:bodyPr/>
        <a:lstStyle/>
        <a:p>
          <a:endParaRPr lang="en-US"/>
        </a:p>
      </dgm:t>
    </dgm:pt>
    <dgm:pt modelId="{DEC86711-5C87-4B16-9C67-CCE149A95BA4}" type="sibTrans" cxnId="{E42EA3F6-CECA-4F33-9D1D-9AB800A9ABBD}">
      <dgm:prSet/>
      <dgm:spPr/>
      <dgm:t>
        <a:bodyPr/>
        <a:lstStyle/>
        <a:p>
          <a:endParaRPr lang="en-US"/>
        </a:p>
      </dgm:t>
    </dgm:pt>
    <dgm:pt modelId="{E9E0289B-3438-49D8-BC21-53D4E8FAB23B}">
      <dgm:prSet phldrT="[Text]" custT="1"/>
      <dgm:spPr>
        <a:solidFill>
          <a:srgbClr val="627981"/>
        </a:solidFill>
      </dgm:spPr>
      <dgm:t>
        <a:bodyPr/>
        <a:lstStyle/>
        <a:p>
          <a:r>
            <a:rPr lang="en-US" sz="3200" dirty="0"/>
            <a:t>Economy below full employment</a:t>
          </a:r>
        </a:p>
      </dgm:t>
    </dgm:pt>
    <dgm:pt modelId="{C8E804E9-9C57-4FBE-9B7B-70260DAC41AE}" type="parTrans" cxnId="{0B7E6B0C-BB64-43BD-9973-10D1DE3A6962}">
      <dgm:prSet/>
      <dgm:spPr/>
      <dgm:t>
        <a:bodyPr/>
        <a:lstStyle/>
        <a:p>
          <a:endParaRPr lang="en-US"/>
        </a:p>
      </dgm:t>
    </dgm:pt>
    <dgm:pt modelId="{9330DF75-8781-4939-86E9-C0A5AE6DFDFF}" type="sibTrans" cxnId="{0B7E6B0C-BB64-43BD-9973-10D1DE3A6962}">
      <dgm:prSet/>
      <dgm:spPr/>
      <dgm:t>
        <a:bodyPr/>
        <a:lstStyle/>
        <a:p>
          <a:endParaRPr lang="en-US"/>
        </a:p>
      </dgm:t>
    </dgm:pt>
    <dgm:pt modelId="{9EF2A4B8-CF87-4ED5-9BCC-4786952EB65D}">
      <dgm:prSet phldrT="[Text]"/>
      <dgm:spPr>
        <a:solidFill>
          <a:srgbClr val="C7D4CB">
            <a:alpha val="90000"/>
          </a:srgbClr>
        </a:solidFill>
      </dgm:spPr>
      <dgm:t>
        <a:bodyPr anchor="ctr" anchorCtr="0"/>
        <a:lstStyle/>
        <a:p>
          <a:r>
            <a:rPr lang="en-US" dirty="0"/>
            <a:t>actual unemployment &gt; natural unemployment</a:t>
          </a:r>
        </a:p>
      </dgm:t>
    </dgm:pt>
    <dgm:pt modelId="{0F857BD1-577C-447E-8B75-B2669F25AB67}" type="parTrans" cxnId="{4F4A65A0-A7CF-46BB-8072-FC320C5B8A23}">
      <dgm:prSet/>
      <dgm:spPr/>
      <dgm:t>
        <a:bodyPr/>
        <a:lstStyle/>
        <a:p>
          <a:endParaRPr lang="en-US"/>
        </a:p>
      </dgm:t>
    </dgm:pt>
    <dgm:pt modelId="{A81A6A20-FB4B-4221-BBC8-6721B9AB37F3}" type="sibTrans" cxnId="{4F4A65A0-A7CF-46BB-8072-FC320C5B8A23}">
      <dgm:prSet/>
      <dgm:spPr/>
      <dgm:t>
        <a:bodyPr/>
        <a:lstStyle/>
        <a:p>
          <a:endParaRPr lang="en-US"/>
        </a:p>
      </dgm:t>
    </dgm:pt>
    <dgm:pt modelId="{71A2C210-A17C-4ED8-BBB7-012B97F121EB}">
      <dgm:prSet phldrT="[Text]"/>
      <dgm:spPr>
        <a:solidFill>
          <a:srgbClr val="C7D4CB">
            <a:alpha val="90000"/>
          </a:srgbClr>
        </a:solidFill>
      </dgm:spPr>
      <dgm:t>
        <a:bodyPr anchor="ctr" anchorCtr="0"/>
        <a:lstStyle/>
        <a:p>
          <a:r>
            <a:rPr lang="en-US" dirty="0"/>
            <a:t>real GDP &lt; potential GDP</a:t>
          </a:r>
        </a:p>
      </dgm:t>
    </dgm:pt>
    <dgm:pt modelId="{BCA4683E-B43C-4B8F-8D47-BC034068F94E}" type="parTrans" cxnId="{14FFB4D7-D83D-49DE-A107-44748D5FF96D}">
      <dgm:prSet/>
      <dgm:spPr/>
      <dgm:t>
        <a:bodyPr/>
        <a:lstStyle/>
        <a:p>
          <a:endParaRPr lang="en-US"/>
        </a:p>
      </dgm:t>
    </dgm:pt>
    <dgm:pt modelId="{04DFF7A2-5FF0-42E8-95A1-1789DA35C783}" type="sibTrans" cxnId="{14FFB4D7-D83D-49DE-A107-44748D5FF96D}">
      <dgm:prSet/>
      <dgm:spPr/>
      <dgm:t>
        <a:bodyPr/>
        <a:lstStyle/>
        <a:p>
          <a:endParaRPr lang="en-US"/>
        </a:p>
      </dgm:t>
    </dgm:pt>
    <dgm:pt modelId="{44CBC744-9061-4B5B-A1B0-B6887085BBC6}">
      <dgm:prSet phldrT="[Text]" custT="1"/>
      <dgm:spPr>
        <a:solidFill>
          <a:srgbClr val="627981"/>
        </a:solidFill>
      </dgm:spPr>
      <dgm:t>
        <a:bodyPr/>
        <a:lstStyle/>
        <a:p>
          <a:r>
            <a:rPr lang="en-US" sz="3200" dirty="0"/>
            <a:t>Economy above full employment</a:t>
          </a:r>
        </a:p>
      </dgm:t>
    </dgm:pt>
    <dgm:pt modelId="{A4C28690-36C7-4747-911F-364E4BBA346B}" type="parTrans" cxnId="{E3E4750F-2E9D-4694-89AC-7E72B2D9FEC0}">
      <dgm:prSet/>
      <dgm:spPr/>
      <dgm:t>
        <a:bodyPr/>
        <a:lstStyle/>
        <a:p>
          <a:endParaRPr lang="en-US"/>
        </a:p>
      </dgm:t>
    </dgm:pt>
    <dgm:pt modelId="{139B01F4-163C-49C9-8591-5E0D4ABB3ACD}" type="sibTrans" cxnId="{E3E4750F-2E9D-4694-89AC-7E72B2D9FEC0}">
      <dgm:prSet/>
      <dgm:spPr/>
      <dgm:t>
        <a:bodyPr/>
        <a:lstStyle/>
        <a:p>
          <a:endParaRPr lang="en-US"/>
        </a:p>
      </dgm:t>
    </dgm:pt>
    <dgm:pt modelId="{BD9F3337-9E4E-4AAA-8E59-62C526726668}">
      <dgm:prSet phldrT="[Text]"/>
      <dgm:spPr>
        <a:solidFill>
          <a:srgbClr val="C7D4CB">
            <a:alpha val="90000"/>
          </a:srgbClr>
        </a:solidFill>
      </dgm:spPr>
      <dgm:t>
        <a:bodyPr anchor="ctr" anchorCtr="0"/>
        <a:lstStyle/>
        <a:p>
          <a:r>
            <a:rPr lang="en-US" dirty="0"/>
            <a:t>actual unemployment &lt; natural unemployment</a:t>
          </a:r>
        </a:p>
      </dgm:t>
    </dgm:pt>
    <dgm:pt modelId="{8E008A2A-9BD4-4F4C-94DE-A194E2C65BD3}" type="parTrans" cxnId="{1D4DA701-2EBF-4807-A279-840FC6101B6B}">
      <dgm:prSet/>
      <dgm:spPr/>
      <dgm:t>
        <a:bodyPr/>
        <a:lstStyle/>
        <a:p>
          <a:endParaRPr lang="en-US"/>
        </a:p>
      </dgm:t>
    </dgm:pt>
    <dgm:pt modelId="{F062CA38-F201-4FBC-A816-9F81660E9BCF}" type="sibTrans" cxnId="{1D4DA701-2EBF-4807-A279-840FC6101B6B}">
      <dgm:prSet/>
      <dgm:spPr/>
      <dgm:t>
        <a:bodyPr/>
        <a:lstStyle/>
        <a:p>
          <a:endParaRPr lang="en-US"/>
        </a:p>
      </dgm:t>
    </dgm:pt>
    <dgm:pt modelId="{5BF5331A-CD06-48E4-8AEB-167488FEA03E}">
      <dgm:prSet phldrT="[Text]"/>
      <dgm:spPr>
        <a:solidFill>
          <a:srgbClr val="C7D4CB">
            <a:alpha val="90000"/>
          </a:srgbClr>
        </a:solidFill>
      </dgm:spPr>
      <dgm:t>
        <a:bodyPr anchor="ctr" anchorCtr="0"/>
        <a:lstStyle/>
        <a:p>
          <a:r>
            <a:rPr lang="en-US" dirty="0"/>
            <a:t>real GDP &gt; potential GDP</a:t>
          </a:r>
        </a:p>
      </dgm:t>
    </dgm:pt>
    <dgm:pt modelId="{A0BFDC33-8424-4FA0-8B8D-95E720B2A262}" type="parTrans" cxnId="{51AC6BE2-12B8-400D-8F60-00EE67C9D722}">
      <dgm:prSet/>
      <dgm:spPr/>
      <dgm:t>
        <a:bodyPr/>
        <a:lstStyle/>
        <a:p>
          <a:endParaRPr lang="en-US"/>
        </a:p>
      </dgm:t>
    </dgm:pt>
    <dgm:pt modelId="{DDCD9B20-364F-4FEF-B4A4-451F513FB517}" type="sibTrans" cxnId="{51AC6BE2-12B8-400D-8F60-00EE67C9D722}">
      <dgm:prSet/>
      <dgm:spPr/>
      <dgm:t>
        <a:bodyPr/>
        <a:lstStyle/>
        <a:p>
          <a:endParaRPr lang="en-US"/>
        </a:p>
      </dgm:t>
    </dgm:pt>
    <dgm:pt modelId="{396EA6B2-CB9C-404E-B808-29411F573101}" type="pres">
      <dgm:prSet presAssocID="{DE558505-1733-4DC8-9C73-6AEE2A1A5FBC}" presName="Name0" presStyleCnt="0">
        <dgm:presLayoutVars>
          <dgm:dir/>
          <dgm:animLvl val="lvl"/>
          <dgm:resizeHandles/>
        </dgm:presLayoutVars>
      </dgm:prSet>
      <dgm:spPr/>
    </dgm:pt>
    <dgm:pt modelId="{955DAF2C-E5C3-43B6-9198-04387C673635}" type="pres">
      <dgm:prSet presAssocID="{5736E978-EBD5-49AE-9352-CE275F00FCB7}" presName="linNode" presStyleCnt="0"/>
      <dgm:spPr/>
    </dgm:pt>
    <dgm:pt modelId="{63814C49-3153-4D33-88E7-FC2923FBCA72}" type="pres">
      <dgm:prSet presAssocID="{5736E978-EBD5-49AE-9352-CE275F00FCB7}" presName="parentShp" presStyleLbl="node1" presStyleIdx="0" presStyleCnt="3">
        <dgm:presLayoutVars>
          <dgm:bulletEnabled val="1"/>
        </dgm:presLayoutVars>
      </dgm:prSet>
      <dgm:spPr/>
    </dgm:pt>
    <dgm:pt modelId="{533B6A6A-2BA1-4C79-9B2D-F55BEA5F4A46}" type="pres">
      <dgm:prSet presAssocID="{5736E978-EBD5-49AE-9352-CE275F00FCB7}" presName="childShp" presStyleLbl="bgAccFollowNode1" presStyleIdx="0" presStyleCnt="3">
        <dgm:presLayoutVars>
          <dgm:bulletEnabled val="1"/>
        </dgm:presLayoutVars>
      </dgm:prSet>
      <dgm:spPr/>
    </dgm:pt>
    <dgm:pt modelId="{C598BA16-467B-4876-9D91-9594D3F59530}" type="pres">
      <dgm:prSet presAssocID="{E640BA3C-DCED-4F7D-BD2E-566EF290809C}" presName="spacing" presStyleCnt="0"/>
      <dgm:spPr/>
    </dgm:pt>
    <dgm:pt modelId="{24990D6C-86D9-4CB7-AD92-D2B1D06DE763}" type="pres">
      <dgm:prSet presAssocID="{E9E0289B-3438-49D8-BC21-53D4E8FAB23B}" presName="linNode" presStyleCnt="0"/>
      <dgm:spPr/>
    </dgm:pt>
    <dgm:pt modelId="{CF8BC1D2-277A-4C92-8F38-D6727DDADAFB}" type="pres">
      <dgm:prSet presAssocID="{E9E0289B-3438-49D8-BC21-53D4E8FAB23B}" presName="parentShp" presStyleLbl="node1" presStyleIdx="1" presStyleCnt="3">
        <dgm:presLayoutVars>
          <dgm:bulletEnabled val="1"/>
        </dgm:presLayoutVars>
      </dgm:prSet>
      <dgm:spPr/>
    </dgm:pt>
    <dgm:pt modelId="{4378CEA2-DAE8-40A4-9001-97AD4014D71B}" type="pres">
      <dgm:prSet presAssocID="{E9E0289B-3438-49D8-BC21-53D4E8FAB23B}" presName="childShp" presStyleLbl="bgAccFollowNode1" presStyleIdx="1" presStyleCnt="3">
        <dgm:presLayoutVars>
          <dgm:bulletEnabled val="1"/>
        </dgm:presLayoutVars>
      </dgm:prSet>
      <dgm:spPr/>
    </dgm:pt>
    <dgm:pt modelId="{AD597E83-98B2-4CC5-9C82-A25D00F2D638}" type="pres">
      <dgm:prSet presAssocID="{9330DF75-8781-4939-86E9-C0A5AE6DFDFF}" presName="spacing" presStyleCnt="0"/>
      <dgm:spPr/>
    </dgm:pt>
    <dgm:pt modelId="{38DB1F6A-B3CB-4495-90D0-3C12E16F0D3D}" type="pres">
      <dgm:prSet presAssocID="{44CBC744-9061-4B5B-A1B0-B6887085BBC6}" presName="linNode" presStyleCnt="0"/>
      <dgm:spPr/>
    </dgm:pt>
    <dgm:pt modelId="{DF87D475-35FF-4D46-B3CE-E80F91E2CE28}" type="pres">
      <dgm:prSet presAssocID="{44CBC744-9061-4B5B-A1B0-B6887085BBC6}" presName="parentShp" presStyleLbl="node1" presStyleIdx="2" presStyleCnt="3">
        <dgm:presLayoutVars>
          <dgm:bulletEnabled val="1"/>
        </dgm:presLayoutVars>
      </dgm:prSet>
      <dgm:spPr/>
    </dgm:pt>
    <dgm:pt modelId="{CE6354EC-F7F5-4751-9D3C-96CA15627846}" type="pres">
      <dgm:prSet presAssocID="{44CBC744-9061-4B5B-A1B0-B6887085BBC6}" presName="childShp" presStyleLbl="bgAccFollowNode1" presStyleIdx="2" presStyleCnt="3">
        <dgm:presLayoutVars>
          <dgm:bulletEnabled val="1"/>
        </dgm:presLayoutVars>
      </dgm:prSet>
      <dgm:spPr/>
    </dgm:pt>
  </dgm:ptLst>
  <dgm:cxnLst>
    <dgm:cxn modelId="{1D4DA701-2EBF-4807-A279-840FC6101B6B}" srcId="{44CBC744-9061-4B5B-A1B0-B6887085BBC6}" destId="{BD9F3337-9E4E-4AAA-8E59-62C526726668}" srcOrd="0" destOrd="0" parTransId="{8E008A2A-9BD4-4F4C-94DE-A194E2C65BD3}" sibTransId="{F062CA38-F201-4FBC-A816-9F81660E9BCF}"/>
    <dgm:cxn modelId="{0B7E6B0C-BB64-43BD-9973-10D1DE3A6962}" srcId="{DE558505-1733-4DC8-9C73-6AEE2A1A5FBC}" destId="{E9E0289B-3438-49D8-BC21-53D4E8FAB23B}" srcOrd="1" destOrd="0" parTransId="{C8E804E9-9C57-4FBE-9B7B-70260DAC41AE}" sibTransId="{9330DF75-8781-4939-86E9-C0A5AE6DFDFF}"/>
    <dgm:cxn modelId="{E3E4750F-2E9D-4694-89AC-7E72B2D9FEC0}" srcId="{DE558505-1733-4DC8-9C73-6AEE2A1A5FBC}" destId="{44CBC744-9061-4B5B-A1B0-B6887085BBC6}" srcOrd="2" destOrd="0" parTransId="{A4C28690-36C7-4747-911F-364E4BBA346B}" sibTransId="{139B01F4-163C-49C9-8591-5E0D4ABB3ACD}"/>
    <dgm:cxn modelId="{5D487042-B5D6-4D99-928E-9863F7971AE6}" srcId="{DE558505-1733-4DC8-9C73-6AEE2A1A5FBC}" destId="{5736E978-EBD5-49AE-9352-CE275F00FCB7}" srcOrd="0" destOrd="0" parTransId="{97C7FBAC-672B-4563-BFDC-85A05D16E232}" sibTransId="{E640BA3C-DCED-4F7D-BD2E-566EF290809C}"/>
    <dgm:cxn modelId="{35618462-9345-4358-9E98-D53DEFF37CCD}" type="presOf" srcId="{5736E978-EBD5-49AE-9352-CE275F00FCB7}" destId="{63814C49-3153-4D33-88E7-FC2923FBCA72}" srcOrd="0" destOrd="0" presId="urn:microsoft.com/office/officeart/2005/8/layout/vList6"/>
    <dgm:cxn modelId="{4AB67C6F-16A9-4930-867F-83ED8235159B}" type="presOf" srcId="{9EF2A4B8-CF87-4ED5-9BCC-4786952EB65D}" destId="{4378CEA2-DAE8-40A4-9001-97AD4014D71B}" srcOrd="0" destOrd="0" presId="urn:microsoft.com/office/officeart/2005/8/layout/vList6"/>
    <dgm:cxn modelId="{D91F9B92-7F2C-44B0-B693-A3A5573DF288}" type="presOf" srcId="{44CBC744-9061-4B5B-A1B0-B6887085BBC6}" destId="{DF87D475-35FF-4D46-B3CE-E80F91E2CE28}" srcOrd="0" destOrd="0" presId="urn:microsoft.com/office/officeart/2005/8/layout/vList6"/>
    <dgm:cxn modelId="{E1190F97-50C5-4248-9352-A4F28C0E3F93}" type="presOf" srcId="{B384EDEF-E22A-4892-9B18-A2716E050EBA}" destId="{533B6A6A-2BA1-4C79-9B2D-F55BEA5F4A46}" srcOrd="0" destOrd="0" presId="urn:microsoft.com/office/officeart/2005/8/layout/vList6"/>
    <dgm:cxn modelId="{4F4A65A0-A7CF-46BB-8072-FC320C5B8A23}" srcId="{E9E0289B-3438-49D8-BC21-53D4E8FAB23B}" destId="{9EF2A4B8-CF87-4ED5-9BCC-4786952EB65D}" srcOrd="0" destOrd="0" parTransId="{0F857BD1-577C-447E-8B75-B2669F25AB67}" sibTransId="{A81A6A20-FB4B-4221-BBC8-6721B9AB37F3}"/>
    <dgm:cxn modelId="{6BD3D5AD-3B6A-4025-BA09-AD324E34DA12}" srcId="{5736E978-EBD5-49AE-9352-CE275F00FCB7}" destId="{B384EDEF-E22A-4892-9B18-A2716E050EBA}" srcOrd="0" destOrd="0" parTransId="{E634E57D-B8ED-49A2-8D00-082177639713}" sibTransId="{331201AD-16B3-423A-BACA-69ECBBAA3707}"/>
    <dgm:cxn modelId="{B38177B0-2F69-4A38-9B53-117A5292D8ED}" type="presOf" srcId="{DE558505-1733-4DC8-9C73-6AEE2A1A5FBC}" destId="{396EA6B2-CB9C-404E-B808-29411F573101}" srcOrd="0" destOrd="0" presId="urn:microsoft.com/office/officeart/2005/8/layout/vList6"/>
    <dgm:cxn modelId="{46451AB7-67F1-428D-BD09-3E74902B7B98}" type="presOf" srcId="{BD9F3337-9E4E-4AAA-8E59-62C526726668}" destId="{CE6354EC-F7F5-4751-9D3C-96CA15627846}" srcOrd="0" destOrd="0" presId="urn:microsoft.com/office/officeart/2005/8/layout/vList6"/>
    <dgm:cxn modelId="{9AEC59C1-918A-4255-85F8-CD722F8E4842}" type="presOf" srcId="{E9E0289B-3438-49D8-BC21-53D4E8FAB23B}" destId="{CF8BC1D2-277A-4C92-8F38-D6727DDADAFB}" srcOrd="0" destOrd="0" presId="urn:microsoft.com/office/officeart/2005/8/layout/vList6"/>
    <dgm:cxn modelId="{8F1D82C2-ADCC-4FCF-8DCA-1F21D936E96E}" type="presOf" srcId="{71A2C210-A17C-4ED8-BBB7-012B97F121EB}" destId="{4378CEA2-DAE8-40A4-9001-97AD4014D71B}" srcOrd="0" destOrd="1" presId="urn:microsoft.com/office/officeart/2005/8/layout/vList6"/>
    <dgm:cxn modelId="{8C2018D7-0ECF-4BC3-9193-C59248471995}" type="presOf" srcId="{C5088089-4C03-4A54-B60E-4D1CE08F31F3}" destId="{533B6A6A-2BA1-4C79-9B2D-F55BEA5F4A46}" srcOrd="0" destOrd="1" presId="urn:microsoft.com/office/officeart/2005/8/layout/vList6"/>
    <dgm:cxn modelId="{14FFB4D7-D83D-49DE-A107-44748D5FF96D}" srcId="{E9E0289B-3438-49D8-BC21-53D4E8FAB23B}" destId="{71A2C210-A17C-4ED8-BBB7-012B97F121EB}" srcOrd="1" destOrd="0" parTransId="{BCA4683E-B43C-4B8F-8D47-BC034068F94E}" sibTransId="{04DFF7A2-5FF0-42E8-95A1-1789DA35C783}"/>
    <dgm:cxn modelId="{51AC6BE2-12B8-400D-8F60-00EE67C9D722}" srcId="{44CBC744-9061-4B5B-A1B0-B6887085BBC6}" destId="{5BF5331A-CD06-48E4-8AEB-167488FEA03E}" srcOrd="1" destOrd="0" parTransId="{A0BFDC33-8424-4FA0-8B8D-95E720B2A262}" sibTransId="{DDCD9B20-364F-4FEF-B4A4-451F513FB517}"/>
    <dgm:cxn modelId="{DF314FE9-CD71-4363-B9D8-20A6E0B48952}" type="presOf" srcId="{5BF5331A-CD06-48E4-8AEB-167488FEA03E}" destId="{CE6354EC-F7F5-4751-9D3C-96CA15627846}" srcOrd="0" destOrd="1" presId="urn:microsoft.com/office/officeart/2005/8/layout/vList6"/>
    <dgm:cxn modelId="{E42EA3F6-CECA-4F33-9D1D-9AB800A9ABBD}" srcId="{5736E978-EBD5-49AE-9352-CE275F00FCB7}" destId="{C5088089-4C03-4A54-B60E-4D1CE08F31F3}" srcOrd="1" destOrd="0" parTransId="{B67AA68B-0643-4B97-8679-E84A0C5D4757}" sibTransId="{DEC86711-5C87-4B16-9C67-CCE149A95BA4}"/>
    <dgm:cxn modelId="{F3D0E3C2-7ECC-43BF-A997-1F2AC96BB069}" type="presParOf" srcId="{396EA6B2-CB9C-404E-B808-29411F573101}" destId="{955DAF2C-E5C3-43B6-9198-04387C673635}" srcOrd="0" destOrd="0" presId="urn:microsoft.com/office/officeart/2005/8/layout/vList6"/>
    <dgm:cxn modelId="{1744B885-8AE9-4393-9828-1DDE49DCB106}" type="presParOf" srcId="{955DAF2C-E5C3-43B6-9198-04387C673635}" destId="{63814C49-3153-4D33-88E7-FC2923FBCA72}" srcOrd="0" destOrd="0" presId="urn:microsoft.com/office/officeart/2005/8/layout/vList6"/>
    <dgm:cxn modelId="{561C483A-C73B-4D05-96FC-364217198665}" type="presParOf" srcId="{955DAF2C-E5C3-43B6-9198-04387C673635}" destId="{533B6A6A-2BA1-4C79-9B2D-F55BEA5F4A46}" srcOrd="1" destOrd="0" presId="urn:microsoft.com/office/officeart/2005/8/layout/vList6"/>
    <dgm:cxn modelId="{62E8D52E-DD68-460C-8CD2-50AFD6742591}" type="presParOf" srcId="{396EA6B2-CB9C-404E-B808-29411F573101}" destId="{C598BA16-467B-4876-9D91-9594D3F59530}" srcOrd="1" destOrd="0" presId="urn:microsoft.com/office/officeart/2005/8/layout/vList6"/>
    <dgm:cxn modelId="{071DFACD-3697-42B5-A6B6-F62583EBF080}" type="presParOf" srcId="{396EA6B2-CB9C-404E-B808-29411F573101}" destId="{24990D6C-86D9-4CB7-AD92-D2B1D06DE763}" srcOrd="2" destOrd="0" presId="urn:microsoft.com/office/officeart/2005/8/layout/vList6"/>
    <dgm:cxn modelId="{707880A6-DC1C-45FE-81F6-E5E7FA8D5EA4}" type="presParOf" srcId="{24990D6C-86D9-4CB7-AD92-D2B1D06DE763}" destId="{CF8BC1D2-277A-4C92-8F38-D6727DDADAFB}" srcOrd="0" destOrd="0" presId="urn:microsoft.com/office/officeart/2005/8/layout/vList6"/>
    <dgm:cxn modelId="{EFC54EF0-F665-4BA1-BCAE-8055964AE834}" type="presParOf" srcId="{24990D6C-86D9-4CB7-AD92-D2B1D06DE763}" destId="{4378CEA2-DAE8-40A4-9001-97AD4014D71B}" srcOrd="1" destOrd="0" presId="urn:microsoft.com/office/officeart/2005/8/layout/vList6"/>
    <dgm:cxn modelId="{39237BDD-F1EF-455F-A96C-1D1C6E104476}" type="presParOf" srcId="{396EA6B2-CB9C-404E-B808-29411F573101}" destId="{AD597E83-98B2-4CC5-9C82-A25D00F2D638}" srcOrd="3" destOrd="0" presId="urn:microsoft.com/office/officeart/2005/8/layout/vList6"/>
    <dgm:cxn modelId="{4F87DFE1-3A87-471E-8BAF-5106B56EE0C6}" type="presParOf" srcId="{396EA6B2-CB9C-404E-B808-29411F573101}" destId="{38DB1F6A-B3CB-4495-90D0-3C12E16F0D3D}" srcOrd="4" destOrd="0" presId="urn:microsoft.com/office/officeart/2005/8/layout/vList6"/>
    <dgm:cxn modelId="{1C4F3DF4-20E2-486D-AD85-FAE9A2586E34}" type="presParOf" srcId="{38DB1F6A-B3CB-4495-90D0-3C12E16F0D3D}" destId="{DF87D475-35FF-4D46-B3CE-E80F91E2CE28}" srcOrd="0" destOrd="0" presId="urn:microsoft.com/office/officeart/2005/8/layout/vList6"/>
    <dgm:cxn modelId="{D5D4E2A3-2B6D-4E5F-9364-8E975AA01153}" type="presParOf" srcId="{38DB1F6A-B3CB-4495-90D0-3C12E16F0D3D}" destId="{CE6354EC-F7F5-4751-9D3C-96CA15627846}"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3B6A6A-2BA1-4C79-9B2D-F55BEA5F4A46}">
      <dsp:nvSpPr>
        <dsp:cNvPr id="0" name=""/>
        <dsp:cNvSpPr/>
      </dsp:nvSpPr>
      <dsp:spPr>
        <a:xfrm>
          <a:off x="3926515" y="0"/>
          <a:ext cx="5889773" cy="1288970"/>
        </a:xfrm>
        <a:prstGeom prst="rightArrow">
          <a:avLst>
            <a:gd name="adj1" fmla="val 75000"/>
            <a:gd name="adj2" fmla="val 50000"/>
          </a:avLst>
        </a:prstGeom>
        <a:solidFill>
          <a:srgbClr val="C7D4CB">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335" tIns="13335" rIns="13335" bIns="1333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a:t>actual unemployment = natural unemployment</a:t>
          </a:r>
        </a:p>
        <a:p>
          <a:pPr marL="228600" lvl="1" indent="-228600" algn="l" defTabSz="933450">
            <a:lnSpc>
              <a:spcPct val="90000"/>
            </a:lnSpc>
            <a:spcBef>
              <a:spcPct val="0"/>
            </a:spcBef>
            <a:spcAft>
              <a:spcPct val="15000"/>
            </a:spcAft>
            <a:buChar char="•"/>
          </a:pPr>
          <a:r>
            <a:rPr lang="en-US" sz="2100" kern="1200" dirty="0"/>
            <a:t>real GDP = potential GDP</a:t>
          </a:r>
        </a:p>
      </dsp:txBody>
      <dsp:txXfrm>
        <a:off x="3926515" y="161121"/>
        <a:ext cx="5406409" cy="966728"/>
      </dsp:txXfrm>
    </dsp:sp>
    <dsp:sp modelId="{63814C49-3153-4D33-88E7-FC2923FBCA72}">
      <dsp:nvSpPr>
        <dsp:cNvPr id="0" name=""/>
        <dsp:cNvSpPr/>
      </dsp:nvSpPr>
      <dsp:spPr>
        <a:xfrm>
          <a:off x="0" y="0"/>
          <a:ext cx="3926515" cy="1288970"/>
        </a:xfrm>
        <a:prstGeom prst="roundRect">
          <a:avLst/>
        </a:prstGeom>
        <a:solidFill>
          <a:srgbClr val="62798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n-US" sz="3200" kern="1200" dirty="0"/>
            <a:t>Economy at full employment</a:t>
          </a:r>
        </a:p>
      </dsp:txBody>
      <dsp:txXfrm>
        <a:off x="62922" y="62922"/>
        <a:ext cx="3800671" cy="1163126"/>
      </dsp:txXfrm>
    </dsp:sp>
    <dsp:sp modelId="{4378CEA2-DAE8-40A4-9001-97AD4014D71B}">
      <dsp:nvSpPr>
        <dsp:cNvPr id="0" name=""/>
        <dsp:cNvSpPr/>
      </dsp:nvSpPr>
      <dsp:spPr>
        <a:xfrm>
          <a:off x="3926515" y="1417868"/>
          <a:ext cx="5889773" cy="1288970"/>
        </a:xfrm>
        <a:prstGeom prst="rightArrow">
          <a:avLst>
            <a:gd name="adj1" fmla="val 75000"/>
            <a:gd name="adj2" fmla="val 50000"/>
          </a:avLst>
        </a:prstGeom>
        <a:solidFill>
          <a:srgbClr val="C7D4CB">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335" tIns="13335" rIns="13335" bIns="1333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a:t>actual unemployment &gt; natural unemployment</a:t>
          </a:r>
        </a:p>
        <a:p>
          <a:pPr marL="228600" lvl="1" indent="-228600" algn="l" defTabSz="933450">
            <a:lnSpc>
              <a:spcPct val="90000"/>
            </a:lnSpc>
            <a:spcBef>
              <a:spcPct val="0"/>
            </a:spcBef>
            <a:spcAft>
              <a:spcPct val="15000"/>
            </a:spcAft>
            <a:buChar char="•"/>
          </a:pPr>
          <a:r>
            <a:rPr lang="en-US" sz="2100" kern="1200" dirty="0"/>
            <a:t>real GDP &lt; potential GDP</a:t>
          </a:r>
        </a:p>
      </dsp:txBody>
      <dsp:txXfrm>
        <a:off x="3926515" y="1578989"/>
        <a:ext cx="5406409" cy="966728"/>
      </dsp:txXfrm>
    </dsp:sp>
    <dsp:sp modelId="{CF8BC1D2-277A-4C92-8F38-D6727DDADAFB}">
      <dsp:nvSpPr>
        <dsp:cNvPr id="0" name=""/>
        <dsp:cNvSpPr/>
      </dsp:nvSpPr>
      <dsp:spPr>
        <a:xfrm>
          <a:off x="0" y="1417868"/>
          <a:ext cx="3926515" cy="1288970"/>
        </a:xfrm>
        <a:prstGeom prst="roundRect">
          <a:avLst/>
        </a:prstGeom>
        <a:solidFill>
          <a:srgbClr val="62798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n-US" sz="3200" kern="1200" dirty="0"/>
            <a:t>Economy below full employment</a:t>
          </a:r>
        </a:p>
      </dsp:txBody>
      <dsp:txXfrm>
        <a:off x="62922" y="1480790"/>
        <a:ext cx="3800671" cy="1163126"/>
      </dsp:txXfrm>
    </dsp:sp>
    <dsp:sp modelId="{CE6354EC-F7F5-4751-9D3C-96CA15627846}">
      <dsp:nvSpPr>
        <dsp:cNvPr id="0" name=""/>
        <dsp:cNvSpPr/>
      </dsp:nvSpPr>
      <dsp:spPr>
        <a:xfrm>
          <a:off x="3926515" y="2835736"/>
          <a:ext cx="5889773" cy="1288970"/>
        </a:xfrm>
        <a:prstGeom prst="rightArrow">
          <a:avLst>
            <a:gd name="adj1" fmla="val 75000"/>
            <a:gd name="adj2" fmla="val 50000"/>
          </a:avLst>
        </a:prstGeom>
        <a:solidFill>
          <a:srgbClr val="C7D4CB">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335" tIns="13335" rIns="13335" bIns="13335" numCol="1" spcCol="1270" anchor="ctr" anchorCtr="0">
          <a:noAutofit/>
        </a:bodyPr>
        <a:lstStyle/>
        <a:p>
          <a:pPr marL="228600" lvl="1" indent="-228600" algn="l" defTabSz="933450">
            <a:lnSpc>
              <a:spcPct val="90000"/>
            </a:lnSpc>
            <a:spcBef>
              <a:spcPct val="0"/>
            </a:spcBef>
            <a:spcAft>
              <a:spcPct val="15000"/>
            </a:spcAft>
            <a:buChar char="•"/>
          </a:pPr>
          <a:r>
            <a:rPr lang="en-US" sz="2100" kern="1200" dirty="0"/>
            <a:t>actual unemployment &lt; natural unemployment</a:t>
          </a:r>
        </a:p>
        <a:p>
          <a:pPr marL="228600" lvl="1" indent="-228600" algn="l" defTabSz="933450">
            <a:lnSpc>
              <a:spcPct val="90000"/>
            </a:lnSpc>
            <a:spcBef>
              <a:spcPct val="0"/>
            </a:spcBef>
            <a:spcAft>
              <a:spcPct val="15000"/>
            </a:spcAft>
            <a:buChar char="•"/>
          </a:pPr>
          <a:r>
            <a:rPr lang="en-US" sz="2100" kern="1200" dirty="0"/>
            <a:t>real GDP &gt; potential GDP</a:t>
          </a:r>
        </a:p>
      </dsp:txBody>
      <dsp:txXfrm>
        <a:off x="3926515" y="2996857"/>
        <a:ext cx="5406409" cy="966728"/>
      </dsp:txXfrm>
    </dsp:sp>
    <dsp:sp modelId="{DF87D475-35FF-4D46-B3CE-E80F91E2CE28}">
      <dsp:nvSpPr>
        <dsp:cNvPr id="0" name=""/>
        <dsp:cNvSpPr/>
      </dsp:nvSpPr>
      <dsp:spPr>
        <a:xfrm>
          <a:off x="0" y="2835736"/>
          <a:ext cx="3926515" cy="1288970"/>
        </a:xfrm>
        <a:prstGeom prst="roundRect">
          <a:avLst/>
        </a:prstGeom>
        <a:solidFill>
          <a:srgbClr val="62798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marL="0" lvl="0" indent="0" algn="ctr" defTabSz="1422400">
            <a:lnSpc>
              <a:spcPct val="90000"/>
            </a:lnSpc>
            <a:spcBef>
              <a:spcPct val="0"/>
            </a:spcBef>
            <a:spcAft>
              <a:spcPct val="35000"/>
            </a:spcAft>
            <a:buNone/>
          </a:pPr>
          <a:r>
            <a:rPr lang="en-US" sz="3200" kern="1200" dirty="0"/>
            <a:t>Economy above full employment</a:t>
          </a:r>
        </a:p>
      </dsp:txBody>
      <dsp:txXfrm>
        <a:off x="62922" y="2898658"/>
        <a:ext cx="3800671" cy="1163126"/>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6D7628-5B5E-4CF7-BF61-2E97F27191BA}"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EE5201-572A-4C89-8ECF-637E264589B7}" type="slidenum">
              <a:rPr lang="en-US" smtClean="0"/>
              <a:t>‹#›</a:t>
            </a:fld>
            <a:endParaRPr lang="en-US"/>
          </a:p>
        </p:txBody>
      </p:sp>
    </p:spTree>
    <p:extLst>
      <p:ext uri="{BB962C8B-B14F-4D97-AF65-F5344CB8AC3E}">
        <p14:creationId xmlns:p14="http://schemas.microsoft.com/office/powerpoint/2010/main" val="40492562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5EE5201-572A-4C89-8ECF-637E264589B7}" type="slidenum">
              <a:rPr lang="en-US" smtClean="0"/>
              <a:t>1</a:t>
            </a:fld>
            <a:endParaRPr lang="en-US"/>
          </a:p>
        </p:txBody>
      </p:sp>
    </p:spTree>
    <p:extLst>
      <p:ext uri="{BB962C8B-B14F-4D97-AF65-F5344CB8AC3E}">
        <p14:creationId xmlns:p14="http://schemas.microsoft.com/office/powerpoint/2010/main" val="16812901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natural unemployment rate is related to two other important concepts:</a:t>
            </a:r>
          </a:p>
          <a:p>
            <a:r>
              <a:rPr lang="en-US" dirty="0"/>
              <a:t>Full employment</a:t>
            </a:r>
          </a:p>
          <a:p>
            <a:r>
              <a:rPr lang="en-US" dirty="0"/>
              <a:t>Potential real gross domestic product (GDP)</a:t>
            </a:r>
          </a:p>
          <a:p>
            <a:r>
              <a:rPr lang="en-US" dirty="0"/>
              <a:t>Operating above potential GDP is only possible for a short time since it is analogous to all workers working overtime.</a:t>
            </a:r>
          </a:p>
        </p:txBody>
      </p:sp>
      <p:sp>
        <p:nvSpPr>
          <p:cNvPr id="4" name="Slide Number Placeholder 3"/>
          <p:cNvSpPr>
            <a:spLocks noGrp="1"/>
          </p:cNvSpPr>
          <p:nvPr>
            <p:ph type="sldNum" sz="quarter" idx="5"/>
          </p:nvPr>
        </p:nvSpPr>
        <p:spPr/>
        <p:txBody>
          <a:bodyPr/>
          <a:lstStyle/>
          <a:p>
            <a:fld id="{25EE5201-572A-4C89-8ECF-637E264589B7}" type="slidenum">
              <a:rPr lang="en-US" smtClean="0"/>
              <a:t>10</a:t>
            </a:fld>
            <a:endParaRPr lang="en-US"/>
          </a:p>
        </p:txBody>
      </p:sp>
    </p:spTree>
    <p:extLst>
      <p:ext uri="{BB962C8B-B14F-4D97-AF65-F5344CB8AC3E}">
        <p14:creationId xmlns:p14="http://schemas.microsoft.com/office/powerpoint/2010/main" val="29262554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natural unemployment rate is related to two other important concepts:</a:t>
            </a:r>
          </a:p>
          <a:p>
            <a:r>
              <a:rPr lang="en-US" dirty="0"/>
              <a:t>Full employment</a:t>
            </a:r>
          </a:p>
          <a:p>
            <a:r>
              <a:rPr lang="en-US" dirty="0"/>
              <a:t>Potential real gross domestic product (GDP)</a:t>
            </a:r>
          </a:p>
          <a:p>
            <a:r>
              <a:rPr lang="en-US" dirty="0"/>
              <a:t>Operating above potential GDP is only possible for a short time since it is analogous to all workers working overtime.</a:t>
            </a:r>
          </a:p>
        </p:txBody>
      </p:sp>
      <p:sp>
        <p:nvSpPr>
          <p:cNvPr id="4" name="Slide Number Placeholder 3"/>
          <p:cNvSpPr>
            <a:spLocks noGrp="1"/>
          </p:cNvSpPr>
          <p:nvPr>
            <p:ph type="sldNum" sz="quarter" idx="5"/>
          </p:nvPr>
        </p:nvSpPr>
        <p:spPr/>
        <p:txBody>
          <a:bodyPr/>
          <a:lstStyle/>
          <a:p>
            <a:fld id="{25EE5201-572A-4C89-8ECF-637E264589B7}" type="slidenum">
              <a:rPr lang="en-US" smtClean="0"/>
              <a:t>11</a:t>
            </a:fld>
            <a:endParaRPr lang="en-US"/>
          </a:p>
        </p:txBody>
      </p:sp>
    </p:spTree>
    <p:extLst>
      <p:ext uri="{BB962C8B-B14F-4D97-AF65-F5344CB8AC3E}">
        <p14:creationId xmlns:p14="http://schemas.microsoft.com/office/powerpoint/2010/main" val="2527050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 time, productivity determines level of wages in an economy. Adjustments of wages to productivity levels don’t happen quickly or smoothly. If productivity unexpectedly changes, it can affect the natural rate of unemployment. When productivity is unexpectedly lower, levels of unemployment tend to be higher. When productivity is unexpectedly higher, levels of unemployment tend to be lower. Over time, wages adjust to reflect productivity levels.</a:t>
            </a:r>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12</a:t>
            </a:fld>
            <a:endParaRPr lang="en-US"/>
          </a:p>
        </p:txBody>
      </p:sp>
    </p:spTree>
    <p:extLst>
      <p:ext uri="{BB962C8B-B14F-4D97-AF65-F5344CB8AC3E}">
        <p14:creationId xmlns:p14="http://schemas.microsoft.com/office/powerpoint/2010/main" val="13248052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Productivity rises, which increases the demand for labor. Employers and workers become used to the pattern of wage increases. Then, productivity suddenly stops increasing. However, the expectations of employers and workers for wage increases do not shift immediately, so wages keep rising as before.</a:t>
            </a:r>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13</a:t>
            </a:fld>
            <a:endParaRPr lang="en-US"/>
          </a:p>
        </p:txBody>
      </p:sp>
    </p:spTree>
    <p:extLst>
      <p:ext uri="{BB962C8B-B14F-4D97-AF65-F5344CB8AC3E}">
        <p14:creationId xmlns:p14="http://schemas.microsoft.com/office/powerpoint/2010/main" val="35989772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Productivity rises, which increases the demand for labor. Employers and workers become used to the pattern of wage increases. Then, productivity suddenly stops increasing. However, the expectations of employers and workers for wage increases do not shift immediately, so wages keep rising as before.</a:t>
            </a:r>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14</a:t>
            </a:fld>
            <a:endParaRPr lang="en-US"/>
          </a:p>
        </p:txBody>
      </p:sp>
    </p:spTree>
    <p:extLst>
      <p:ext uri="{BB962C8B-B14F-4D97-AF65-F5344CB8AC3E}">
        <p14:creationId xmlns:p14="http://schemas.microsoft.com/office/powerpoint/2010/main" val="39942927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underlying economic, social, and political factors that determine the natural rate of unemployment can change over time. For example, the internet, the growth of the temporary worker industry, and the aging of the baby boomer generation in the 1990s. The growth of the temporary worker industry has probably also helped reduce the natural rate of unemployment. The natural rate of unemployment was, on average, lower in the 1990s and the early 2000s than in the 1980s.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16</a:t>
            </a:fld>
            <a:endParaRPr lang="en-US"/>
          </a:p>
        </p:txBody>
      </p:sp>
    </p:spTree>
    <p:extLst>
      <p:ext uri="{BB962C8B-B14F-4D97-AF65-F5344CB8AC3E}">
        <p14:creationId xmlns:p14="http://schemas.microsoft.com/office/powerpoint/2010/main" val="12541219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the standards of other high-income economies, the natural rate of unemployment in the U.S. economy appears relatively low. Many European economies have had unemployment rates hovering near 10%, or even higher, since the 1970s. Many European countries have generous welfare and unemployment benefits that impose additional costs on firms when they hire workers. When companies know that it will be difficult to fire or lay off workers, they also become hesitant about hiring in the first place.</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17</a:t>
            </a:fld>
            <a:endParaRPr lang="en-US"/>
          </a:p>
        </p:txBody>
      </p:sp>
    </p:spTree>
    <p:extLst>
      <p:ext uri="{BB962C8B-B14F-4D97-AF65-F5344CB8AC3E}">
        <p14:creationId xmlns:p14="http://schemas.microsoft.com/office/powerpoint/2010/main" val="14499111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a government enacts policies, it must examine the effects on the information and incentives that employees or employers receive. Government can rethink design of unemployment assistance programs and protections to not unduly discourage supply of labor. Government can reassess rules for businesses starting up or expanding to not unduly discourage demand for labor. Governments should not repeal all laws affecting labor markets, but tradeoffs should be considered when enacting such laws.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18</a:t>
            </a:fld>
            <a:endParaRPr lang="en-US"/>
          </a:p>
        </p:txBody>
      </p:sp>
    </p:spTree>
    <p:extLst>
      <p:ext uri="{BB962C8B-B14F-4D97-AF65-F5344CB8AC3E}">
        <p14:creationId xmlns:p14="http://schemas.microsoft.com/office/powerpoint/2010/main" val="5953372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589568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76534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Cyclical unemployment explains why unemployment rises during a recession and falls during an economic expansion, but what explains the level of unemployment that remains even in good economic times? Why is the unemployment rate never zero? Why does some level of unemployment persist even when economies are growing strongly? Why are unemployment rates continually higher in certain economies, through good economic years and bad?</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2</a:t>
            </a:fld>
            <a:endParaRPr lang="en-US"/>
          </a:p>
        </p:txBody>
      </p:sp>
    </p:spTree>
    <p:extLst>
      <p:ext uri="{BB962C8B-B14F-4D97-AF65-F5344CB8AC3E}">
        <p14:creationId xmlns:p14="http://schemas.microsoft.com/office/powerpoint/2010/main" val="13124756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remaining level of unemployment that occurs even when the economy is healthy is called the natural rate of unemployment. The natural rate of unemployment is not "natural" in the sense that it is a physical or unchanging law of nature. Results from a combination of economic, social, and political factors, assuming the economy is neither booming nor in a recession. The natural rate of unemployment is caused by several factors: frictional unemployment, structural unemployment, and public policy.</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3</a:t>
            </a:fld>
            <a:endParaRPr lang="en-US"/>
          </a:p>
        </p:txBody>
      </p:sp>
    </p:spTree>
    <p:extLst>
      <p:ext uri="{BB962C8B-B14F-4D97-AF65-F5344CB8AC3E}">
        <p14:creationId xmlns:p14="http://schemas.microsoft.com/office/powerpoint/2010/main" val="31390830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takes time to discover new jobs, interview and determine if the new job is a good match, and relocate to be in the proximity of the new job. Economists call the unemployment that occurs in the meantime, as workers move between jobs, frictional unemployment. Frictional unemployment is not inherently a bad thing. People must find the job for which they are best suited, not just take the first one offered.</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4</a:t>
            </a:fld>
            <a:endParaRPr lang="en-US"/>
          </a:p>
        </p:txBody>
      </p:sp>
    </p:spTree>
    <p:extLst>
      <p:ext uri="{BB962C8B-B14F-4D97-AF65-F5344CB8AC3E}">
        <p14:creationId xmlns:p14="http://schemas.microsoft.com/office/powerpoint/2010/main" val="35091923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Depends on ease of communication about job prospects, willingness of people to relocate, and demographics of the labor force</a:t>
            </a:r>
          </a:p>
          <a:p>
            <a:r>
              <a:rPr lang="en-US" dirty="0"/>
              <a:t>Ease of communication: level of frictional unemployment will depend on how easy it is for workers to learn about alternative jobs</a:t>
            </a:r>
          </a:p>
          <a:p>
            <a:r>
              <a:rPr lang="en-US" dirty="0"/>
              <a:t>Willingness to relocate: how willing people are to move to new areas to find jobs, which in turn may depend on history and culture</a:t>
            </a:r>
          </a:p>
          <a:p>
            <a:r>
              <a:rPr lang="en-US" dirty="0"/>
              <a:t>Demographics: workers under 25 try out new options often and have higher frictional unemployment; workers 25-54 want a steadier job and income</a:t>
            </a:r>
          </a:p>
        </p:txBody>
      </p:sp>
      <p:sp>
        <p:nvSpPr>
          <p:cNvPr id="4" name="Slide Number Placeholder 3"/>
          <p:cNvSpPr>
            <a:spLocks noGrp="1"/>
          </p:cNvSpPr>
          <p:nvPr>
            <p:ph type="sldNum" sz="quarter" idx="5"/>
          </p:nvPr>
        </p:nvSpPr>
        <p:spPr/>
        <p:txBody>
          <a:bodyPr/>
          <a:lstStyle/>
          <a:p>
            <a:fld id="{25EE5201-572A-4C89-8ECF-637E264589B7}" type="slidenum">
              <a:rPr lang="en-US" smtClean="0"/>
              <a:t>5</a:t>
            </a:fld>
            <a:endParaRPr lang="en-US"/>
          </a:p>
        </p:txBody>
      </p:sp>
    </p:spTree>
    <p:extLst>
      <p:ext uri="{BB962C8B-B14F-4D97-AF65-F5344CB8AC3E}">
        <p14:creationId xmlns:p14="http://schemas.microsoft.com/office/powerpoint/2010/main" val="21453172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Unemployment rates are highest for the very young and become lower with age.</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6</a:t>
            </a:fld>
            <a:endParaRPr lang="en-US"/>
          </a:p>
        </p:txBody>
      </p:sp>
    </p:spTree>
    <p:extLst>
      <p:ext uri="{BB962C8B-B14F-4D97-AF65-F5344CB8AC3E}">
        <p14:creationId xmlns:p14="http://schemas.microsoft.com/office/powerpoint/2010/main" val="4426856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Another factor that influences the natural rate of unemployment is the amount of structural unemployment. The structurally unemployed don't have jobs because they lack skills valued by the labor market. Some people worry that technology causes structural unemployment. In the past, new technology has put low-skilled employees out of work, at the same time, it creates demand for high-skilled workers.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25EE5201-572A-4C89-8ECF-637E264589B7}" type="slidenum">
              <a:rPr lang="en-US" smtClean="0"/>
              <a:t>7</a:t>
            </a:fld>
            <a:endParaRPr lang="en-US"/>
          </a:p>
        </p:txBody>
      </p:sp>
    </p:spTree>
    <p:extLst>
      <p:ext uri="{BB962C8B-B14F-4D97-AF65-F5344CB8AC3E}">
        <p14:creationId xmlns:p14="http://schemas.microsoft.com/office/powerpoint/2010/main" val="21719669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526308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387460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2585323"/>
          </a:xfrm>
          <a:prstGeom prst="rect">
            <a:avLst/>
          </a:prstGeom>
          <a:noFill/>
        </p:spPr>
        <p:txBody>
          <a:bodyPr wrap="square" rtlCol="0">
            <a:spAutoFit/>
          </a:bodyPr>
          <a:lstStyle/>
          <a:p>
            <a:pPr lvl="0" algn="ctr"/>
            <a:r>
              <a:rPr lang="en-US" sz="5400" dirty="0">
                <a:latin typeface="Century Gothic" panose="020B0502020202020204" pitchFamily="34" charset="0"/>
              </a:rPr>
              <a:t>What Causes Changes in Unemployment over the Long Run</a:t>
            </a:r>
          </a:p>
        </p:txBody>
      </p:sp>
      <p:cxnSp>
        <p:nvCxnSpPr>
          <p:cNvPr id="14" name="Straight Connector 13"/>
          <p:cNvCxnSpPr/>
          <p:nvPr/>
        </p:nvCxnSpPr>
        <p:spPr>
          <a:xfrm>
            <a:off x="3071447" y="5417251"/>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Natural Unemployment and Potential Real GDP</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3898775" y="1422260"/>
            <a:ext cx="4399760" cy="1617913"/>
            <a:chOff x="1149291" y="1753237"/>
            <a:chExt cx="2080340" cy="1617913"/>
          </a:xfrm>
          <a:solidFill>
            <a:srgbClr val="627981"/>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TextBox 9"/>
            <p:cNvSpPr txBox="1"/>
            <p:nvPr/>
          </p:nvSpPr>
          <p:spPr>
            <a:xfrm>
              <a:off x="1247599" y="2028874"/>
              <a:ext cx="1883724" cy="1055545"/>
            </a:xfrm>
            <a:prstGeom prst="rect">
              <a:avLst/>
            </a:prstGeom>
            <a:grpFill/>
          </p:spPr>
          <p:txBody>
            <a:bodyPr wrap="square" rtlCol="0" anchor="ctr">
              <a:spAutoFit/>
            </a:bodyPr>
            <a:lstStyle/>
            <a:p>
              <a:pPr algn="ctr">
                <a:lnSpc>
                  <a:spcPct val="150000"/>
                </a:lnSpc>
              </a:pPr>
              <a:r>
                <a:rPr lang="en-US" sz="2200" dirty="0">
                  <a:solidFill>
                    <a:schemeClr val="bg1"/>
                  </a:solidFill>
                </a:rPr>
                <a:t>The natural unemployment rate is related to two other concepts:</a:t>
              </a:r>
            </a:p>
          </p:txBody>
        </p:sp>
      </p:grpSp>
      <p:grpSp>
        <p:nvGrpSpPr>
          <p:cNvPr id="14" name="Group 13"/>
          <p:cNvGrpSpPr/>
          <p:nvPr/>
        </p:nvGrpSpPr>
        <p:grpSpPr>
          <a:xfrm>
            <a:off x="3898775" y="3243369"/>
            <a:ext cx="2080340" cy="1617913"/>
            <a:chOff x="1149290" y="3617528"/>
            <a:chExt cx="2080340" cy="1617913"/>
          </a:xfrm>
          <a:solidFill>
            <a:srgbClr val="627981"/>
          </a:solidFill>
        </p:grpSpPr>
        <p:sp>
          <p:nvSpPr>
            <p:cNvPr id="15" name="Rectangle 14"/>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TextBox 15"/>
            <p:cNvSpPr txBox="1"/>
            <p:nvPr/>
          </p:nvSpPr>
          <p:spPr>
            <a:xfrm>
              <a:off x="1357203" y="3900718"/>
              <a:ext cx="1664514" cy="1055482"/>
            </a:xfrm>
            <a:prstGeom prst="rect">
              <a:avLst/>
            </a:prstGeom>
            <a:grpFill/>
          </p:spPr>
          <p:txBody>
            <a:bodyPr wrap="square" rtlCol="0" anchor="ctr">
              <a:spAutoFit/>
            </a:bodyPr>
            <a:lstStyle/>
            <a:p>
              <a:pPr algn="ctr">
                <a:lnSpc>
                  <a:spcPct val="150000"/>
                </a:lnSpc>
              </a:pPr>
              <a:r>
                <a:rPr lang="en-US" sz="2200" dirty="0">
                  <a:solidFill>
                    <a:schemeClr val="bg1"/>
                  </a:solidFill>
                </a:rPr>
                <a:t>Full Employment</a:t>
              </a:r>
            </a:p>
          </p:txBody>
        </p:sp>
      </p:grpSp>
      <p:grpSp>
        <p:nvGrpSpPr>
          <p:cNvPr id="17" name="Group 16"/>
          <p:cNvGrpSpPr/>
          <p:nvPr/>
        </p:nvGrpSpPr>
        <p:grpSpPr>
          <a:xfrm>
            <a:off x="3896120" y="5021355"/>
            <a:ext cx="4399760" cy="1617913"/>
            <a:chOff x="3531827" y="3615513"/>
            <a:chExt cx="2080340" cy="1617913"/>
          </a:xfrm>
          <a:solidFill>
            <a:srgbClr val="627981"/>
          </a:solidFill>
        </p:grpSpPr>
        <p:sp>
          <p:nvSpPr>
            <p:cNvPr id="18" name="Rectangle 17"/>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TextBox 18"/>
            <p:cNvSpPr txBox="1"/>
            <p:nvPr/>
          </p:nvSpPr>
          <p:spPr>
            <a:xfrm>
              <a:off x="3631389" y="3895436"/>
              <a:ext cx="1883724" cy="1055482"/>
            </a:xfrm>
            <a:prstGeom prst="rect">
              <a:avLst/>
            </a:prstGeom>
            <a:grpFill/>
          </p:spPr>
          <p:txBody>
            <a:bodyPr wrap="square" rtlCol="0" anchor="ctr">
              <a:spAutoFit/>
            </a:bodyPr>
            <a:lstStyle/>
            <a:p>
              <a:pPr algn="ctr">
                <a:lnSpc>
                  <a:spcPct val="150000"/>
                </a:lnSpc>
              </a:pPr>
              <a:r>
                <a:rPr lang="en-US" sz="2200" dirty="0">
                  <a:solidFill>
                    <a:schemeClr val="bg1"/>
                  </a:solidFill>
                </a:rPr>
                <a:t>Operating above potential GDP is only possible for a short time.</a:t>
              </a:r>
            </a:p>
          </p:txBody>
        </p:sp>
      </p:grpSp>
      <p:grpSp>
        <p:nvGrpSpPr>
          <p:cNvPr id="23" name="Group 22"/>
          <p:cNvGrpSpPr/>
          <p:nvPr/>
        </p:nvGrpSpPr>
        <p:grpSpPr>
          <a:xfrm>
            <a:off x="6218195" y="3243369"/>
            <a:ext cx="2080340" cy="1617913"/>
            <a:chOff x="3531827" y="1747690"/>
            <a:chExt cx="2080340" cy="1617913"/>
          </a:xfrm>
          <a:solidFill>
            <a:srgbClr val="627981"/>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5" name="TextBox 24"/>
            <p:cNvSpPr txBox="1"/>
            <p:nvPr/>
          </p:nvSpPr>
          <p:spPr>
            <a:xfrm>
              <a:off x="3739740" y="2023623"/>
              <a:ext cx="1664514" cy="1055482"/>
            </a:xfrm>
            <a:prstGeom prst="rect">
              <a:avLst/>
            </a:prstGeom>
            <a:grpFill/>
          </p:spPr>
          <p:txBody>
            <a:bodyPr wrap="square" rtlCol="0" anchor="ctr">
              <a:spAutoFit/>
            </a:bodyPr>
            <a:lstStyle/>
            <a:p>
              <a:pPr algn="ctr">
                <a:lnSpc>
                  <a:spcPct val="150000"/>
                </a:lnSpc>
              </a:pPr>
              <a:r>
                <a:rPr lang="en-US" sz="2200" dirty="0">
                  <a:solidFill>
                    <a:schemeClr val="bg1"/>
                  </a:solidFill>
                </a:rPr>
                <a:t>Potential Real GDP</a:t>
              </a:r>
            </a:p>
          </p:txBody>
        </p:sp>
      </p:grpSp>
    </p:spTree>
    <p:extLst>
      <p:ext uri="{BB962C8B-B14F-4D97-AF65-F5344CB8AC3E}">
        <p14:creationId xmlns:p14="http://schemas.microsoft.com/office/powerpoint/2010/main" val="4239584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Natural Unemployment and Potential Real GDP</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Diagram 2">
            <a:extLst>
              <a:ext uri="{FF2B5EF4-FFF2-40B4-BE49-F238E27FC236}">
                <a16:creationId xmlns:a16="http://schemas.microsoft.com/office/drawing/2014/main" id="{768CEA50-A431-4405-BF41-BD666873FFD9}"/>
              </a:ext>
            </a:extLst>
          </p:cNvPr>
          <p:cNvGraphicFramePr/>
          <p:nvPr>
            <p:extLst>
              <p:ext uri="{D42A27DB-BD31-4B8C-83A1-F6EECF244321}">
                <p14:modId xmlns:p14="http://schemas.microsoft.com/office/powerpoint/2010/main" val="882744370"/>
              </p:ext>
            </p:extLst>
          </p:nvPr>
        </p:nvGraphicFramePr>
        <p:xfrm>
          <a:off x="1187855" y="1733100"/>
          <a:ext cx="9816289" cy="412470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93469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49508" y="288568"/>
            <a:ext cx="10792918" cy="6332628"/>
            <a:chOff x="-774494" y="463132"/>
            <a:chExt cx="10792918" cy="6332628"/>
          </a:xfrm>
        </p:grpSpPr>
        <p:sp>
          <p:nvSpPr>
            <p:cNvPr id="26" name="TextBox 25"/>
            <p:cNvSpPr txBox="1"/>
            <p:nvPr/>
          </p:nvSpPr>
          <p:spPr>
            <a:xfrm>
              <a:off x="-774494" y="463132"/>
              <a:ext cx="10792918" cy="553998"/>
            </a:xfrm>
            <a:prstGeom prst="rect">
              <a:avLst/>
            </a:prstGeom>
            <a:noFill/>
          </p:spPr>
          <p:txBody>
            <a:bodyPr wrap="square" rtlCol="0">
              <a:spAutoFit/>
            </a:bodyPr>
            <a:lstStyle/>
            <a:p>
              <a:pPr algn="ctr"/>
              <a:r>
                <a:rPr lang="en-US" sz="3000" dirty="0">
                  <a:latin typeface="Century Gothic" panose="020B0502020202020204" pitchFamily="34" charset="0"/>
                </a:rPr>
                <a:t>Productivity Shifts and the Natural Rate of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A7E8372D-36D2-456F-8C12-2DB123C1456A}"/>
              </a:ext>
            </a:extLst>
          </p:cNvPr>
          <p:cNvSpPr txBox="1"/>
          <p:nvPr/>
        </p:nvSpPr>
        <p:spPr>
          <a:xfrm>
            <a:off x="881530" y="1885564"/>
            <a:ext cx="10528874" cy="3086871"/>
          </a:xfrm>
          <a:prstGeom prst="rect">
            <a:avLst/>
          </a:prstGeom>
          <a:solidFill>
            <a:srgbClr val="627981"/>
          </a:solidFill>
        </p:spPr>
        <p:txBody>
          <a:bodyPr wrap="square" rtlCol="0" anchor="ctr">
            <a:spAutoFit/>
          </a:bodyPr>
          <a:lstStyle/>
          <a:p>
            <a:pPr marL="342900" indent="-342900">
              <a:lnSpc>
                <a:spcPct val="150000"/>
              </a:lnSpc>
              <a:buFont typeface="Arial" panose="020B0604020202020204" pitchFamily="34" charset="0"/>
              <a:buChar char="•"/>
            </a:pPr>
            <a:r>
              <a:rPr lang="en-US" sz="2200" dirty="0">
                <a:solidFill>
                  <a:schemeClr val="bg1"/>
                </a:solidFill>
              </a:rPr>
              <a:t>Over time, productivity determines the level of wages in an economy.</a:t>
            </a:r>
          </a:p>
          <a:p>
            <a:pPr marL="342900" indent="-342900">
              <a:lnSpc>
                <a:spcPct val="150000"/>
              </a:lnSpc>
              <a:buFont typeface="Arial" panose="020B0604020202020204" pitchFamily="34" charset="0"/>
              <a:buChar char="•"/>
            </a:pPr>
            <a:r>
              <a:rPr lang="en-US" sz="2200" dirty="0">
                <a:solidFill>
                  <a:schemeClr val="bg1"/>
                </a:solidFill>
              </a:rPr>
              <a:t>Adjustments of wages to productivity levels don’t happen quickly or smoothly.</a:t>
            </a:r>
          </a:p>
          <a:p>
            <a:pPr marL="342900" indent="-342900">
              <a:lnSpc>
                <a:spcPct val="150000"/>
              </a:lnSpc>
              <a:buFont typeface="Arial" panose="020B0604020202020204" pitchFamily="34" charset="0"/>
              <a:buChar char="•"/>
            </a:pPr>
            <a:r>
              <a:rPr lang="en-US" sz="2200" dirty="0">
                <a:solidFill>
                  <a:schemeClr val="bg1"/>
                </a:solidFill>
              </a:rPr>
              <a:t>If productivity unexpectedly changes, it can affect the natural rate of unemployment.</a:t>
            </a:r>
          </a:p>
          <a:p>
            <a:pPr marL="342900" indent="-342900">
              <a:lnSpc>
                <a:spcPct val="150000"/>
              </a:lnSpc>
              <a:buFont typeface="Arial" panose="020B0604020202020204" pitchFamily="34" charset="0"/>
              <a:buChar char="•"/>
            </a:pPr>
            <a:r>
              <a:rPr lang="en-US" sz="2200" dirty="0">
                <a:solidFill>
                  <a:schemeClr val="bg1"/>
                </a:solidFill>
              </a:rPr>
              <a:t>When productivity is unexpectedly lower, levels of unemployment tend to be higher.</a:t>
            </a:r>
          </a:p>
          <a:p>
            <a:pPr marL="342900" indent="-342900">
              <a:lnSpc>
                <a:spcPct val="150000"/>
              </a:lnSpc>
              <a:buFont typeface="Arial" panose="020B0604020202020204" pitchFamily="34" charset="0"/>
              <a:buChar char="•"/>
            </a:pPr>
            <a:r>
              <a:rPr lang="en-US" sz="2200" dirty="0">
                <a:solidFill>
                  <a:schemeClr val="bg1"/>
                </a:solidFill>
              </a:rPr>
              <a:t>When productivity is unexpectedly higher, levels of unemployment tend to be lower.</a:t>
            </a:r>
          </a:p>
          <a:p>
            <a:pPr marL="342900" indent="-342900">
              <a:lnSpc>
                <a:spcPct val="150000"/>
              </a:lnSpc>
              <a:buFont typeface="Arial" panose="020B0604020202020204" pitchFamily="34" charset="0"/>
              <a:buChar char="•"/>
            </a:pPr>
            <a:r>
              <a:rPr lang="en-US" sz="2200" dirty="0">
                <a:solidFill>
                  <a:schemeClr val="bg1"/>
                </a:solidFill>
              </a:rPr>
              <a:t>Over time, wages adjust to reflect productivity levels.</a:t>
            </a:r>
          </a:p>
        </p:txBody>
      </p:sp>
    </p:spTree>
    <p:extLst>
      <p:ext uri="{BB962C8B-B14F-4D97-AF65-F5344CB8AC3E}">
        <p14:creationId xmlns:p14="http://schemas.microsoft.com/office/powerpoint/2010/main" val="4615673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49508" y="288568"/>
            <a:ext cx="10792918" cy="6332628"/>
            <a:chOff x="-774494" y="463132"/>
            <a:chExt cx="10792918" cy="6332628"/>
          </a:xfrm>
        </p:grpSpPr>
        <p:sp>
          <p:nvSpPr>
            <p:cNvPr id="26" name="TextBox 25"/>
            <p:cNvSpPr txBox="1"/>
            <p:nvPr/>
          </p:nvSpPr>
          <p:spPr>
            <a:xfrm>
              <a:off x="-774494" y="463132"/>
              <a:ext cx="10792918" cy="553998"/>
            </a:xfrm>
            <a:prstGeom prst="rect">
              <a:avLst/>
            </a:prstGeom>
            <a:noFill/>
          </p:spPr>
          <p:txBody>
            <a:bodyPr wrap="square" rtlCol="0">
              <a:spAutoFit/>
            </a:bodyPr>
            <a:lstStyle/>
            <a:p>
              <a:pPr algn="ctr"/>
              <a:r>
                <a:rPr lang="en-US" sz="3000" dirty="0">
                  <a:latin typeface="Century Gothic" panose="020B0502020202020204" pitchFamily="34" charset="0"/>
                </a:rPr>
                <a:t>Productivity Shifts and the Natural Rate of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ED703F67-FFF9-4EF2-BA50-AA994F186890}"/>
              </a:ext>
            </a:extLst>
          </p:cNvPr>
          <p:cNvSpPr txBox="1"/>
          <p:nvPr/>
        </p:nvSpPr>
        <p:spPr>
          <a:xfrm>
            <a:off x="1360401" y="1969766"/>
            <a:ext cx="4501173" cy="3600986"/>
          </a:xfrm>
          <a:prstGeom prst="rect">
            <a:avLst/>
          </a:prstGeom>
          <a:solidFill>
            <a:srgbClr val="627981"/>
          </a:solidFill>
        </p:spPr>
        <p:txBody>
          <a:bodyPr wrap="square" rtlCol="0">
            <a:spAutoFit/>
          </a:bodyPr>
          <a:lstStyle/>
          <a:p>
            <a:pPr algn="ctr"/>
            <a:r>
              <a:rPr lang="en-US" sz="1900" dirty="0">
                <a:solidFill>
                  <a:schemeClr val="bg1"/>
                </a:solidFill>
              </a:rPr>
              <a:t>Productivity rises, which increases the demand for labor. Employers and workers become used to the pattern of wage increases. Then, productivity suddenly stops increasing. However, the expectations of employers and workers for wage increases do not shift immediately, so wages keep rising as before. However, the demand for labor has not increased, so at wage </a:t>
            </a:r>
            <a:r>
              <a:rPr lang="en-US" sz="1900" i="1" dirty="0">
                <a:solidFill>
                  <a:schemeClr val="bg1"/>
                </a:solidFill>
              </a:rPr>
              <a:t>W</a:t>
            </a:r>
            <a:r>
              <a:rPr lang="en-US" sz="1900" baseline="-25000" dirty="0">
                <a:solidFill>
                  <a:schemeClr val="bg1"/>
                </a:solidFill>
              </a:rPr>
              <a:t>4</a:t>
            </a:r>
            <a:r>
              <a:rPr lang="en-US" sz="1900" dirty="0">
                <a:solidFill>
                  <a:schemeClr val="bg1"/>
                </a:solidFill>
              </a:rPr>
              <a:t>, unemployment exists where the quantity supplied of labor exceeds the quantity demanded.</a:t>
            </a:r>
          </a:p>
        </p:txBody>
      </p:sp>
      <p:pic>
        <p:nvPicPr>
          <p:cNvPr id="6" name="Picture 5" descr="A graph that shows productivity rising and then suddenly stop increasing.">
            <a:extLst>
              <a:ext uri="{FF2B5EF4-FFF2-40B4-BE49-F238E27FC236}">
                <a16:creationId xmlns:a16="http://schemas.microsoft.com/office/drawing/2014/main" id="{A358545D-A657-47D5-BC49-B7E8B0E4D2B7}"/>
              </a:ext>
            </a:extLst>
          </p:cNvPr>
          <p:cNvPicPr>
            <a:picLocks noChangeAspect="1"/>
          </p:cNvPicPr>
          <p:nvPr/>
        </p:nvPicPr>
        <p:blipFill rotWithShape="1">
          <a:blip r:embed="rId3"/>
          <a:srcRect r="50881"/>
          <a:stretch/>
        </p:blipFill>
        <p:spPr>
          <a:xfrm>
            <a:off x="6273867" y="1542493"/>
            <a:ext cx="4501172" cy="4634569"/>
          </a:xfrm>
          <a:prstGeom prst="rect">
            <a:avLst/>
          </a:prstGeom>
        </p:spPr>
      </p:pic>
    </p:spTree>
    <p:extLst>
      <p:ext uri="{BB962C8B-B14F-4D97-AF65-F5344CB8AC3E}">
        <p14:creationId xmlns:p14="http://schemas.microsoft.com/office/powerpoint/2010/main" val="41199964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749508" y="288568"/>
            <a:ext cx="10792918" cy="6332628"/>
            <a:chOff x="-774494" y="463132"/>
            <a:chExt cx="10792918" cy="6332628"/>
          </a:xfrm>
        </p:grpSpPr>
        <p:sp>
          <p:nvSpPr>
            <p:cNvPr id="26" name="TextBox 25"/>
            <p:cNvSpPr txBox="1"/>
            <p:nvPr/>
          </p:nvSpPr>
          <p:spPr>
            <a:xfrm>
              <a:off x="-774494" y="463132"/>
              <a:ext cx="10792918" cy="553998"/>
            </a:xfrm>
            <a:prstGeom prst="rect">
              <a:avLst/>
            </a:prstGeom>
            <a:noFill/>
          </p:spPr>
          <p:txBody>
            <a:bodyPr wrap="square" rtlCol="0">
              <a:spAutoFit/>
            </a:bodyPr>
            <a:lstStyle/>
            <a:p>
              <a:pPr algn="ctr"/>
              <a:r>
                <a:rPr lang="en-US" sz="3000" dirty="0">
                  <a:latin typeface="Century Gothic" panose="020B0502020202020204" pitchFamily="34" charset="0"/>
                </a:rPr>
                <a:t>Productivity Shifts and the Natural Rate of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ED703F67-FFF9-4EF2-BA50-AA994F186890}"/>
              </a:ext>
            </a:extLst>
          </p:cNvPr>
          <p:cNvSpPr txBox="1"/>
          <p:nvPr/>
        </p:nvSpPr>
        <p:spPr>
          <a:xfrm>
            <a:off x="1507790" y="2122258"/>
            <a:ext cx="4173166" cy="3016210"/>
          </a:xfrm>
          <a:prstGeom prst="rect">
            <a:avLst/>
          </a:prstGeom>
          <a:solidFill>
            <a:srgbClr val="627981"/>
          </a:solidFill>
        </p:spPr>
        <p:txBody>
          <a:bodyPr wrap="square" rtlCol="0">
            <a:spAutoFit/>
          </a:bodyPr>
          <a:lstStyle/>
          <a:p>
            <a:pPr algn="ctr"/>
            <a:r>
              <a:rPr lang="en-US" sz="1900" dirty="0">
                <a:solidFill>
                  <a:schemeClr val="bg1"/>
                </a:solidFill>
              </a:rPr>
              <a:t>The rate of productivity increase has been zero for a time, so employers and workers have come to accept the equilibrium wage level (</a:t>
            </a:r>
            <a:r>
              <a:rPr lang="en-US" sz="1900" i="1" dirty="0">
                <a:solidFill>
                  <a:schemeClr val="bg1"/>
                </a:solidFill>
              </a:rPr>
              <a:t>W</a:t>
            </a:r>
            <a:r>
              <a:rPr lang="en-US" sz="1900" dirty="0">
                <a:solidFill>
                  <a:schemeClr val="bg1"/>
                </a:solidFill>
              </a:rPr>
              <a:t>). Then, productivity increases unexpectedly, shifting demand for labor from </a:t>
            </a:r>
            <a:r>
              <a:rPr lang="en-US" sz="1900" i="1" dirty="0">
                <a:solidFill>
                  <a:schemeClr val="bg1"/>
                </a:solidFill>
              </a:rPr>
              <a:t>D</a:t>
            </a:r>
            <a:r>
              <a:rPr lang="en-US" sz="1900" baseline="-25000" dirty="0">
                <a:solidFill>
                  <a:schemeClr val="bg1"/>
                </a:solidFill>
              </a:rPr>
              <a:t>0</a:t>
            </a:r>
            <a:r>
              <a:rPr lang="en-US" sz="1900" dirty="0">
                <a:solidFill>
                  <a:schemeClr val="bg1"/>
                </a:solidFill>
              </a:rPr>
              <a:t> to </a:t>
            </a:r>
            <a:r>
              <a:rPr lang="en-US" sz="1900" i="1" dirty="0">
                <a:solidFill>
                  <a:schemeClr val="bg1"/>
                </a:solidFill>
              </a:rPr>
              <a:t>D</a:t>
            </a:r>
            <a:r>
              <a:rPr lang="en-US" sz="1900" baseline="-25000" dirty="0">
                <a:solidFill>
                  <a:schemeClr val="bg1"/>
                </a:solidFill>
              </a:rPr>
              <a:t>1</a:t>
            </a:r>
            <a:r>
              <a:rPr lang="en-US" sz="1900" dirty="0">
                <a:solidFill>
                  <a:schemeClr val="bg1"/>
                </a:solidFill>
              </a:rPr>
              <a:t>. At wage </a:t>
            </a:r>
            <a:r>
              <a:rPr lang="en-US" sz="1900" i="1" dirty="0">
                <a:solidFill>
                  <a:schemeClr val="bg1"/>
                </a:solidFill>
              </a:rPr>
              <a:t>W</a:t>
            </a:r>
            <a:r>
              <a:rPr lang="en-US" sz="1900" dirty="0">
                <a:solidFill>
                  <a:schemeClr val="bg1"/>
                </a:solidFill>
              </a:rPr>
              <a:t>, this means that the quantity demanded of labor exceeds the quantity supplied, and with job offers plentiful, the unemployment rate will be low.</a:t>
            </a:r>
          </a:p>
        </p:txBody>
      </p:sp>
      <p:pic>
        <p:nvPicPr>
          <p:cNvPr id="6" name="Picture 5" descr="A graph that shows productivity remaining stable and then suddenly increasing.">
            <a:extLst>
              <a:ext uri="{FF2B5EF4-FFF2-40B4-BE49-F238E27FC236}">
                <a16:creationId xmlns:a16="http://schemas.microsoft.com/office/drawing/2014/main" id="{A358545D-A657-47D5-BC49-B7E8B0E4D2B7}"/>
              </a:ext>
            </a:extLst>
          </p:cNvPr>
          <p:cNvPicPr>
            <a:picLocks noChangeAspect="1"/>
          </p:cNvPicPr>
          <p:nvPr/>
        </p:nvPicPr>
        <p:blipFill rotWithShape="1">
          <a:blip r:embed="rId3"/>
          <a:srcRect l="48823"/>
          <a:stretch/>
        </p:blipFill>
        <p:spPr>
          <a:xfrm>
            <a:off x="6096000" y="1687620"/>
            <a:ext cx="4691202" cy="4636008"/>
          </a:xfrm>
          <a:prstGeom prst="rect">
            <a:avLst/>
          </a:prstGeom>
        </p:spPr>
      </p:pic>
    </p:spTree>
    <p:extLst>
      <p:ext uri="{BB962C8B-B14F-4D97-AF65-F5344CB8AC3E}">
        <p14:creationId xmlns:p14="http://schemas.microsoft.com/office/powerpoint/2010/main" val="15097425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134255" y="331674"/>
            <a:ext cx="9923488" cy="6339399"/>
            <a:chOff x="-389747" y="456361"/>
            <a:chExt cx="9923488" cy="6339399"/>
          </a:xfrm>
        </p:grpSpPr>
        <p:sp>
          <p:nvSpPr>
            <p:cNvPr id="26" name="TextBox 25"/>
            <p:cNvSpPr txBox="1"/>
            <p:nvPr/>
          </p:nvSpPr>
          <p:spPr>
            <a:xfrm>
              <a:off x="-389747" y="456361"/>
              <a:ext cx="9923488" cy="553998"/>
            </a:xfrm>
            <a:prstGeom prst="rect">
              <a:avLst/>
            </a:prstGeom>
            <a:noFill/>
          </p:spPr>
          <p:txBody>
            <a:bodyPr wrap="square" rtlCol="0">
              <a:spAutoFit/>
            </a:bodyPr>
            <a:lstStyle/>
            <a:p>
              <a:pPr algn="ctr"/>
              <a:r>
                <a:rPr lang="en-US" sz="3000" dirty="0">
                  <a:latin typeface="Century Gothic" panose="020B0502020202020204" pitchFamily="34" charset="0"/>
                </a:rPr>
                <a:t>Public Policy and the Natural Rate of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2066922" y="3358415"/>
            <a:ext cx="8058154" cy="3021356"/>
            <a:chOff x="542923" y="1736761"/>
            <a:chExt cx="8058154" cy="3021356"/>
          </a:xfrm>
          <a:solidFill>
            <a:srgbClr val="627981"/>
          </a:solidFill>
        </p:grpSpPr>
        <p:sp>
          <p:nvSpPr>
            <p:cNvPr id="24" name="Rectangle 23"/>
            <p:cNvSpPr/>
            <p:nvPr/>
          </p:nvSpPr>
          <p:spPr>
            <a:xfrm>
              <a:off x="542923" y="1736761"/>
              <a:ext cx="8058154" cy="302135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86286"/>
              <a:ext cx="7807571" cy="2862322"/>
            </a:xfrm>
            <a:prstGeom prst="rect">
              <a:avLst/>
            </a:prstGeom>
            <a:grpFill/>
          </p:spPr>
          <p:txBody>
            <a:bodyPr wrap="square" rtlCol="0">
              <a:spAutoFit/>
            </a:bodyPr>
            <a:lstStyle/>
            <a:p>
              <a:r>
                <a:rPr lang="en-US" sz="2000" dirty="0">
                  <a:solidFill>
                    <a:schemeClr val="bg1"/>
                  </a:solidFill>
                </a:rPr>
                <a:t>Examples: </a:t>
              </a:r>
            </a:p>
            <a:p>
              <a:pPr marL="342900" indent="-342900">
                <a:buFont typeface="Arial" panose="020B0604020202020204" pitchFamily="34" charset="0"/>
                <a:buChar char="•"/>
              </a:pPr>
              <a:r>
                <a:rPr lang="en-US" sz="2000" dirty="0">
                  <a:solidFill>
                    <a:schemeClr val="bg1"/>
                  </a:solidFill>
                </a:rPr>
                <a:t>If bureaucratic rules make it hard to start a business or expand, businesses will be discouraged from hiring.</a:t>
              </a:r>
            </a:p>
            <a:p>
              <a:pPr marL="342900" indent="-342900">
                <a:buFont typeface="Arial" panose="020B0604020202020204" pitchFamily="34" charset="0"/>
                <a:buChar char="•"/>
              </a:pPr>
              <a:r>
                <a:rPr lang="en-US" sz="2000" dirty="0">
                  <a:solidFill>
                    <a:schemeClr val="bg1"/>
                  </a:solidFill>
                </a:rPr>
                <a:t>If government rules make it difficult to fire/lay off workers, businesses may not hire more than necessary.</a:t>
              </a:r>
            </a:p>
            <a:p>
              <a:pPr marL="342900" indent="-342900">
                <a:buFont typeface="Arial" panose="020B0604020202020204" pitchFamily="34" charset="0"/>
                <a:buChar char="•"/>
              </a:pPr>
              <a:r>
                <a:rPr lang="en-US" sz="2000" dirty="0">
                  <a:solidFill>
                    <a:schemeClr val="bg1"/>
                  </a:solidFill>
                </a:rPr>
                <a:t>Mandated high minimum wages may discourage businesses from hiring low-skilled workers.</a:t>
              </a:r>
            </a:p>
            <a:p>
              <a:pPr marL="342900" indent="-342900">
                <a:buFont typeface="Arial" panose="020B0604020202020204" pitchFamily="34" charset="0"/>
                <a:buChar char="•"/>
              </a:pPr>
              <a:r>
                <a:rPr lang="en-US" sz="2000" dirty="0">
                  <a:solidFill>
                    <a:schemeClr val="bg1"/>
                  </a:solidFill>
                </a:rPr>
                <a:t>Government rules that support unions, which could push wages up, could discourage businesses from hiring those workers.</a:t>
              </a:r>
            </a:p>
          </p:txBody>
        </p:sp>
      </p:grpSp>
      <p:grpSp>
        <p:nvGrpSpPr>
          <p:cNvPr id="15" name="Group 14">
            <a:extLst>
              <a:ext uri="{FF2B5EF4-FFF2-40B4-BE49-F238E27FC236}">
                <a16:creationId xmlns:a16="http://schemas.microsoft.com/office/drawing/2014/main" id="{6965E402-242F-4674-BF2B-FC835FE57DCE}"/>
              </a:ext>
            </a:extLst>
          </p:cNvPr>
          <p:cNvGrpSpPr/>
          <p:nvPr/>
        </p:nvGrpSpPr>
        <p:grpSpPr>
          <a:xfrm>
            <a:off x="2066922" y="1580913"/>
            <a:ext cx="8058154" cy="806936"/>
            <a:chOff x="542923" y="1736761"/>
            <a:chExt cx="8058154" cy="1015661"/>
          </a:xfrm>
          <a:solidFill>
            <a:srgbClr val="627981"/>
          </a:solidFill>
        </p:grpSpPr>
        <p:sp>
          <p:nvSpPr>
            <p:cNvPr id="16" name="Rectangle 15">
              <a:extLst>
                <a:ext uri="{FF2B5EF4-FFF2-40B4-BE49-F238E27FC236}">
                  <a16:creationId xmlns:a16="http://schemas.microsoft.com/office/drawing/2014/main" id="{E432191B-E3D9-4B8A-A1A4-AEF472323DE4}"/>
                </a:ext>
              </a:extLst>
            </p:cNvPr>
            <p:cNvSpPr/>
            <p:nvPr/>
          </p:nvSpPr>
          <p:spPr>
            <a:xfrm>
              <a:off x="542923" y="1736761"/>
              <a:ext cx="8058154" cy="10156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13A49293-F387-49AD-8A1E-65955E01BDDF}"/>
                </a:ext>
              </a:extLst>
            </p:cNvPr>
            <p:cNvSpPr txBox="1"/>
            <p:nvPr/>
          </p:nvSpPr>
          <p:spPr>
            <a:xfrm>
              <a:off x="633044" y="1789627"/>
              <a:ext cx="7807571" cy="89099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Supply-side public policies to assist the unemployed can affect how eager people are to find work.</a:t>
              </a:r>
            </a:p>
          </p:txBody>
        </p:sp>
      </p:grpSp>
      <p:grpSp>
        <p:nvGrpSpPr>
          <p:cNvPr id="18" name="Group 17">
            <a:extLst>
              <a:ext uri="{FF2B5EF4-FFF2-40B4-BE49-F238E27FC236}">
                <a16:creationId xmlns:a16="http://schemas.microsoft.com/office/drawing/2014/main" id="{A9468ADF-7AE6-4840-A0A6-19AB7C2B0F60}"/>
              </a:ext>
            </a:extLst>
          </p:cNvPr>
          <p:cNvGrpSpPr/>
          <p:nvPr/>
        </p:nvGrpSpPr>
        <p:grpSpPr>
          <a:xfrm>
            <a:off x="2066923" y="246860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3E160DB-F7E2-4D9B-B4B5-17E8A2C375B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E5E85B6A-0C1C-4AD2-ABD1-A040F9DE23AE}"/>
                </a:ext>
              </a:extLst>
            </p:cNvPr>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Demand-side policies, like government rules and unions, can affect willingness to hire workers.</a:t>
              </a:r>
            </a:p>
          </p:txBody>
        </p:sp>
      </p:grpSp>
    </p:spTree>
    <p:extLst>
      <p:ext uri="{BB962C8B-B14F-4D97-AF65-F5344CB8AC3E}">
        <p14:creationId xmlns:p14="http://schemas.microsoft.com/office/powerpoint/2010/main" val="4757305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235413" y="288568"/>
            <a:ext cx="9649838" cy="6332628"/>
            <a:chOff x="-288589" y="463132"/>
            <a:chExt cx="9649838" cy="6332628"/>
          </a:xfrm>
        </p:grpSpPr>
        <p:sp>
          <p:nvSpPr>
            <p:cNvPr id="26" name="TextBox 25"/>
            <p:cNvSpPr txBox="1"/>
            <p:nvPr/>
          </p:nvSpPr>
          <p:spPr>
            <a:xfrm>
              <a:off x="-288589" y="463132"/>
              <a:ext cx="9649838" cy="553998"/>
            </a:xfrm>
            <a:prstGeom prst="rect">
              <a:avLst/>
            </a:prstGeom>
            <a:noFill/>
          </p:spPr>
          <p:txBody>
            <a:bodyPr wrap="square" rtlCol="0">
              <a:spAutoFit/>
            </a:bodyPr>
            <a:lstStyle/>
            <a:p>
              <a:pPr algn="ctr"/>
              <a:r>
                <a:rPr lang="en-US" sz="3000" dirty="0">
                  <a:latin typeface="Century Gothic" panose="020B0502020202020204" pitchFamily="34" charset="0"/>
                </a:rPr>
                <a:t>The Natural Rate of Unemployment in Recent Years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94723674-FA33-4B30-B4C2-550F5F951A17}"/>
              </a:ext>
            </a:extLst>
          </p:cNvPr>
          <p:cNvGrpSpPr/>
          <p:nvPr/>
        </p:nvGrpSpPr>
        <p:grpSpPr>
          <a:xfrm>
            <a:off x="2066922" y="1580913"/>
            <a:ext cx="8058154" cy="806936"/>
            <a:chOff x="542923" y="1736761"/>
            <a:chExt cx="8058154" cy="1015661"/>
          </a:xfrm>
          <a:solidFill>
            <a:srgbClr val="627981"/>
          </a:solidFill>
        </p:grpSpPr>
        <p:sp>
          <p:nvSpPr>
            <p:cNvPr id="10" name="Rectangle 9">
              <a:extLst>
                <a:ext uri="{FF2B5EF4-FFF2-40B4-BE49-F238E27FC236}">
                  <a16:creationId xmlns:a16="http://schemas.microsoft.com/office/drawing/2014/main" id="{872A08C2-A35D-4F11-99D3-16EFB8DAFFE4}"/>
                </a:ext>
              </a:extLst>
            </p:cNvPr>
            <p:cNvSpPr/>
            <p:nvPr/>
          </p:nvSpPr>
          <p:spPr>
            <a:xfrm>
              <a:off x="542923" y="1736761"/>
              <a:ext cx="8058154" cy="10156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2DC377E0-1709-45D6-987B-E99588F47064}"/>
                </a:ext>
              </a:extLst>
            </p:cNvPr>
            <p:cNvSpPr txBox="1"/>
            <p:nvPr/>
          </p:nvSpPr>
          <p:spPr>
            <a:xfrm>
              <a:off x="633044" y="1789627"/>
              <a:ext cx="7807571" cy="89099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underlying economic, social, and political factors that determine the natural rate of unemployment can change over time.</a:t>
              </a:r>
            </a:p>
          </p:txBody>
        </p:sp>
      </p:grpSp>
      <p:grpSp>
        <p:nvGrpSpPr>
          <p:cNvPr id="12" name="Group 11">
            <a:extLst>
              <a:ext uri="{FF2B5EF4-FFF2-40B4-BE49-F238E27FC236}">
                <a16:creationId xmlns:a16="http://schemas.microsoft.com/office/drawing/2014/main" id="{D0B83E54-E099-4B05-8C68-EBCEC7CD8A74}"/>
              </a:ext>
            </a:extLst>
          </p:cNvPr>
          <p:cNvGrpSpPr/>
          <p:nvPr/>
        </p:nvGrpSpPr>
        <p:grpSpPr>
          <a:xfrm>
            <a:off x="2066923" y="2468606"/>
            <a:ext cx="8058154" cy="1065187"/>
            <a:chOff x="542923" y="1736761"/>
            <a:chExt cx="8058154" cy="1065187"/>
          </a:xfrm>
          <a:solidFill>
            <a:srgbClr val="627981"/>
          </a:solidFill>
        </p:grpSpPr>
        <p:sp>
          <p:nvSpPr>
            <p:cNvPr id="13" name="Rectangle 12">
              <a:extLst>
                <a:ext uri="{FF2B5EF4-FFF2-40B4-BE49-F238E27FC236}">
                  <a16:creationId xmlns:a16="http://schemas.microsoft.com/office/drawing/2014/main" id="{2027976B-9E5F-45E9-BE47-B4F1F170AC50}"/>
                </a:ext>
              </a:extLst>
            </p:cNvPr>
            <p:cNvSpPr/>
            <p:nvPr/>
          </p:nvSpPr>
          <p:spPr>
            <a:xfrm>
              <a:off x="542923" y="1736761"/>
              <a:ext cx="8058154" cy="10632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DB5D1D51-501E-4DF2-9944-E04C6AEC6CF3}"/>
                </a:ext>
              </a:extLst>
            </p:cNvPr>
            <p:cNvSpPr txBox="1"/>
            <p:nvPr/>
          </p:nvSpPr>
          <p:spPr>
            <a:xfrm>
              <a:off x="633044" y="1786285"/>
              <a:ext cx="7968032"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 internet, the growth of the temporary worker industry, and the aging of the baby boomer generation have all affected the natural rate of unemployment.</a:t>
              </a:r>
            </a:p>
          </p:txBody>
        </p:sp>
      </p:grpSp>
      <p:grpSp>
        <p:nvGrpSpPr>
          <p:cNvPr id="16" name="Group 15">
            <a:extLst>
              <a:ext uri="{FF2B5EF4-FFF2-40B4-BE49-F238E27FC236}">
                <a16:creationId xmlns:a16="http://schemas.microsoft.com/office/drawing/2014/main" id="{FACF6453-F43C-4894-9ACA-2C00D3B49C16}"/>
              </a:ext>
            </a:extLst>
          </p:cNvPr>
          <p:cNvGrpSpPr/>
          <p:nvPr/>
        </p:nvGrpSpPr>
        <p:grpSpPr>
          <a:xfrm>
            <a:off x="2066922" y="3612624"/>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7F5D5B15-A586-493F-B91D-0BDD98FE2A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49EC8A81-C278-47FC-8389-5E7EFC97DC30}"/>
                </a:ext>
              </a:extLst>
            </p:cNvPr>
            <p:cNvSpPr txBox="1"/>
            <p:nvPr/>
          </p:nvSpPr>
          <p:spPr>
            <a:xfrm>
              <a:off x="633042" y="177328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growth of the temporary worker industry has probably also helped reduce the natural rate of unemployment.</a:t>
              </a:r>
            </a:p>
          </p:txBody>
        </p:sp>
      </p:grpSp>
      <p:grpSp>
        <p:nvGrpSpPr>
          <p:cNvPr id="19" name="Group 18">
            <a:extLst>
              <a:ext uri="{FF2B5EF4-FFF2-40B4-BE49-F238E27FC236}">
                <a16:creationId xmlns:a16="http://schemas.microsoft.com/office/drawing/2014/main" id="{EAB78161-8020-4787-8D76-D61A756414CC}"/>
              </a:ext>
            </a:extLst>
          </p:cNvPr>
          <p:cNvGrpSpPr/>
          <p:nvPr/>
        </p:nvGrpSpPr>
        <p:grpSpPr>
          <a:xfrm>
            <a:off x="2066922" y="4494008"/>
            <a:ext cx="8058154" cy="806935"/>
            <a:chOff x="542923" y="1736761"/>
            <a:chExt cx="8058154" cy="1059383"/>
          </a:xfrm>
          <a:solidFill>
            <a:srgbClr val="627981"/>
          </a:solidFill>
        </p:grpSpPr>
        <p:sp>
          <p:nvSpPr>
            <p:cNvPr id="20" name="Rectangle 19">
              <a:extLst>
                <a:ext uri="{FF2B5EF4-FFF2-40B4-BE49-F238E27FC236}">
                  <a16:creationId xmlns:a16="http://schemas.microsoft.com/office/drawing/2014/main" id="{2CA9F88A-38B5-4CF6-BECF-02AA07B18D6E}"/>
                </a:ext>
              </a:extLst>
            </p:cNvPr>
            <p:cNvSpPr/>
            <p:nvPr/>
          </p:nvSpPr>
          <p:spPr>
            <a:xfrm>
              <a:off x="542923" y="1736761"/>
              <a:ext cx="8058154" cy="10593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4DE6FE95-D87A-42E1-B6BD-E876A3F1EFB4}"/>
                </a:ext>
              </a:extLst>
            </p:cNvPr>
            <p:cNvSpPr txBox="1"/>
            <p:nvPr/>
          </p:nvSpPr>
          <p:spPr>
            <a:xfrm>
              <a:off x="633043" y="1808347"/>
              <a:ext cx="7807571" cy="92934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natural rate of unemployment was, on average, lower in the 1990s and the early 2000s than in the 1980s.</a:t>
              </a:r>
            </a:p>
          </p:txBody>
        </p:sp>
      </p:grpSp>
    </p:spTree>
    <p:extLst>
      <p:ext uri="{BB962C8B-B14F-4D97-AF65-F5344CB8AC3E}">
        <p14:creationId xmlns:p14="http://schemas.microsoft.com/office/powerpoint/2010/main" val="11468553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Natural Rate of Unemployment in Europe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AB1842D7-87AA-416C-9F92-F3D6C9E21B56}"/>
              </a:ext>
            </a:extLst>
          </p:cNvPr>
          <p:cNvGrpSpPr/>
          <p:nvPr/>
        </p:nvGrpSpPr>
        <p:grpSpPr>
          <a:xfrm>
            <a:off x="2066922" y="1580913"/>
            <a:ext cx="8058154" cy="806936"/>
            <a:chOff x="542923" y="1736761"/>
            <a:chExt cx="8058154" cy="1015661"/>
          </a:xfrm>
          <a:solidFill>
            <a:srgbClr val="627981"/>
          </a:solidFill>
        </p:grpSpPr>
        <p:sp>
          <p:nvSpPr>
            <p:cNvPr id="10" name="Rectangle 9">
              <a:extLst>
                <a:ext uri="{FF2B5EF4-FFF2-40B4-BE49-F238E27FC236}">
                  <a16:creationId xmlns:a16="http://schemas.microsoft.com/office/drawing/2014/main" id="{F64AFD65-DC83-45F6-B720-F5F9491949C3}"/>
                </a:ext>
              </a:extLst>
            </p:cNvPr>
            <p:cNvSpPr/>
            <p:nvPr/>
          </p:nvSpPr>
          <p:spPr>
            <a:xfrm>
              <a:off x="542923" y="1736761"/>
              <a:ext cx="8058154" cy="10156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B6A17062-B28A-4170-844E-BF934B76CD81}"/>
                </a:ext>
              </a:extLst>
            </p:cNvPr>
            <p:cNvSpPr txBox="1"/>
            <p:nvPr/>
          </p:nvSpPr>
          <p:spPr>
            <a:xfrm>
              <a:off x="633044" y="1789627"/>
              <a:ext cx="7807571" cy="89099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By the standards of other high-income economies, the natural rate of unemployment in the U.S. economy appears relatively low. </a:t>
              </a:r>
            </a:p>
          </p:txBody>
        </p:sp>
      </p:grpSp>
      <p:grpSp>
        <p:nvGrpSpPr>
          <p:cNvPr id="12" name="Group 11">
            <a:extLst>
              <a:ext uri="{FF2B5EF4-FFF2-40B4-BE49-F238E27FC236}">
                <a16:creationId xmlns:a16="http://schemas.microsoft.com/office/drawing/2014/main" id="{CBA4777A-2017-4978-9E21-26DBEE9B3D78}"/>
              </a:ext>
            </a:extLst>
          </p:cNvPr>
          <p:cNvGrpSpPr/>
          <p:nvPr/>
        </p:nvGrpSpPr>
        <p:grpSpPr>
          <a:xfrm>
            <a:off x="2066923" y="246860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C5B5B665-D978-4ABD-A240-0B738444C94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5A2D280F-5FA4-4BD3-B7FB-CE77C6DA8F54}"/>
                </a:ext>
              </a:extLst>
            </p:cNvPr>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European economies have had unemployment rates hovering near 10%, or even higher, since the 1970s.</a:t>
              </a:r>
            </a:p>
          </p:txBody>
        </p:sp>
      </p:grpSp>
      <p:grpSp>
        <p:nvGrpSpPr>
          <p:cNvPr id="16" name="Group 15">
            <a:extLst>
              <a:ext uri="{FF2B5EF4-FFF2-40B4-BE49-F238E27FC236}">
                <a16:creationId xmlns:a16="http://schemas.microsoft.com/office/drawing/2014/main" id="{2540B802-65B4-43A9-B8BF-8C5EAEB7B718}"/>
              </a:ext>
            </a:extLst>
          </p:cNvPr>
          <p:cNvGrpSpPr/>
          <p:nvPr/>
        </p:nvGrpSpPr>
        <p:grpSpPr>
          <a:xfrm>
            <a:off x="2066922" y="3356298"/>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B6232E67-2AE7-4C6B-B3D1-60DC2C25985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0D7EC229-DEF5-4B55-B8C9-ED73747DE26D}"/>
                </a:ext>
              </a:extLst>
            </p:cNvPr>
            <p:cNvSpPr txBox="1"/>
            <p:nvPr/>
          </p:nvSpPr>
          <p:spPr>
            <a:xfrm>
              <a:off x="633042" y="177328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European countries have generous welfare and unemployment benefits that impose additional costs on firms when they hire workers.</a:t>
              </a:r>
            </a:p>
          </p:txBody>
        </p:sp>
      </p:grpSp>
      <p:grpSp>
        <p:nvGrpSpPr>
          <p:cNvPr id="19" name="Group 18">
            <a:extLst>
              <a:ext uri="{FF2B5EF4-FFF2-40B4-BE49-F238E27FC236}">
                <a16:creationId xmlns:a16="http://schemas.microsoft.com/office/drawing/2014/main" id="{43211D0B-0A04-4D70-963D-F3B0789A6B0D}"/>
              </a:ext>
            </a:extLst>
          </p:cNvPr>
          <p:cNvGrpSpPr/>
          <p:nvPr/>
        </p:nvGrpSpPr>
        <p:grpSpPr>
          <a:xfrm>
            <a:off x="2066922" y="4237682"/>
            <a:ext cx="8058154" cy="806935"/>
            <a:chOff x="542923" y="1736761"/>
            <a:chExt cx="8058154" cy="1059383"/>
          </a:xfrm>
          <a:solidFill>
            <a:srgbClr val="627981"/>
          </a:solidFill>
        </p:grpSpPr>
        <p:sp>
          <p:nvSpPr>
            <p:cNvPr id="20" name="Rectangle 19">
              <a:extLst>
                <a:ext uri="{FF2B5EF4-FFF2-40B4-BE49-F238E27FC236}">
                  <a16:creationId xmlns:a16="http://schemas.microsoft.com/office/drawing/2014/main" id="{99B2519F-9DBB-4961-84D7-296F6484D4C4}"/>
                </a:ext>
              </a:extLst>
            </p:cNvPr>
            <p:cNvSpPr/>
            <p:nvPr/>
          </p:nvSpPr>
          <p:spPr>
            <a:xfrm>
              <a:off x="542923" y="1736761"/>
              <a:ext cx="8058154" cy="10593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7C066A52-05D7-4E38-B476-84D7194C9A20}"/>
                </a:ext>
              </a:extLst>
            </p:cNvPr>
            <p:cNvSpPr txBox="1"/>
            <p:nvPr/>
          </p:nvSpPr>
          <p:spPr>
            <a:xfrm>
              <a:off x="633043" y="1808347"/>
              <a:ext cx="7807571" cy="92934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companies know that it will be difficult to fire or lay off workers, they also become hesitant about hiring in the first place.</a:t>
              </a:r>
            </a:p>
          </p:txBody>
        </p:sp>
      </p:grpSp>
    </p:spTree>
    <p:extLst>
      <p:ext uri="{BB962C8B-B14F-4D97-AF65-F5344CB8AC3E}">
        <p14:creationId xmlns:p14="http://schemas.microsoft.com/office/powerpoint/2010/main" val="25040391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Preview of Policies to Fight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31751" y="1596017"/>
            <a:ext cx="8058154" cy="806934"/>
            <a:chOff x="542923" y="1736760"/>
            <a:chExt cx="8058154" cy="1386260"/>
          </a:xfrm>
          <a:solidFill>
            <a:srgbClr val="627981"/>
          </a:solidFill>
        </p:grpSpPr>
        <p:sp>
          <p:nvSpPr>
            <p:cNvPr id="9" name="Rectangle 8"/>
            <p:cNvSpPr/>
            <p:nvPr/>
          </p:nvSpPr>
          <p:spPr>
            <a:xfrm>
              <a:off x="542923" y="1736760"/>
              <a:ext cx="8058154" cy="138626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17546" y="1789628"/>
              <a:ext cx="7807571" cy="89099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a government enacts policies, it must examine the effects on the information and incentives that employees or employers receive.</a:t>
              </a:r>
            </a:p>
          </p:txBody>
        </p:sp>
      </p:grpSp>
      <p:grpSp>
        <p:nvGrpSpPr>
          <p:cNvPr id="20" name="Group 19"/>
          <p:cNvGrpSpPr/>
          <p:nvPr/>
        </p:nvGrpSpPr>
        <p:grpSpPr>
          <a:xfrm>
            <a:off x="2031751" y="2488526"/>
            <a:ext cx="8058154" cy="1072460"/>
            <a:chOff x="542923" y="1736761"/>
            <a:chExt cx="8058154" cy="1072460"/>
          </a:xfrm>
          <a:solidFill>
            <a:srgbClr val="627981"/>
          </a:solidFill>
        </p:grpSpPr>
        <p:sp>
          <p:nvSpPr>
            <p:cNvPr id="21" name="Rectangle 20"/>
            <p:cNvSpPr/>
            <p:nvPr/>
          </p:nvSpPr>
          <p:spPr>
            <a:xfrm>
              <a:off x="542923" y="1736761"/>
              <a:ext cx="8058154" cy="107246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Governments can rethink the design of unemployment assistance programs and protections so they will not unduly discourage the supply of labor.</a:t>
              </a:r>
            </a:p>
          </p:txBody>
        </p:sp>
      </p:grpSp>
      <p:grpSp>
        <p:nvGrpSpPr>
          <p:cNvPr id="23" name="Group 22"/>
          <p:cNvGrpSpPr/>
          <p:nvPr/>
        </p:nvGrpSpPr>
        <p:grpSpPr>
          <a:xfrm>
            <a:off x="2031751" y="3648115"/>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8628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Governments can reassess rules for businesses starting up or expanding to not unduly discourage the demand for labor.</a:t>
              </a:r>
            </a:p>
          </p:txBody>
        </p:sp>
      </p:grpSp>
      <p:grpSp>
        <p:nvGrpSpPr>
          <p:cNvPr id="27" name="Group 26"/>
          <p:cNvGrpSpPr/>
          <p:nvPr/>
        </p:nvGrpSpPr>
        <p:grpSpPr>
          <a:xfrm>
            <a:off x="2031751" y="4542179"/>
            <a:ext cx="8058154" cy="806936"/>
            <a:chOff x="542923" y="1736761"/>
            <a:chExt cx="8058154" cy="1059383"/>
          </a:xfrm>
          <a:solidFill>
            <a:srgbClr val="627981"/>
          </a:solidFill>
        </p:grpSpPr>
        <p:sp>
          <p:nvSpPr>
            <p:cNvPr id="28" name="Rectangle 27"/>
            <p:cNvSpPr/>
            <p:nvPr/>
          </p:nvSpPr>
          <p:spPr>
            <a:xfrm>
              <a:off x="542923" y="1736761"/>
              <a:ext cx="8058154" cy="10593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2635" y="1805691"/>
              <a:ext cx="7807571" cy="92934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Governments should not repeal all laws affecting labor markets, but tradeoffs should be considered when enacting such laws.</a:t>
              </a:r>
            </a:p>
          </p:txBody>
        </p:sp>
      </p:grpSp>
    </p:spTree>
    <p:extLst>
      <p:ext uri="{BB962C8B-B14F-4D97-AF65-F5344CB8AC3E}">
        <p14:creationId xmlns:p14="http://schemas.microsoft.com/office/powerpoint/2010/main" val="6098544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cxnSp>
        <p:nvCxnSpPr>
          <p:cNvPr id="93" name="Google Shape;93;p14"/>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94" name="Google Shape;94;p14"/>
          <p:cNvGrpSpPr/>
          <p:nvPr/>
        </p:nvGrpSpPr>
        <p:grpSpPr>
          <a:xfrm>
            <a:off x="1524001" y="338445"/>
            <a:ext cx="9144000" cy="6332730"/>
            <a:chOff x="-1" y="463132"/>
            <a:chExt cx="9144000" cy="6332730"/>
          </a:xfrm>
        </p:grpSpPr>
        <p:sp>
          <p:nvSpPr>
            <p:cNvPr id="95" name="Google Shape;95;p14"/>
            <p:cNvSpPr txBox="1"/>
            <p:nvPr/>
          </p:nvSpPr>
          <p:spPr>
            <a:xfrm>
              <a:off x="-1" y="463132"/>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Real World Example</a:t>
              </a:r>
              <a:endParaRPr dirty="0"/>
            </a:p>
          </p:txBody>
        </p:sp>
        <p:sp>
          <p:nvSpPr>
            <p:cNvPr id="96" name="Google Shape;96;p14"/>
            <p:cNvSpPr txBox="1"/>
            <p:nvPr/>
          </p:nvSpPr>
          <p:spPr>
            <a:xfrm>
              <a:off x="5477039" y="6241762"/>
              <a:ext cx="3666900" cy="554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sp>
        <p:nvSpPr>
          <p:cNvPr id="8" name="Rectangle 7">
            <a:extLst>
              <a:ext uri="{FF2B5EF4-FFF2-40B4-BE49-F238E27FC236}">
                <a16:creationId xmlns:a16="http://schemas.microsoft.com/office/drawing/2014/main" id="{AD92AAFE-9C28-47F0-A019-23640EE9DA0E}"/>
              </a:ext>
            </a:extLst>
          </p:cNvPr>
          <p:cNvSpPr/>
          <p:nvPr/>
        </p:nvSpPr>
        <p:spPr>
          <a:xfrm>
            <a:off x="1701166" y="1403769"/>
            <a:ext cx="8789668" cy="193056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Have you or someone you know experienced unemployment due to one of the reasons identified in this lesson? If so, describe what happened. If not, come up with a likely scenario in which you feel unemployment is justified and another one in which you feel it is unfair to the employee.</a:t>
            </a:r>
          </a:p>
        </p:txBody>
      </p:sp>
      <p:pic>
        <p:nvPicPr>
          <p:cNvPr id="3" name="Picture 2" descr="A woman using a laptop with her face in her hands">
            <a:extLst>
              <a:ext uri="{FF2B5EF4-FFF2-40B4-BE49-F238E27FC236}">
                <a16:creationId xmlns:a16="http://schemas.microsoft.com/office/drawing/2014/main" id="{6EC84717-0100-452C-8B43-1EE732BD0F2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77389" y="3569966"/>
            <a:ext cx="4637222" cy="3091481"/>
          </a:xfrm>
          <a:prstGeom prst="rect">
            <a:avLst/>
          </a:prstGeom>
        </p:spPr>
      </p:pic>
    </p:spTree>
    <p:extLst>
      <p:ext uri="{BB962C8B-B14F-4D97-AF65-F5344CB8AC3E}">
        <p14:creationId xmlns:p14="http://schemas.microsoft.com/office/powerpoint/2010/main" val="286589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B1FF9411-CCF9-4182-BD96-B0F514BC1D40}"/>
              </a:ext>
            </a:extLst>
          </p:cNvPr>
          <p:cNvGrpSpPr/>
          <p:nvPr/>
        </p:nvGrpSpPr>
        <p:grpSpPr>
          <a:xfrm>
            <a:off x="2066923" y="1585567"/>
            <a:ext cx="8058154" cy="1074605"/>
            <a:chOff x="542923" y="1736761"/>
            <a:chExt cx="8058154" cy="1074605"/>
          </a:xfrm>
          <a:solidFill>
            <a:srgbClr val="627981"/>
          </a:solidFill>
        </p:grpSpPr>
        <p:sp>
          <p:nvSpPr>
            <p:cNvPr id="8" name="Rectangle 7">
              <a:extLst>
                <a:ext uri="{FF2B5EF4-FFF2-40B4-BE49-F238E27FC236}">
                  <a16:creationId xmlns:a16="http://schemas.microsoft.com/office/drawing/2014/main" id="{6BFB7212-400C-4792-B753-4D77153A422B}"/>
                </a:ext>
              </a:extLst>
            </p:cNvPr>
            <p:cNvSpPr/>
            <p:nvPr/>
          </p:nvSpPr>
          <p:spPr>
            <a:xfrm>
              <a:off x="542923" y="1736761"/>
              <a:ext cx="8058154" cy="107460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9" name="TextBox 8">
              <a:extLst>
                <a:ext uri="{FF2B5EF4-FFF2-40B4-BE49-F238E27FC236}">
                  <a16:creationId xmlns:a16="http://schemas.microsoft.com/office/drawing/2014/main" id="{3732112B-75F1-4E0C-B0A4-84418F37CDF1}"/>
                </a:ext>
              </a:extLst>
            </p:cNvPr>
            <p:cNvSpPr txBox="1"/>
            <p:nvPr/>
          </p:nvSpPr>
          <p:spPr>
            <a:xfrm>
              <a:off x="542923" y="1766231"/>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Cyclical unemployment explains why unemployment rises during a recession and falls during an economic expansion, but what explains the level of unemployment that remains even in good economic times? </a:t>
              </a:r>
            </a:p>
          </p:txBody>
        </p:sp>
      </p:grpSp>
      <p:grpSp>
        <p:nvGrpSpPr>
          <p:cNvPr id="10" name="Group 9">
            <a:extLst>
              <a:ext uri="{FF2B5EF4-FFF2-40B4-BE49-F238E27FC236}">
                <a16:creationId xmlns:a16="http://schemas.microsoft.com/office/drawing/2014/main" id="{AD3CE4DC-57EC-4499-8695-E4F6BFD4081F}"/>
              </a:ext>
            </a:extLst>
          </p:cNvPr>
          <p:cNvGrpSpPr/>
          <p:nvPr/>
        </p:nvGrpSpPr>
        <p:grpSpPr>
          <a:xfrm>
            <a:off x="2066920" y="2761693"/>
            <a:ext cx="8058157" cy="806935"/>
            <a:chOff x="542920" y="1736761"/>
            <a:chExt cx="8058157" cy="806935"/>
          </a:xfrm>
          <a:solidFill>
            <a:srgbClr val="627981"/>
          </a:solidFill>
        </p:grpSpPr>
        <p:sp>
          <p:nvSpPr>
            <p:cNvPr id="11" name="Rectangle 10">
              <a:extLst>
                <a:ext uri="{FF2B5EF4-FFF2-40B4-BE49-F238E27FC236}">
                  <a16:creationId xmlns:a16="http://schemas.microsoft.com/office/drawing/2014/main" id="{DDFFDCCA-DEC2-4B94-99B4-1F9C0299AF1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endParaRPr lang="en-US" sz="2000">
                <a:solidFill>
                  <a:schemeClr val="bg1"/>
                </a:solidFill>
              </a:endParaRPr>
            </a:p>
          </p:txBody>
        </p:sp>
        <p:sp>
          <p:nvSpPr>
            <p:cNvPr id="12" name="TextBox 11">
              <a:extLst>
                <a:ext uri="{FF2B5EF4-FFF2-40B4-BE49-F238E27FC236}">
                  <a16:creationId xmlns:a16="http://schemas.microsoft.com/office/drawing/2014/main" id="{B3E70A8B-6025-4473-A4FB-A6DDF004EFDF}"/>
                </a:ext>
              </a:extLst>
            </p:cNvPr>
            <p:cNvSpPr txBox="1"/>
            <p:nvPr/>
          </p:nvSpPr>
          <p:spPr>
            <a:xfrm>
              <a:off x="542920" y="1959198"/>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Why is the unemployment rate never zero?</a:t>
              </a:r>
            </a:p>
          </p:txBody>
        </p:sp>
      </p:grpSp>
      <p:grpSp>
        <p:nvGrpSpPr>
          <p:cNvPr id="13" name="Group 12">
            <a:extLst>
              <a:ext uri="{FF2B5EF4-FFF2-40B4-BE49-F238E27FC236}">
                <a16:creationId xmlns:a16="http://schemas.microsoft.com/office/drawing/2014/main" id="{D26DBC09-23FE-4C81-B358-12E998EB7C43}"/>
              </a:ext>
            </a:extLst>
          </p:cNvPr>
          <p:cNvGrpSpPr/>
          <p:nvPr/>
        </p:nvGrpSpPr>
        <p:grpSpPr>
          <a:xfrm>
            <a:off x="2066921" y="3660653"/>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4F81B9B4-AC84-41E8-AD34-EE8F3F471CA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7059B5FA-794D-4AD6-8645-80073C46F491}"/>
                </a:ext>
              </a:extLst>
            </p:cNvPr>
            <p:cNvSpPr txBox="1"/>
            <p:nvPr/>
          </p:nvSpPr>
          <p:spPr>
            <a:xfrm>
              <a:off x="542920" y="1784202"/>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Why does some level of unemployment persist even when economies are growing strongly?</a:t>
              </a:r>
            </a:p>
          </p:txBody>
        </p:sp>
      </p:grpSp>
      <p:grpSp>
        <p:nvGrpSpPr>
          <p:cNvPr id="16" name="Group 15">
            <a:extLst>
              <a:ext uri="{FF2B5EF4-FFF2-40B4-BE49-F238E27FC236}">
                <a16:creationId xmlns:a16="http://schemas.microsoft.com/office/drawing/2014/main" id="{2C0D3833-1C01-47CD-AE70-72D2E282B74E}"/>
              </a:ext>
            </a:extLst>
          </p:cNvPr>
          <p:cNvGrpSpPr/>
          <p:nvPr/>
        </p:nvGrpSpPr>
        <p:grpSpPr>
          <a:xfrm>
            <a:off x="2066920" y="4555446"/>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14E3733E-1C5F-447A-AF5C-E70DDAE90B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EDC1145F-5A22-41EB-A4BC-734F7768BB29}"/>
                </a:ext>
              </a:extLst>
            </p:cNvPr>
            <p:cNvSpPr txBox="1"/>
            <p:nvPr/>
          </p:nvSpPr>
          <p:spPr>
            <a:xfrm>
              <a:off x="542921" y="1794226"/>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Why are unemployment rates continually higher in certain economies, through good economic years and bad?</a:t>
              </a:r>
            </a:p>
          </p:txBody>
        </p:sp>
      </p:grpSp>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cxnSp>
        <p:nvCxnSpPr>
          <p:cNvPr id="93" name="Google Shape;93;p14"/>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94" name="Google Shape;94;p14"/>
          <p:cNvGrpSpPr/>
          <p:nvPr/>
        </p:nvGrpSpPr>
        <p:grpSpPr>
          <a:xfrm>
            <a:off x="1524001" y="338445"/>
            <a:ext cx="9144000" cy="6332730"/>
            <a:chOff x="-1" y="463132"/>
            <a:chExt cx="9144000" cy="6332730"/>
          </a:xfrm>
        </p:grpSpPr>
        <p:sp>
          <p:nvSpPr>
            <p:cNvPr id="95" name="Google Shape;95;p14"/>
            <p:cNvSpPr txBox="1"/>
            <p:nvPr/>
          </p:nvSpPr>
          <p:spPr>
            <a:xfrm>
              <a:off x="-1" y="463132"/>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Summary</a:t>
              </a:r>
              <a:endParaRPr dirty="0"/>
            </a:p>
          </p:txBody>
        </p:sp>
        <p:sp>
          <p:nvSpPr>
            <p:cNvPr id="96" name="Google Shape;96;p14"/>
            <p:cNvSpPr txBox="1"/>
            <p:nvPr/>
          </p:nvSpPr>
          <p:spPr>
            <a:xfrm>
              <a:off x="5477039" y="6241762"/>
              <a:ext cx="3666900" cy="554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sp>
        <p:nvSpPr>
          <p:cNvPr id="8" name="Rectangle 7">
            <a:extLst>
              <a:ext uri="{FF2B5EF4-FFF2-40B4-BE49-F238E27FC236}">
                <a16:creationId xmlns:a16="http://schemas.microsoft.com/office/drawing/2014/main" id="{AD92AAFE-9C28-47F0-A019-23640EE9DA0E}"/>
              </a:ext>
            </a:extLst>
          </p:cNvPr>
          <p:cNvSpPr/>
          <p:nvPr/>
        </p:nvSpPr>
        <p:spPr>
          <a:xfrm>
            <a:off x="1701166" y="1498437"/>
            <a:ext cx="8789668" cy="4618638"/>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en-US" sz="2000" dirty="0">
                <a:solidFill>
                  <a:schemeClr val="bg1"/>
                </a:solidFill>
              </a:rPr>
              <a:t>The natural rate of unemployment is the rate of unemployment that the economic, social, and political forces in the economy would cause even when the economy is not in a recession.</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These factors include the frictional unemployment that occurs when people choose to change jobs or are put out of work for a time by the shifts of a dynamic and changing economy.</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They also include any laws concerning conditions of hiring and firing that have the undesired side effect of discouraging job formation.</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They also include structural unemployment, which occurs when demand shifts permanently away from a certain type of job skill.</a:t>
            </a:r>
          </a:p>
        </p:txBody>
      </p:sp>
    </p:spTree>
    <p:extLst>
      <p:ext uri="{BB962C8B-B14F-4D97-AF65-F5344CB8AC3E}">
        <p14:creationId xmlns:p14="http://schemas.microsoft.com/office/powerpoint/2010/main" val="27827649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Natural Rate of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p:cNvGrpSpPr/>
          <p:nvPr/>
        </p:nvGrpSpPr>
        <p:grpSpPr>
          <a:xfrm>
            <a:off x="2066923" y="1452348"/>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968033"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remaining level of unemployment that occurs even when the economy is healthy is called the </a:t>
              </a:r>
              <a:r>
                <a:rPr lang="en-US" sz="2000" b="1" dirty="0">
                  <a:solidFill>
                    <a:schemeClr val="bg1"/>
                  </a:solidFill>
                </a:rPr>
                <a:t>natural rate of unemployment</a:t>
              </a:r>
              <a:r>
                <a:rPr lang="en-US" sz="2000" dirty="0">
                  <a:solidFill>
                    <a:schemeClr val="bg1"/>
                  </a:solidFill>
                </a:rPr>
                <a:t>.</a:t>
              </a:r>
            </a:p>
          </p:txBody>
        </p:sp>
      </p:grpSp>
      <p:grpSp>
        <p:nvGrpSpPr>
          <p:cNvPr id="23" name="Group 22"/>
          <p:cNvGrpSpPr/>
          <p:nvPr/>
        </p:nvGrpSpPr>
        <p:grpSpPr>
          <a:xfrm>
            <a:off x="2066923" y="2346908"/>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8628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natural rate of unemployment is not "natural" in the sense that it is a physical or unchanging law of nature.</a:t>
              </a:r>
            </a:p>
          </p:txBody>
        </p:sp>
      </p:grpSp>
      <p:grpSp>
        <p:nvGrpSpPr>
          <p:cNvPr id="27" name="Group 26"/>
          <p:cNvGrpSpPr/>
          <p:nvPr/>
        </p:nvGrpSpPr>
        <p:grpSpPr>
          <a:xfrm>
            <a:off x="2066923" y="4101671"/>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4" y="178048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natural rate of unemployment is caused by several factors: frictional unemployment, structural unemployment, and public policy.</a:t>
              </a:r>
            </a:p>
          </p:txBody>
        </p:sp>
      </p:grpSp>
      <p:grpSp>
        <p:nvGrpSpPr>
          <p:cNvPr id="15" name="Group 14">
            <a:extLst>
              <a:ext uri="{FF2B5EF4-FFF2-40B4-BE49-F238E27FC236}">
                <a16:creationId xmlns:a16="http://schemas.microsoft.com/office/drawing/2014/main" id="{E8B71757-8366-42AA-82F9-BE894DC28D76}"/>
              </a:ext>
            </a:extLst>
          </p:cNvPr>
          <p:cNvGrpSpPr/>
          <p:nvPr/>
        </p:nvGrpSpPr>
        <p:grpSpPr>
          <a:xfrm>
            <a:off x="2066923" y="322446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3AC16780-ACC3-4FAE-862D-D5D57E456B3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830897CC-59D3-4B56-A7ED-BDD809650DFE}"/>
                </a:ext>
              </a:extLst>
            </p:cNvPr>
            <p:cNvSpPr txBox="1"/>
            <p:nvPr/>
          </p:nvSpPr>
          <p:spPr>
            <a:xfrm>
              <a:off x="633044" y="178628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results from a combination of economic, social, and political factors, assuming the economy is neither booming nor in a recession.</a:t>
              </a:r>
            </a:p>
          </p:txBody>
        </p:sp>
      </p:grpSp>
    </p:spTree>
    <p:extLst>
      <p:ext uri="{BB962C8B-B14F-4D97-AF65-F5344CB8AC3E}">
        <p14:creationId xmlns:p14="http://schemas.microsoft.com/office/powerpoint/2010/main" val="3345614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Frictional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p:cNvGrpSpPr/>
          <p:nvPr/>
        </p:nvGrpSpPr>
        <p:grpSpPr>
          <a:xfrm>
            <a:off x="2066923" y="1452348"/>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968033"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takes time to discover new jobs, interview and determine if the new job is a good match, and relocate to be in the proximity of the new job.</a:t>
              </a:r>
            </a:p>
          </p:txBody>
        </p:sp>
      </p:grpSp>
      <p:grpSp>
        <p:nvGrpSpPr>
          <p:cNvPr id="23" name="Group 22"/>
          <p:cNvGrpSpPr/>
          <p:nvPr/>
        </p:nvGrpSpPr>
        <p:grpSpPr>
          <a:xfrm>
            <a:off x="2066923" y="2346908"/>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8628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Economists call the unemployment that occurs in the meantime, as workers move between jobs, </a:t>
              </a:r>
              <a:r>
                <a:rPr lang="en-US" sz="2000" b="1" dirty="0">
                  <a:solidFill>
                    <a:schemeClr val="bg1"/>
                  </a:solidFill>
                </a:rPr>
                <a:t>frictional unemployment</a:t>
              </a:r>
              <a:r>
                <a:rPr lang="en-US" sz="2000" dirty="0">
                  <a:solidFill>
                    <a:schemeClr val="bg1"/>
                  </a:solidFill>
                </a:rPr>
                <a:t>.</a:t>
              </a:r>
            </a:p>
          </p:txBody>
        </p:sp>
      </p:grpSp>
      <p:grpSp>
        <p:nvGrpSpPr>
          <p:cNvPr id="27" name="Group 26"/>
          <p:cNvGrpSpPr/>
          <p:nvPr/>
        </p:nvGrpSpPr>
        <p:grpSpPr>
          <a:xfrm>
            <a:off x="2066923" y="4101671"/>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4" y="178048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People must find the job for which they are best suited, not just take the first one offered.</a:t>
              </a:r>
            </a:p>
          </p:txBody>
        </p:sp>
      </p:grpSp>
      <p:grpSp>
        <p:nvGrpSpPr>
          <p:cNvPr id="15" name="Group 14">
            <a:extLst>
              <a:ext uri="{FF2B5EF4-FFF2-40B4-BE49-F238E27FC236}">
                <a16:creationId xmlns:a16="http://schemas.microsoft.com/office/drawing/2014/main" id="{E8B71757-8366-42AA-82F9-BE894DC28D76}"/>
              </a:ext>
            </a:extLst>
          </p:cNvPr>
          <p:cNvGrpSpPr/>
          <p:nvPr/>
        </p:nvGrpSpPr>
        <p:grpSpPr>
          <a:xfrm>
            <a:off x="2066923" y="322446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3AC16780-ACC3-4FAE-862D-D5D57E456B3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830897CC-59D3-4B56-A7ED-BDD809650DFE}"/>
                </a:ext>
              </a:extLst>
            </p:cNvPr>
            <p:cNvSpPr txBox="1"/>
            <p:nvPr/>
          </p:nvSpPr>
          <p:spPr>
            <a:xfrm>
              <a:off x="633043" y="1932254"/>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 Frictional unemployment is not inherently a bad thing.</a:t>
              </a:r>
            </a:p>
          </p:txBody>
        </p:sp>
      </p:grpSp>
    </p:spTree>
    <p:extLst>
      <p:ext uri="{BB962C8B-B14F-4D97-AF65-F5344CB8AC3E}">
        <p14:creationId xmlns:p14="http://schemas.microsoft.com/office/powerpoint/2010/main" val="2612814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Frictional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3" y="1432014"/>
            <a:ext cx="8058154" cy="806936"/>
            <a:chOff x="542923" y="1736761"/>
            <a:chExt cx="8058154" cy="1015661"/>
          </a:xfrm>
          <a:solidFill>
            <a:srgbClr val="627981"/>
          </a:solidFill>
        </p:grpSpPr>
        <p:sp>
          <p:nvSpPr>
            <p:cNvPr id="9" name="Rectangle 8"/>
            <p:cNvSpPr/>
            <p:nvPr/>
          </p:nvSpPr>
          <p:spPr>
            <a:xfrm>
              <a:off x="542923" y="1736761"/>
              <a:ext cx="8058154" cy="10156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89627"/>
              <a:ext cx="7807571" cy="89099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Depends on ease of communication about job prospects, willingness of people to relocate, and demographics of the labor force</a:t>
              </a:r>
            </a:p>
          </p:txBody>
        </p:sp>
      </p:grpSp>
      <p:grpSp>
        <p:nvGrpSpPr>
          <p:cNvPr id="20" name="Group 19"/>
          <p:cNvGrpSpPr/>
          <p:nvPr/>
        </p:nvGrpSpPr>
        <p:grpSpPr>
          <a:xfrm>
            <a:off x="2066924" y="2319707"/>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Ease of communication: level of frictional unemployment will depend on how easy it is for workers to learn about alternative jobs</a:t>
              </a:r>
            </a:p>
          </p:txBody>
        </p:sp>
      </p:grpSp>
      <p:grpSp>
        <p:nvGrpSpPr>
          <p:cNvPr id="23" name="Group 22"/>
          <p:cNvGrpSpPr/>
          <p:nvPr/>
        </p:nvGrpSpPr>
        <p:grpSpPr>
          <a:xfrm>
            <a:off x="2066923" y="3201091"/>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8628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Willingness to relocate: how willing people are to move to new areas to find jobs, which in turn may depend on history and culture</a:t>
              </a:r>
            </a:p>
          </p:txBody>
        </p:sp>
      </p:grpSp>
      <p:grpSp>
        <p:nvGrpSpPr>
          <p:cNvPr id="27" name="Group 26"/>
          <p:cNvGrpSpPr/>
          <p:nvPr/>
        </p:nvGrpSpPr>
        <p:grpSpPr>
          <a:xfrm>
            <a:off x="2066923" y="4082475"/>
            <a:ext cx="8058154" cy="1059383"/>
            <a:chOff x="542923" y="1736761"/>
            <a:chExt cx="8058154" cy="1059383"/>
          </a:xfrm>
          <a:solidFill>
            <a:srgbClr val="627981"/>
          </a:solidFill>
        </p:grpSpPr>
        <p:sp>
          <p:nvSpPr>
            <p:cNvPr id="28" name="Rectangle 27"/>
            <p:cNvSpPr/>
            <p:nvPr/>
          </p:nvSpPr>
          <p:spPr>
            <a:xfrm>
              <a:off x="542923" y="1736761"/>
              <a:ext cx="8058154" cy="10593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4" y="17494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Demographics: workers under 25 try out new options often and have higher frictional unemployment; workers 25-54 want a steadier job and income</a:t>
              </a:r>
            </a:p>
          </p:txBody>
        </p:sp>
      </p:grpSp>
    </p:spTree>
    <p:extLst>
      <p:ext uri="{BB962C8B-B14F-4D97-AF65-F5344CB8AC3E}">
        <p14:creationId xmlns:p14="http://schemas.microsoft.com/office/powerpoint/2010/main" val="3201563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Unemployment by Age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6AF9ED68-B8B9-4712-9582-D67DEF4DCDE4}"/>
              </a:ext>
            </a:extLst>
          </p:cNvPr>
          <p:cNvSpPr txBox="1"/>
          <p:nvPr/>
        </p:nvSpPr>
        <p:spPr>
          <a:xfrm>
            <a:off x="2192213" y="5848493"/>
            <a:ext cx="7807571" cy="707886"/>
          </a:xfrm>
          <a:prstGeom prst="rect">
            <a:avLst/>
          </a:prstGeom>
          <a:solidFill>
            <a:srgbClr val="627981"/>
          </a:solidFill>
        </p:spPr>
        <p:txBody>
          <a:bodyPr wrap="square" rtlCol="0">
            <a:spAutoFit/>
          </a:bodyPr>
          <a:lstStyle/>
          <a:p>
            <a:pPr algn="ctr"/>
            <a:r>
              <a:rPr lang="en-US" sz="2000" dirty="0">
                <a:solidFill>
                  <a:schemeClr val="bg1"/>
                </a:solidFill>
              </a:rPr>
              <a:t>Unemployment rates are highest for the very young and become lower with age.</a:t>
            </a:r>
          </a:p>
        </p:txBody>
      </p:sp>
      <p:pic>
        <p:nvPicPr>
          <p:cNvPr id="6" name="Picture 5" descr="A line graph comparing unemployment for various age groups over time.">
            <a:extLst>
              <a:ext uri="{FF2B5EF4-FFF2-40B4-BE49-F238E27FC236}">
                <a16:creationId xmlns:a16="http://schemas.microsoft.com/office/drawing/2014/main" id="{8C2C31F4-488A-5494-5396-EE1283044130}"/>
              </a:ext>
            </a:extLst>
          </p:cNvPr>
          <p:cNvPicPr>
            <a:picLocks noChangeAspect="1"/>
          </p:cNvPicPr>
          <p:nvPr/>
        </p:nvPicPr>
        <p:blipFill>
          <a:blip r:embed="rId3"/>
          <a:stretch>
            <a:fillRect/>
          </a:stretch>
        </p:blipFill>
        <p:spPr>
          <a:xfrm>
            <a:off x="2358847" y="1321038"/>
            <a:ext cx="7474301" cy="4407735"/>
          </a:xfrm>
          <a:prstGeom prst="rect">
            <a:avLst/>
          </a:prstGeom>
        </p:spPr>
      </p:pic>
    </p:spTree>
    <p:extLst>
      <p:ext uri="{BB962C8B-B14F-4D97-AF65-F5344CB8AC3E}">
        <p14:creationId xmlns:p14="http://schemas.microsoft.com/office/powerpoint/2010/main" val="900353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Structural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36AD7F61-BFED-485D-9D88-BEA483E2D7E1}"/>
              </a:ext>
            </a:extLst>
          </p:cNvPr>
          <p:cNvGrpSpPr/>
          <p:nvPr/>
        </p:nvGrpSpPr>
        <p:grpSpPr>
          <a:xfrm>
            <a:off x="2066922" y="1580913"/>
            <a:ext cx="8058154" cy="806936"/>
            <a:chOff x="542923" y="1736761"/>
            <a:chExt cx="8058154" cy="1015661"/>
          </a:xfrm>
          <a:solidFill>
            <a:srgbClr val="627981"/>
          </a:solidFill>
        </p:grpSpPr>
        <p:sp>
          <p:nvSpPr>
            <p:cNvPr id="10" name="Rectangle 9">
              <a:extLst>
                <a:ext uri="{FF2B5EF4-FFF2-40B4-BE49-F238E27FC236}">
                  <a16:creationId xmlns:a16="http://schemas.microsoft.com/office/drawing/2014/main" id="{2B143FCD-97F5-453D-B5AD-DF1E802426DA}"/>
                </a:ext>
              </a:extLst>
            </p:cNvPr>
            <p:cNvSpPr/>
            <p:nvPr/>
          </p:nvSpPr>
          <p:spPr>
            <a:xfrm>
              <a:off x="542923" y="1736761"/>
              <a:ext cx="8058154" cy="101566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6E5411A7-491C-4C30-BA7D-C8EC60F2B8CD}"/>
                </a:ext>
              </a:extLst>
            </p:cNvPr>
            <p:cNvSpPr txBox="1"/>
            <p:nvPr/>
          </p:nvSpPr>
          <p:spPr>
            <a:xfrm>
              <a:off x="633044" y="1789627"/>
              <a:ext cx="7807571" cy="89099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Another factor that influences the natural rate of unemployment is the amount of </a:t>
              </a:r>
              <a:r>
                <a:rPr lang="en-US" sz="2000" b="1" dirty="0">
                  <a:solidFill>
                    <a:schemeClr val="bg1"/>
                  </a:solidFill>
                </a:rPr>
                <a:t>structural unemployment</a:t>
              </a:r>
              <a:r>
                <a:rPr lang="en-US" sz="2000" dirty="0">
                  <a:solidFill>
                    <a:schemeClr val="bg1"/>
                  </a:solidFill>
                </a:rPr>
                <a:t>.</a:t>
              </a:r>
            </a:p>
          </p:txBody>
        </p:sp>
      </p:grpSp>
      <p:grpSp>
        <p:nvGrpSpPr>
          <p:cNvPr id="12" name="Group 11">
            <a:extLst>
              <a:ext uri="{FF2B5EF4-FFF2-40B4-BE49-F238E27FC236}">
                <a16:creationId xmlns:a16="http://schemas.microsoft.com/office/drawing/2014/main" id="{A75E505A-AFB6-4176-BBED-AB4B7E471FEB}"/>
              </a:ext>
            </a:extLst>
          </p:cNvPr>
          <p:cNvGrpSpPr/>
          <p:nvPr/>
        </p:nvGrpSpPr>
        <p:grpSpPr>
          <a:xfrm>
            <a:off x="2066923" y="246860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3B32EFCB-112B-4A7C-9052-034194A4FD9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354C2416-FC19-4D87-821F-E04A8A4C2258}"/>
                </a:ext>
              </a:extLst>
            </p:cNvPr>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structurally unemployed don't have jobs because they lack skills valued by the labor market.</a:t>
              </a:r>
            </a:p>
          </p:txBody>
        </p:sp>
      </p:grpSp>
      <p:grpSp>
        <p:nvGrpSpPr>
          <p:cNvPr id="16" name="Group 15">
            <a:extLst>
              <a:ext uri="{FF2B5EF4-FFF2-40B4-BE49-F238E27FC236}">
                <a16:creationId xmlns:a16="http://schemas.microsoft.com/office/drawing/2014/main" id="{74099AF6-EC44-42ED-BD6D-5B5DCCE6AF00}"/>
              </a:ext>
            </a:extLst>
          </p:cNvPr>
          <p:cNvGrpSpPr/>
          <p:nvPr/>
        </p:nvGrpSpPr>
        <p:grpSpPr>
          <a:xfrm>
            <a:off x="2066922" y="3367391"/>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E5890CA1-B07E-4D3A-8BC3-E2AE6560AF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9C334BE9-2568-4A5C-8327-784960880B4F}"/>
                </a:ext>
              </a:extLst>
            </p:cNvPr>
            <p:cNvSpPr txBox="1"/>
            <p:nvPr/>
          </p:nvSpPr>
          <p:spPr>
            <a:xfrm>
              <a:off x="633044" y="194434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Some people worry that technology causes structural unemployment.</a:t>
              </a:r>
            </a:p>
          </p:txBody>
        </p:sp>
      </p:grpSp>
      <p:grpSp>
        <p:nvGrpSpPr>
          <p:cNvPr id="19" name="Group 18">
            <a:extLst>
              <a:ext uri="{FF2B5EF4-FFF2-40B4-BE49-F238E27FC236}">
                <a16:creationId xmlns:a16="http://schemas.microsoft.com/office/drawing/2014/main" id="{0AE657E7-4623-4D02-84AB-47F80649C980}"/>
              </a:ext>
            </a:extLst>
          </p:cNvPr>
          <p:cNvGrpSpPr/>
          <p:nvPr/>
        </p:nvGrpSpPr>
        <p:grpSpPr>
          <a:xfrm>
            <a:off x="2066922" y="4266176"/>
            <a:ext cx="8058154" cy="806935"/>
            <a:chOff x="542923" y="1736761"/>
            <a:chExt cx="8058154" cy="1059383"/>
          </a:xfrm>
          <a:solidFill>
            <a:srgbClr val="627981"/>
          </a:solidFill>
        </p:grpSpPr>
        <p:sp>
          <p:nvSpPr>
            <p:cNvPr id="20" name="Rectangle 19">
              <a:extLst>
                <a:ext uri="{FF2B5EF4-FFF2-40B4-BE49-F238E27FC236}">
                  <a16:creationId xmlns:a16="http://schemas.microsoft.com/office/drawing/2014/main" id="{18DA050A-C128-4B74-9190-1523C375CBBB}"/>
                </a:ext>
              </a:extLst>
            </p:cNvPr>
            <p:cNvSpPr/>
            <p:nvPr/>
          </p:nvSpPr>
          <p:spPr>
            <a:xfrm>
              <a:off x="542923" y="1736761"/>
              <a:ext cx="8058154" cy="10593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3049BC03-52E0-4C2B-AC4A-47952F52FC70}"/>
                </a:ext>
              </a:extLst>
            </p:cNvPr>
            <p:cNvSpPr txBox="1"/>
            <p:nvPr/>
          </p:nvSpPr>
          <p:spPr>
            <a:xfrm>
              <a:off x="633043" y="1767654"/>
              <a:ext cx="7968034" cy="92934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past, new technology has put low-skilled employees out of work, but at the same time, it creates demand for high-skilled workers.</a:t>
              </a:r>
            </a:p>
          </p:txBody>
        </p:sp>
      </p:grpSp>
    </p:spTree>
    <p:extLst>
      <p:ext uri="{BB962C8B-B14F-4D97-AF65-F5344CB8AC3E}">
        <p14:creationId xmlns:p14="http://schemas.microsoft.com/office/powerpoint/2010/main" val="2668915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cxnSp>
        <p:nvCxnSpPr>
          <p:cNvPr id="93" name="Google Shape;93;p14"/>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94" name="Google Shape;94;p14"/>
          <p:cNvGrpSpPr/>
          <p:nvPr/>
        </p:nvGrpSpPr>
        <p:grpSpPr>
          <a:xfrm>
            <a:off x="1524001" y="338445"/>
            <a:ext cx="9144000" cy="6332730"/>
            <a:chOff x="-1" y="463132"/>
            <a:chExt cx="9144000" cy="6332730"/>
          </a:xfrm>
        </p:grpSpPr>
        <p:sp>
          <p:nvSpPr>
            <p:cNvPr id="95" name="Google Shape;95;p14"/>
            <p:cNvSpPr txBox="1"/>
            <p:nvPr/>
          </p:nvSpPr>
          <p:spPr>
            <a:xfrm>
              <a:off x="-1" y="463132"/>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On Your Own</a:t>
              </a:r>
              <a:endParaRPr dirty="0"/>
            </a:p>
          </p:txBody>
        </p:sp>
        <p:sp>
          <p:nvSpPr>
            <p:cNvPr id="96" name="Google Shape;96;p14"/>
            <p:cNvSpPr txBox="1"/>
            <p:nvPr/>
          </p:nvSpPr>
          <p:spPr>
            <a:xfrm>
              <a:off x="5477039" y="6241762"/>
              <a:ext cx="3666900" cy="554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sp>
        <p:nvSpPr>
          <p:cNvPr id="8" name="Rectangle 7">
            <a:extLst>
              <a:ext uri="{FF2B5EF4-FFF2-40B4-BE49-F238E27FC236}">
                <a16:creationId xmlns:a16="http://schemas.microsoft.com/office/drawing/2014/main" id="{AD92AAFE-9C28-47F0-A019-23640EE9DA0E}"/>
              </a:ext>
            </a:extLst>
          </p:cNvPr>
          <p:cNvSpPr/>
          <p:nvPr/>
        </p:nvSpPr>
        <p:spPr>
          <a:xfrm>
            <a:off x="1701166" y="1383272"/>
            <a:ext cx="8789668" cy="506616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000" dirty="0">
              <a:solidFill>
                <a:schemeClr val="bg1"/>
              </a:solidFill>
            </a:endParaRPr>
          </a:p>
          <a:p>
            <a:r>
              <a:rPr lang="en-US" sz="2000" dirty="0">
                <a:solidFill>
                  <a:schemeClr val="bg1"/>
                </a:solidFill>
              </a:rPr>
              <a:t>Determine whether the following situations are examples of frictional or structural unemployment.</a:t>
            </a:r>
          </a:p>
          <a:p>
            <a:endParaRPr lang="en-US" sz="2000" dirty="0">
              <a:solidFill>
                <a:schemeClr val="bg1"/>
              </a:solidFill>
            </a:endParaRPr>
          </a:p>
          <a:p>
            <a:r>
              <a:rPr lang="en-US" sz="2000" dirty="0">
                <a:solidFill>
                  <a:schemeClr val="bg1"/>
                </a:solidFill>
              </a:rPr>
              <a:t>Fatima, who is a certified public accountant (CPA), left her old job as an accountant for a large company when her family moved to a large city in another state. She is currently interviewing with several companies for an accounting position.</a:t>
            </a:r>
          </a:p>
          <a:p>
            <a:endParaRPr lang="en-US" sz="2000" dirty="0">
              <a:solidFill>
                <a:schemeClr val="bg1"/>
              </a:solidFill>
            </a:endParaRPr>
          </a:p>
          <a:p>
            <a:pPr marL="342900" indent="-342900">
              <a:buFont typeface="Wingdings" panose="05000000000000000000" pitchFamily="2" charset="2"/>
              <a:buChar char="q"/>
            </a:pPr>
            <a:r>
              <a:rPr lang="en-US" sz="2000" dirty="0">
                <a:solidFill>
                  <a:schemeClr val="bg1"/>
                </a:solidFill>
              </a:rPr>
              <a:t>Frictional unemployment</a:t>
            </a:r>
          </a:p>
          <a:p>
            <a:pPr marL="342900" indent="-342900">
              <a:buFont typeface="Wingdings" panose="05000000000000000000" pitchFamily="2" charset="2"/>
              <a:buChar char="q"/>
            </a:pPr>
            <a:r>
              <a:rPr lang="en-US" sz="2000" dirty="0">
                <a:solidFill>
                  <a:schemeClr val="bg1"/>
                </a:solidFill>
              </a:rPr>
              <a:t>Structural unemployment</a:t>
            </a:r>
          </a:p>
          <a:p>
            <a:endParaRPr lang="en-US" sz="2000" dirty="0">
              <a:solidFill>
                <a:schemeClr val="bg1"/>
              </a:solidFill>
            </a:endParaRPr>
          </a:p>
          <a:p>
            <a:r>
              <a:rPr lang="en-US" sz="2000" dirty="0">
                <a:solidFill>
                  <a:schemeClr val="bg1"/>
                </a:solidFill>
              </a:rPr>
              <a:t>Jason lost his job at an automobile manufacturing plant when the company installed robots to replace workers on the assembly line. All of the company’s competitors have also replaced workers with robots.</a:t>
            </a:r>
          </a:p>
          <a:p>
            <a:endParaRPr lang="en-US" sz="2000" dirty="0">
              <a:solidFill>
                <a:schemeClr val="bg1"/>
              </a:solidFill>
            </a:endParaRPr>
          </a:p>
          <a:p>
            <a:pPr marL="342900" indent="-342900">
              <a:buFont typeface="Wingdings" panose="05000000000000000000" pitchFamily="2" charset="2"/>
              <a:buChar char="q"/>
            </a:pPr>
            <a:r>
              <a:rPr lang="en-US" sz="2000" dirty="0">
                <a:solidFill>
                  <a:schemeClr val="bg1"/>
                </a:solidFill>
              </a:rPr>
              <a:t>Frictional unemployment</a:t>
            </a:r>
          </a:p>
          <a:p>
            <a:pPr marL="342900" indent="-342900">
              <a:buFont typeface="Wingdings" panose="05000000000000000000" pitchFamily="2" charset="2"/>
              <a:buChar char="q"/>
            </a:pPr>
            <a:r>
              <a:rPr lang="en-US" sz="2000" dirty="0">
                <a:solidFill>
                  <a:schemeClr val="bg1"/>
                </a:solidFill>
              </a:rPr>
              <a:t>Structural unemployment</a:t>
            </a:r>
          </a:p>
          <a:p>
            <a:endParaRPr lang="en-US" sz="2000" dirty="0">
              <a:solidFill>
                <a:schemeClr val="bg1"/>
              </a:solidFill>
            </a:endParaRPr>
          </a:p>
        </p:txBody>
      </p:sp>
    </p:spTree>
    <p:extLst>
      <p:ext uri="{BB962C8B-B14F-4D97-AF65-F5344CB8AC3E}">
        <p14:creationId xmlns:p14="http://schemas.microsoft.com/office/powerpoint/2010/main" val="21816792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cxnSp>
        <p:nvCxnSpPr>
          <p:cNvPr id="93" name="Google Shape;93;p14"/>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94" name="Google Shape;94;p14"/>
          <p:cNvGrpSpPr/>
          <p:nvPr/>
        </p:nvGrpSpPr>
        <p:grpSpPr>
          <a:xfrm>
            <a:off x="1524001" y="338445"/>
            <a:ext cx="9144000" cy="6332730"/>
            <a:chOff x="-1" y="463132"/>
            <a:chExt cx="9144000" cy="6332730"/>
          </a:xfrm>
        </p:grpSpPr>
        <p:sp>
          <p:nvSpPr>
            <p:cNvPr id="95" name="Google Shape;95;p14"/>
            <p:cNvSpPr txBox="1"/>
            <p:nvPr/>
          </p:nvSpPr>
          <p:spPr>
            <a:xfrm>
              <a:off x="-1" y="463132"/>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On Your Own</a:t>
              </a:r>
              <a:endParaRPr dirty="0"/>
            </a:p>
          </p:txBody>
        </p:sp>
        <p:sp>
          <p:nvSpPr>
            <p:cNvPr id="96" name="Google Shape;96;p14"/>
            <p:cNvSpPr txBox="1"/>
            <p:nvPr/>
          </p:nvSpPr>
          <p:spPr>
            <a:xfrm>
              <a:off x="5477039" y="6241762"/>
              <a:ext cx="3666900" cy="554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sp>
        <p:nvSpPr>
          <p:cNvPr id="8" name="Rectangle 7">
            <a:extLst>
              <a:ext uri="{FF2B5EF4-FFF2-40B4-BE49-F238E27FC236}">
                <a16:creationId xmlns:a16="http://schemas.microsoft.com/office/drawing/2014/main" id="{AD92AAFE-9C28-47F0-A019-23640EE9DA0E}"/>
              </a:ext>
            </a:extLst>
          </p:cNvPr>
          <p:cNvSpPr/>
          <p:nvPr/>
        </p:nvSpPr>
        <p:spPr>
          <a:xfrm>
            <a:off x="1701166" y="1383272"/>
            <a:ext cx="8789668" cy="506616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000" dirty="0">
              <a:solidFill>
                <a:schemeClr val="bg1"/>
              </a:solidFill>
            </a:endParaRPr>
          </a:p>
          <a:p>
            <a:r>
              <a:rPr lang="en-US" sz="2000" dirty="0">
                <a:solidFill>
                  <a:schemeClr val="bg1"/>
                </a:solidFill>
              </a:rPr>
              <a:t>Determine whether the following situations are examples of frictional or structural unemployment.</a:t>
            </a:r>
          </a:p>
          <a:p>
            <a:endParaRPr lang="en-US" sz="2000" dirty="0">
              <a:solidFill>
                <a:schemeClr val="bg1"/>
              </a:solidFill>
            </a:endParaRPr>
          </a:p>
          <a:p>
            <a:r>
              <a:rPr lang="en-US" sz="2000" dirty="0">
                <a:solidFill>
                  <a:schemeClr val="bg1"/>
                </a:solidFill>
              </a:rPr>
              <a:t>Fatima, who is a certified public accountant (CPA), left her old job as an accountant for a large company when her family moved to a large city in another state. She is currently interviewing with several companies for an accounting position.</a:t>
            </a:r>
          </a:p>
          <a:p>
            <a:endParaRPr lang="en-US" sz="2000" dirty="0">
              <a:solidFill>
                <a:schemeClr val="bg1"/>
              </a:solidFill>
            </a:endParaRPr>
          </a:p>
          <a:p>
            <a:pPr marL="342900" indent="-342900">
              <a:buFont typeface="Wingdings" panose="05000000000000000000" pitchFamily="2" charset="2"/>
              <a:buChar char="q"/>
            </a:pPr>
            <a:r>
              <a:rPr lang="en-US" sz="2000" dirty="0">
                <a:solidFill>
                  <a:schemeClr val="bg1"/>
                </a:solidFill>
              </a:rPr>
              <a:t>Frictional unemployment</a:t>
            </a:r>
          </a:p>
          <a:p>
            <a:pPr marL="342900" indent="-342900">
              <a:buFont typeface="Wingdings" panose="05000000000000000000" pitchFamily="2" charset="2"/>
              <a:buChar char="q"/>
            </a:pPr>
            <a:r>
              <a:rPr lang="en-US" sz="2000" dirty="0">
                <a:solidFill>
                  <a:schemeClr val="bg1"/>
                </a:solidFill>
              </a:rPr>
              <a:t>Structural unemployment</a:t>
            </a:r>
          </a:p>
          <a:p>
            <a:endParaRPr lang="en-US" sz="2000" dirty="0">
              <a:solidFill>
                <a:schemeClr val="bg1"/>
              </a:solidFill>
            </a:endParaRPr>
          </a:p>
          <a:p>
            <a:r>
              <a:rPr lang="en-US" sz="2000" dirty="0">
                <a:solidFill>
                  <a:schemeClr val="bg1"/>
                </a:solidFill>
              </a:rPr>
              <a:t>Jason lost his job at an automobile manufacturing plant when the company installed robots to replace workers on the assembly line. All of the company’s competitors have also replaced workers with robots.</a:t>
            </a:r>
          </a:p>
          <a:p>
            <a:endParaRPr lang="en-US" sz="2000" dirty="0">
              <a:solidFill>
                <a:schemeClr val="bg1"/>
              </a:solidFill>
            </a:endParaRPr>
          </a:p>
          <a:p>
            <a:pPr marL="342900" indent="-342900">
              <a:buFont typeface="Wingdings" panose="05000000000000000000" pitchFamily="2" charset="2"/>
              <a:buChar char="q"/>
            </a:pPr>
            <a:r>
              <a:rPr lang="en-US" sz="2000" dirty="0">
                <a:solidFill>
                  <a:schemeClr val="bg1"/>
                </a:solidFill>
              </a:rPr>
              <a:t>Frictional unemployment</a:t>
            </a:r>
          </a:p>
          <a:p>
            <a:pPr marL="342900" indent="-342900">
              <a:buFont typeface="Wingdings" panose="05000000000000000000" pitchFamily="2" charset="2"/>
              <a:buChar char="q"/>
            </a:pPr>
            <a:r>
              <a:rPr lang="en-US" sz="2000" dirty="0">
                <a:solidFill>
                  <a:schemeClr val="bg1"/>
                </a:solidFill>
              </a:rPr>
              <a:t>Structural unemployment</a:t>
            </a:r>
          </a:p>
          <a:p>
            <a:endParaRPr lang="en-US" sz="2000" dirty="0">
              <a:solidFill>
                <a:schemeClr val="bg1"/>
              </a:solidFill>
            </a:endParaRPr>
          </a:p>
        </p:txBody>
      </p:sp>
      <p:sp>
        <p:nvSpPr>
          <p:cNvPr id="7" name="Rectangle 6">
            <a:extLst>
              <a:ext uri="{FF2B5EF4-FFF2-40B4-BE49-F238E27FC236}">
                <a16:creationId xmlns:a16="http://schemas.microsoft.com/office/drawing/2014/main" id="{CEB0F12E-84A0-437B-BC28-20E9BFA28CFA}"/>
              </a:ext>
            </a:extLst>
          </p:cNvPr>
          <p:cNvSpPr/>
          <p:nvPr/>
        </p:nvSpPr>
        <p:spPr>
          <a:xfrm>
            <a:off x="1800904" y="3637815"/>
            <a:ext cx="212721" cy="224065"/>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F6375674-A984-4D22-8468-44CBF3F12DEF}"/>
              </a:ext>
            </a:extLst>
          </p:cNvPr>
          <p:cNvSpPr/>
          <p:nvPr/>
        </p:nvSpPr>
        <p:spPr>
          <a:xfrm>
            <a:off x="1794283" y="6062401"/>
            <a:ext cx="212721" cy="224065"/>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0872658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3793</TotalTime>
  <Words>2547</Words>
  <Application>Microsoft Office PowerPoint</Application>
  <PresentationFormat>Widescreen</PresentationFormat>
  <Paragraphs>204</Paragraphs>
  <Slides>21</Slides>
  <Notes>19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Century Gothic</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165</cp:revision>
  <dcterms:created xsi:type="dcterms:W3CDTF">2014-11-06T15:36:04Z</dcterms:created>
  <dcterms:modified xsi:type="dcterms:W3CDTF">2023-08-07T17:24:34Z</dcterms:modified>
</cp:coreProperties>
</file>