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0"/>
  </p:notesMasterIdLst>
  <p:sldIdLst>
    <p:sldId id="293" r:id="rId2"/>
    <p:sldId id="351" r:id="rId3"/>
    <p:sldId id="361" r:id="rId4"/>
    <p:sldId id="377" r:id="rId5"/>
    <p:sldId id="372" r:id="rId6"/>
    <p:sldId id="373" r:id="rId7"/>
    <p:sldId id="374" r:id="rId8"/>
    <p:sldId id="378" r:id="rId9"/>
    <p:sldId id="379" r:id="rId10"/>
    <p:sldId id="375" r:id="rId11"/>
    <p:sldId id="376" r:id="rId12"/>
    <p:sldId id="256" r:id="rId13"/>
    <p:sldId id="380" r:id="rId14"/>
    <p:sldId id="369" r:id="rId15"/>
    <p:sldId id="381" r:id="rId16"/>
    <p:sldId id="329" r:id="rId17"/>
    <p:sldId id="370" r:id="rId18"/>
    <p:sldId id="382" r:id="rId19"/>
    <p:sldId id="383" r:id="rId20"/>
    <p:sldId id="367" r:id="rId21"/>
    <p:sldId id="384" r:id="rId22"/>
    <p:sldId id="416" r:id="rId23"/>
    <p:sldId id="324" r:id="rId24"/>
    <p:sldId id="371" r:id="rId25"/>
    <p:sldId id="368" r:id="rId26"/>
    <p:sldId id="417" r:id="rId27"/>
    <p:sldId id="418" r:id="rId28"/>
    <p:sldId id="419" r:id="rId29"/>
    <p:sldId id="420" r:id="rId30"/>
    <p:sldId id="421" r:id="rId31"/>
    <p:sldId id="364" r:id="rId32"/>
    <p:sldId id="391" r:id="rId33"/>
    <p:sldId id="392" r:id="rId34"/>
    <p:sldId id="393" r:id="rId35"/>
    <p:sldId id="394" r:id="rId36"/>
    <p:sldId id="395" r:id="rId37"/>
    <p:sldId id="396" r:id="rId38"/>
    <p:sldId id="397" r:id="rId39"/>
    <p:sldId id="398" r:id="rId40"/>
    <p:sldId id="399" r:id="rId41"/>
    <p:sldId id="400" r:id="rId42"/>
    <p:sldId id="401" r:id="rId43"/>
    <p:sldId id="402" r:id="rId44"/>
    <p:sldId id="422" r:id="rId45"/>
    <p:sldId id="404" r:id="rId46"/>
    <p:sldId id="405" r:id="rId47"/>
    <p:sldId id="406" r:id="rId48"/>
    <p:sldId id="407" r:id="rId49"/>
    <p:sldId id="408" r:id="rId50"/>
    <p:sldId id="409" r:id="rId51"/>
    <p:sldId id="410" r:id="rId52"/>
    <p:sldId id="411" r:id="rId53"/>
    <p:sldId id="362" r:id="rId54"/>
    <p:sldId id="412" r:id="rId55"/>
    <p:sldId id="413" r:id="rId56"/>
    <p:sldId id="414" r:id="rId57"/>
    <p:sldId id="415" r:id="rId58"/>
    <p:sldId id="340" r:id="rId5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9"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4" autoAdjust="0"/>
    <p:restoredTop sz="84787" autoAdjust="0"/>
  </p:normalViewPr>
  <p:slideViewPr>
    <p:cSldViewPr snapToGrid="0">
      <p:cViewPr varScale="1">
        <p:scale>
          <a:sx n="94" d="100"/>
          <a:sy n="94" d="100"/>
        </p:scale>
        <p:origin x="91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BA3DC-39A9-4F74-85CA-20B10CFD14DF}"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5F23B-1B12-4DF2-8706-5385F1D353AD}" type="slidenum">
              <a:rPr lang="en-US" smtClean="0"/>
              <a:t>‹#›</a:t>
            </a:fld>
            <a:endParaRPr lang="en-US"/>
          </a:p>
        </p:txBody>
      </p:sp>
    </p:spTree>
    <p:extLst>
      <p:ext uri="{BB962C8B-B14F-4D97-AF65-F5344CB8AC3E}">
        <p14:creationId xmlns:p14="http://schemas.microsoft.com/office/powerpoint/2010/main" val="2139777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by showing how to combine prices of individual goods and services to create a measure of overall inflation. It discusses the historical and recent experience of inflation, both in the United States and in other countries around the world. Inflation has consequences for people and firms in their roles as lenders and borrowers, wage earners, taxpayers, and consumers.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2</a:t>
            </a:fld>
            <a:endParaRPr lang="en-US"/>
          </a:p>
        </p:txBody>
      </p:sp>
    </p:spTree>
    <p:extLst>
      <p:ext uri="{BB962C8B-B14F-4D97-AF65-F5344CB8AC3E}">
        <p14:creationId xmlns:p14="http://schemas.microsoft.com/office/powerpoint/2010/main" val="1951456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 The most commonly cited measure of inflation in the United States is the consumer price index (CPI). CPI is based on the prices in a fixed basket of goods and services that represents the purchases of an average family of four. Though CPI is an effective measure of inflation, it does has its drawbacks.</a:t>
            </a:r>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change in the total cost of buying a fixed basket of goods and services over time is not the same as the change in the cost of living. Unless consumers buy the exact same basket of goods every year, the fixed basket of goods approach in CPI may be misleading. Two main biases arise when using CPI: the substitution bias and the quality/new goods bias</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14</a:t>
            </a:fld>
            <a:endParaRPr lang="en-US"/>
          </a:p>
        </p:txBody>
      </p:sp>
    </p:spTree>
    <p:extLst>
      <p:ext uri="{BB962C8B-B14F-4D97-AF65-F5344CB8AC3E}">
        <p14:creationId xmlns:p14="http://schemas.microsoft.com/office/powerpoint/2010/main" val="2346209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your basket of goods as a student. How would a basket of goods and services purchased by a typical college student differ from the basket purchased by an older, retired person? Why would the difference be important?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49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Substitution Bias: Consumers will substitute away from goods whose relative prices have risen. If the price of apples rises, consumers will purchase a substitute, like bananas or oranges.</a:t>
            </a:r>
          </a:p>
          <a:p>
            <a:pPr marL="0" indent="0"/>
            <a:r>
              <a:rPr lang="en-US" dirty="0"/>
              <a:t>Quality/New Goods Bias: CPI does not reflect the quality gained from new products (e.g., cell phones). CPI does not reflect quality improvements in products, only the subsequent increase in price (e.g., cereal).</a:t>
            </a:r>
          </a:p>
          <a:p>
            <a:endParaRPr lang="en-US" dirty="0"/>
          </a:p>
          <a:p>
            <a:endParaRPr lang="en-US" dirty="0"/>
          </a:p>
        </p:txBody>
      </p:sp>
    </p:spTree>
    <p:extLst>
      <p:ext uri="{BB962C8B-B14F-4D97-AF65-F5344CB8AC3E}">
        <p14:creationId xmlns:p14="http://schemas.microsoft.com/office/powerpoint/2010/main" val="569877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core inflation index is CPI without the volatile economic variables. The core inflation index is more appropriate to use in the aftermath of natural disasters, such as hurricanes. The CPI in the aftermath of Hurricane Katrina would have inaccurately registered an increase in the cost of living to all households.</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17</a:t>
            </a:fld>
            <a:endParaRPr lang="en-US"/>
          </a:p>
        </p:txBody>
      </p:sp>
    </p:spTree>
    <p:extLst>
      <p:ext uri="{BB962C8B-B14F-4D97-AF65-F5344CB8AC3E}">
        <p14:creationId xmlns:p14="http://schemas.microsoft.com/office/powerpoint/2010/main" val="4159351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8990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3778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3522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reason for price level increases over time is inflation. The power of inflation does not only affect goods and services but also wages and income levels. To determine inflation, economists combine a variety of prices into a single price level. The inflation rate is simply the percentage change in the price level. Applying the concept, however, involves some practical difficulties.</a:t>
            </a:r>
          </a:p>
          <a:p>
            <a:r>
              <a:rPr lang="en-US" dirty="0"/>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Inflation in the U.S. has been relatively consistent at around 2-4% per year. Throughout the 20th century, there were instances where the price level rose at double digit rates, though nothing close to hyperinflation. There were also two cases of deflation in the 20th century, after the 1920-1921 recession and during the Great Depression. </a:t>
            </a:r>
            <a:r>
              <a:rPr lang="en-US" sz="1200" dirty="0">
                <a:solidFill>
                  <a:schemeClr val="bg1"/>
                </a:solidFill>
              </a:rPr>
              <a:t>From 1900 to about 1960, the major inflations and deflations nearly balanced each other out, so the average annual rate of inflation over these years was only about 1%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in the U.S. has been relatively consistent over the last century.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24</a:t>
            </a:fld>
            <a:endParaRPr lang="en-US"/>
          </a:p>
        </p:txBody>
      </p:sp>
    </p:spTree>
    <p:extLst>
      <p:ext uri="{BB962C8B-B14F-4D97-AF65-F5344CB8AC3E}">
        <p14:creationId xmlns:p14="http://schemas.microsoft.com/office/powerpoint/2010/main" val="640614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recessions and depressions, the inflation rate often seems lower. This happened in recession of 1920–21, the Great Depression, the recession of 1980–82, and the Great Recession. High unemployment usually happens in recessions, and total demand for goods falls, pulling the price level down. Inflation often (but not always) seems to move up when the economy is growing strongly, like after wartime or during the 1960s.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25</a:t>
            </a:fld>
            <a:endParaRPr lang="en-US"/>
          </a:p>
        </p:txBody>
      </p:sp>
    </p:spTree>
    <p:extLst>
      <p:ext uri="{BB962C8B-B14F-4D97-AF65-F5344CB8AC3E}">
        <p14:creationId xmlns:p14="http://schemas.microsoft.com/office/powerpoint/2010/main" val="882683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26</a:t>
            </a:fld>
            <a:endParaRPr lang="en-US"/>
          </a:p>
        </p:txBody>
      </p:sp>
    </p:spTree>
    <p:extLst>
      <p:ext uri="{BB962C8B-B14F-4D97-AF65-F5344CB8AC3E}">
        <p14:creationId xmlns:p14="http://schemas.microsoft.com/office/powerpoint/2010/main" val="2786710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shows the annual percentage change in consumer prices compared with the previous year's consumer prices in the United States, the United Kingdom, Japan, and Germany.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27</a:t>
            </a:fld>
            <a:endParaRPr lang="en-US"/>
          </a:p>
        </p:txBody>
      </p:sp>
    </p:spTree>
    <p:extLst>
      <p:ext uri="{BB962C8B-B14F-4D97-AF65-F5344CB8AC3E}">
        <p14:creationId xmlns:p14="http://schemas.microsoft.com/office/powerpoint/2010/main" val="362427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28</a:t>
            </a:fld>
            <a:endParaRPr lang="en-US"/>
          </a:p>
        </p:txBody>
      </p:sp>
    </p:spTree>
    <p:extLst>
      <p:ext uri="{BB962C8B-B14F-4D97-AF65-F5344CB8AC3E}">
        <p14:creationId xmlns:p14="http://schemas.microsoft.com/office/powerpoint/2010/main" val="789705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29</a:t>
            </a:fld>
            <a:endParaRPr lang="en-US"/>
          </a:p>
        </p:txBody>
      </p:sp>
    </p:spTree>
    <p:extLst>
      <p:ext uri="{BB962C8B-B14F-4D97-AF65-F5344CB8AC3E}">
        <p14:creationId xmlns:p14="http://schemas.microsoft.com/office/powerpoint/2010/main" val="2953536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inflation usually low during a recession?</a:t>
            </a:r>
          </a:p>
          <a:p>
            <a:endParaRPr lang="en-US" dirty="0"/>
          </a:p>
          <a:p>
            <a:r>
              <a:rPr lang="en-US" dirty="0"/>
              <a:t>During a recession, unemployment is usually high so that aggregate demand for goods and services decreases. When aggregate demand decreases, the prices of goods and services usually don’t increase</a:t>
            </a:r>
          </a:p>
          <a:p>
            <a:r>
              <a:rPr lang="en-US" dirty="0"/>
              <a:t>very much, resulting in a decrease in the inflation rate. The prices of goods and services could even decrease, which would result in deflation</a:t>
            </a:r>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30</a:t>
            </a:fld>
            <a:endParaRPr lang="en-US"/>
          </a:p>
        </p:txBody>
      </p:sp>
    </p:spTree>
    <p:extLst>
      <p:ext uri="{BB962C8B-B14F-4D97-AF65-F5344CB8AC3E}">
        <p14:creationId xmlns:p14="http://schemas.microsoft.com/office/powerpoint/2010/main" val="3106680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 Of the U.S. population as a whole, 52% answered "fully agree," and just 4% answered "completely disagree." However, among professional economists, 18% answered "fully agree," and 18% answered "completely disagree."</a:t>
            </a:r>
          </a:p>
        </p:txBody>
      </p:sp>
      <p:sp>
        <p:nvSpPr>
          <p:cNvPr id="4" name="Slide Number Placeholder 3"/>
          <p:cNvSpPr>
            <a:spLocks noGrp="1"/>
          </p:cNvSpPr>
          <p:nvPr>
            <p:ph type="sldNum" sz="quarter" idx="5"/>
          </p:nvPr>
        </p:nvSpPr>
        <p:spPr/>
        <p:txBody>
          <a:bodyPr/>
          <a:lstStyle/>
          <a:p>
            <a:fld id="{B8186068-E6D2-4F0B-B6CA-4F107C027DA4}" type="slidenum">
              <a:rPr lang="en-US" smtClean="0"/>
              <a:t>33</a:t>
            </a:fld>
            <a:endParaRPr lang="en-US"/>
          </a:p>
        </p:txBody>
      </p:sp>
    </p:spTree>
    <p:extLst>
      <p:ext uri="{BB962C8B-B14F-4D97-AF65-F5344CB8AC3E}">
        <p14:creationId xmlns:p14="http://schemas.microsoft.com/office/powerpoint/2010/main" val="4190820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cause redistributions of purchasing power that hurt some and help others. People who are hurt by inflation include those who are holding considerable cash, like in a safety deposit box. When inflation happens, the buying power of cash diminishes. People tend to suffer from inflation if they have financial assets invested in such a way that the nominal return does not keep up. </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34</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Hyperinflation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4</a:t>
            </a:fld>
            <a:endParaRPr lang="en-US"/>
          </a:p>
        </p:txBody>
      </p:sp>
    </p:spTree>
    <p:extLst>
      <p:ext uri="{BB962C8B-B14F-4D97-AF65-F5344CB8AC3E}">
        <p14:creationId xmlns:p14="http://schemas.microsoft.com/office/powerpoint/2010/main" val="4264198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person has money in a bank account that pays 4% interest, but inflation rises to 5%, the real rate of return for the money invested in that bank account is negative 1%. The real interest rate is the nominal interest rate minus the inflation rate. nominal interest rate−inflation rate=real interest rate. The problem of an attractive nominal interest rate transforming into an ugly real interest rate can be worsened by taxes. The U.S. income tax is charged on the nominal interest received in dollar terms, without an adjustment for inflation. Thus, the government taxes a person who invests $10,000 and receives a 5% nominal rate of interest on the $500 received, whether the inflation rate is 0%, 5%, or 10%.</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35</a:t>
            </a:fld>
            <a:endParaRPr lang="en-US"/>
          </a:p>
        </p:txBody>
      </p:sp>
    </p:spTree>
    <p:extLst>
      <p:ext uri="{BB962C8B-B14F-4D97-AF65-F5344CB8AC3E}">
        <p14:creationId xmlns:p14="http://schemas.microsoft.com/office/powerpoint/2010/main" val="37728567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36</a:t>
            </a:fld>
            <a:endParaRPr lang="en-US"/>
          </a:p>
        </p:txBody>
      </p:sp>
    </p:spTree>
    <p:extLst>
      <p:ext uri="{BB962C8B-B14F-4D97-AF65-F5344CB8AC3E}">
        <p14:creationId xmlns:p14="http://schemas.microsoft.com/office/powerpoint/2010/main" val="3021951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r>
              <a:rPr lang="en-US" dirty="0"/>
              <a:t>nominal interest rate - inflation rate = real interest rate</a:t>
            </a:r>
          </a:p>
          <a:p>
            <a:r>
              <a:rPr lang="en-US" dirty="0"/>
              <a:t>nominal interest rate = real interest rate + inflation rate</a:t>
            </a:r>
          </a:p>
          <a:p>
            <a:r>
              <a:rPr lang="en-US" dirty="0"/>
              <a:t>= 5% + 2%</a:t>
            </a:r>
          </a:p>
          <a:p>
            <a:r>
              <a:rPr lang="en-US" dirty="0"/>
              <a:t>= 7%</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37</a:t>
            </a:fld>
            <a:endParaRPr lang="en-US"/>
          </a:p>
        </p:txBody>
      </p:sp>
    </p:spTree>
    <p:extLst>
      <p:ext uri="{BB962C8B-B14F-4D97-AF65-F5344CB8AC3E}">
        <p14:creationId xmlns:p14="http://schemas.microsoft.com/office/powerpoint/2010/main" val="27307950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unintended redistributions of buying power that inflation causes may have a broader effect on society. When inflation causes a retiree to suffer and a borrower to benefit, it challenges the belief that these outcomes were deserved in some way. One of the reasons the general public dislikes inflation is a sense that it makes economic rewards and penalties more arbitrary. Inflation is often perceived as unfair or even dangerous.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38</a:t>
            </a:fld>
            <a:endParaRPr lang="en-US"/>
          </a:p>
        </p:txBody>
      </p:sp>
    </p:spTree>
    <p:extLst>
      <p:ext uri="{BB962C8B-B14F-4D97-AF65-F5344CB8AC3E}">
        <p14:creationId xmlns:p14="http://schemas.microsoft.com/office/powerpoint/2010/main" val="34267425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Prices are the messengers in a market economy, conveying information about conditions of demand and supply. Inflation interferes with price signals, and if the interference is strong, it is hard to tell what is happening. When the levels and changes of prices become uncertain, firms and individuals find it harder to react to economic signals.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39</a:t>
            </a:fld>
            <a:endParaRPr lang="en-US"/>
          </a:p>
        </p:txBody>
      </p:sp>
    </p:spTree>
    <p:extLst>
      <p:ext uri="{BB962C8B-B14F-4D97-AF65-F5344CB8AC3E}">
        <p14:creationId xmlns:p14="http://schemas.microsoft.com/office/powerpoint/2010/main" val="2595106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40</a:t>
            </a:fld>
            <a:endParaRPr lang="en-US"/>
          </a:p>
        </p:txBody>
      </p:sp>
    </p:spTree>
    <p:extLst>
      <p:ext uri="{BB962C8B-B14F-4D97-AF65-F5344CB8AC3E}">
        <p14:creationId xmlns:p14="http://schemas.microsoft.com/office/powerpoint/2010/main" val="4012519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and variable inflation makes markets adjust slower to equilibrium for two main reasons:</a:t>
            </a:r>
          </a:p>
          <a:p>
            <a:endParaRPr lang="en-US" dirty="0"/>
          </a:p>
          <a:p>
            <a:r>
              <a:rPr lang="en-US" dirty="0"/>
              <a:t>On the demand side, higher prices may be a signal to consumers that they should shop for lower-priced substitutes, whose prices may not have been affected by inflation yet. On the supply side, producers might interpret higher prices as a signal to produce more of the good, especially if the inputs used to produce the good haven't been affected by inflation.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41</a:t>
            </a:fld>
            <a:endParaRPr lang="en-US"/>
          </a:p>
        </p:txBody>
      </p:sp>
    </p:spTree>
    <p:extLst>
      <p:ext uri="{BB962C8B-B14F-4D97-AF65-F5344CB8AC3E}">
        <p14:creationId xmlns:p14="http://schemas.microsoft.com/office/powerpoint/2010/main" val="4147666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make long-term planning difficult, especially for the following groups: </a:t>
            </a:r>
          </a:p>
          <a:p>
            <a:r>
              <a:rPr lang="en-US" dirty="0"/>
              <a:t>People planning for retirement, especially if their pension is a fixed nominal payment each month</a:t>
            </a:r>
          </a:p>
          <a:p>
            <a:r>
              <a:rPr lang="en-US" dirty="0"/>
              <a:t>Firms that hold too much cash, which will lose purchasing power when inflation occurs</a:t>
            </a:r>
          </a:p>
          <a:p>
            <a:r>
              <a:rPr lang="en-US" dirty="0"/>
              <a:t>Firms that concentrate on trying to profit from inflation and not on increasing productivity and quality of their products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42</a:t>
            </a:fld>
            <a:endParaRPr lang="en-US"/>
          </a:p>
        </p:txBody>
      </p:sp>
    </p:spTree>
    <p:extLst>
      <p:ext uri="{BB962C8B-B14F-4D97-AF65-F5344CB8AC3E}">
        <p14:creationId xmlns:p14="http://schemas.microsoft.com/office/powerpoint/2010/main" val="11890216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disagree about whether low rates of inflation reduce productivity. Some evidence shows moderate inflation doesn’t prevent the economy from growing at healthy place. In the early 1970s, however, when the U.S. inflation rate rose to 10% per year, production slowed until the inflation rate slowed in the 1980s.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43</a:t>
            </a:fld>
            <a:endParaRPr lang="en-US"/>
          </a:p>
        </p:txBody>
      </p:sp>
    </p:spTree>
    <p:extLst>
      <p:ext uri="{BB962C8B-B14F-4D97-AF65-F5344CB8AC3E}">
        <p14:creationId xmlns:p14="http://schemas.microsoft.com/office/powerpoint/2010/main" val="1498555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44</a:t>
            </a:fld>
            <a:endParaRPr lang="en-US"/>
          </a:p>
        </p:txBody>
      </p:sp>
    </p:spTree>
    <p:extLst>
      <p:ext uri="{BB962C8B-B14F-4D97-AF65-F5344CB8AC3E}">
        <p14:creationId xmlns:p14="http://schemas.microsoft.com/office/powerpoint/2010/main" val="1705416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price level in the economy, economists begin with the concept of a basket of goods and services. A basket of goods and services consists of the different items that individuals, businesses, or organizations typically buy. The next step is to look at how the prices of those items change over time. Changes in the prices of goods on which people spend a larger share of their incomes will matter more than changes in the prices of goods on which people spend a smaller share of their incomes.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5</a:t>
            </a:fld>
            <a:endParaRPr lang="en-US"/>
          </a:p>
        </p:txBody>
      </p:sp>
    </p:spTree>
    <p:extLst>
      <p:ext uri="{BB962C8B-B14F-4D97-AF65-F5344CB8AC3E}">
        <p14:creationId xmlns:p14="http://schemas.microsoft.com/office/powerpoint/2010/main" val="1720610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of inflation will differ considerably according to whether it is moving slowly, jogging along, or racing to the point of hyperinflation. Hyperinflation can rip apart an economy and a society, but an annual inflation rate of 2–4% is a long way from a national crisis. Economists sometimes argue that moderate inflation may help the economy by making wages in labor markets more flexible. A little inflation could nibble away at real wages and thus help them decline if necessary.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45</a:t>
            </a:fld>
            <a:endParaRPr lang="en-US"/>
          </a:p>
        </p:txBody>
      </p:sp>
    </p:spTree>
    <p:extLst>
      <p:ext uri="{BB962C8B-B14F-4D97-AF65-F5344CB8AC3E}">
        <p14:creationId xmlns:p14="http://schemas.microsoft.com/office/powerpoint/2010/main" val="11163121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price, wage, or interest rate is adjusted automatically with inflation, economists use the term indexed. An indexed payment increases according to the index number that measures inflation. Those in private markets and government programs observe a wide range of indexing arrangements.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48</a:t>
            </a:fld>
            <a:endParaRPr lang="en-US"/>
          </a:p>
        </p:txBody>
      </p:sp>
    </p:spTree>
    <p:extLst>
      <p:ext uri="{BB962C8B-B14F-4D97-AF65-F5344CB8AC3E}">
        <p14:creationId xmlns:p14="http://schemas.microsoft.com/office/powerpoint/2010/main" val="42908079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occur in labor markets and financial markets. Cost-of-living adjustments (COLAs) guarantee that wages will keep up with inflation. For example, wage contracts with COLAs are sometimes written as "COLA plus 3%." An adjustable-rate mortgage (ARM) is a type of loan that someone can use to purchase a home; the interest rate varies with inflation. Often, a borrower will be able to receive a lower interest rate if borrowing with an ARM, compared to a fixed-rate loan.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49</a:t>
            </a:fld>
            <a:endParaRPr lang="en-US"/>
          </a:p>
        </p:txBody>
      </p:sp>
    </p:spTree>
    <p:extLst>
      <p:ext uri="{BB962C8B-B14F-4D97-AF65-F5344CB8AC3E}">
        <p14:creationId xmlns:p14="http://schemas.microsoft.com/office/powerpoint/2010/main" val="22617312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programs are indexed to inflation: income tax brackets, social security benefits and payroll taxes, and indexed bonds. The U.S. income tax code is designed so that as a person's income rises, the tax rate on the marginal income earned rises as well. Since the passage of the Social Security Indexing Act of 1972, the level of Social Security benefits increases each year, along with CPI. Also, Social Security is funded by payroll taxes, which the government imposes on the income earned up to a certain amount. Indexed bonds promise to pay a certain real rate of interest above whatever inflation rate occurs.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50</a:t>
            </a:fld>
            <a:endParaRPr lang="en-US"/>
          </a:p>
        </p:txBody>
      </p:sp>
    </p:spTree>
    <p:extLst>
      <p:ext uri="{BB962C8B-B14F-4D97-AF65-F5344CB8AC3E}">
        <p14:creationId xmlns:p14="http://schemas.microsoft.com/office/powerpoint/2010/main" val="970163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51</a:t>
            </a:fld>
            <a:endParaRPr lang="en-US"/>
          </a:p>
        </p:txBody>
      </p:sp>
    </p:spTree>
    <p:extLst>
      <p:ext uri="{BB962C8B-B14F-4D97-AF65-F5344CB8AC3E}">
        <p14:creationId xmlns:p14="http://schemas.microsoft.com/office/powerpoint/2010/main" val="17674516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 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52</a:t>
            </a:fld>
            <a:endParaRPr lang="en-US"/>
          </a:p>
        </p:txBody>
      </p:sp>
    </p:spTree>
    <p:extLst>
      <p:ext uri="{BB962C8B-B14F-4D97-AF65-F5344CB8AC3E}">
        <p14:creationId xmlns:p14="http://schemas.microsoft.com/office/powerpoint/2010/main" val="7025385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seem like an obviously useful step. However, some of the fiercest opponents of inflation express grave concern about indexing: Indexing is always partial, Not every employer will provide COLAs for workers, Not all companies can assume that costs and revenues will rise with the inflation, Not all interest rates for borrowers and savers will change to match inflation.</a:t>
            </a:r>
          </a:p>
          <a:p>
            <a:r>
              <a:rPr lang="en-US" dirty="0"/>
              <a:t>In a world where some people are indexed against inflation and some are not, financially savvy firms and investors may seek ways to be protected against inflation, while the financially unsophisticated and small firms may suffer from it most.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53</a:t>
            </a:fld>
            <a:endParaRPr lang="en-US"/>
          </a:p>
        </p:txBody>
      </p:sp>
    </p:spTree>
    <p:extLst>
      <p:ext uri="{BB962C8B-B14F-4D97-AF65-F5344CB8AC3E}">
        <p14:creationId xmlns:p14="http://schemas.microsoft.com/office/powerpoint/2010/main" val="268471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occurs when too many dollars are chasing too few goods, deflation occurs when too few dollars are chasing too many goods. The great surges of inflation early in the twentieth century came after wars. After wars, price controls end and pent-up buying power surges forth, driving up inflation. We typically associate slowing economic activity, as in major recessions, with a reduction in inflation or even outright deflation. If we are to avoid inflation, the amount of purchasing power in the economy must grow at roughly the same rate as production.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54</a:t>
            </a:fld>
            <a:endParaRPr lang="en-US"/>
          </a:p>
        </p:txBody>
      </p:sp>
    </p:spTree>
    <p:extLst>
      <p:ext uri="{BB962C8B-B14F-4D97-AF65-F5344CB8AC3E}">
        <p14:creationId xmlns:p14="http://schemas.microsoft.com/office/powerpoint/2010/main" val="38688100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55</a:t>
            </a:fld>
            <a:endParaRPr lang="en-US"/>
          </a:p>
        </p:txBody>
      </p:sp>
    </p:spTree>
    <p:extLst>
      <p:ext uri="{BB962C8B-B14F-4D97-AF65-F5344CB8AC3E}">
        <p14:creationId xmlns:p14="http://schemas.microsoft.com/office/powerpoint/2010/main" val="11536638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 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56</a:t>
            </a:fld>
            <a:endParaRPr lang="en-US"/>
          </a:p>
        </p:txBody>
      </p:sp>
    </p:spTree>
    <p:extLst>
      <p:ext uri="{BB962C8B-B14F-4D97-AF65-F5344CB8AC3E}">
        <p14:creationId xmlns:p14="http://schemas.microsoft.com/office/powerpoint/2010/main" val="470359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calculations in dollar amounts can get messy, so economists use index numbers.</a:t>
            </a:r>
          </a:p>
          <a:p>
            <a:r>
              <a:rPr lang="en-US" dirty="0"/>
              <a:t>Index number = a unit-free number, used instead of a dollar amount </a:t>
            </a:r>
          </a:p>
          <a:p>
            <a:r>
              <a:rPr lang="en-US" dirty="0"/>
              <a:t>How to convert dollar amounts to index numbers:</a:t>
            </a:r>
          </a:p>
          <a:p>
            <a:r>
              <a:rPr lang="en-US" dirty="0"/>
              <a:t>Economists arbitrarily choose one year to be the “base year”</a:t>
            </a:r>
          </a:p>
          <a:p>
            <a:r>
              <a:rPr lang="en-US" dirty="0"/>
              <a:t>Index number = total spending in a year/total spending in base year * 100</a:t>
            </a:r>
          </a:p>
        </p:txBody>
      </p:sp>
      <p:sp>
        <p:nvSpPr>
          <p:cNvPr id="4" name="Slide Number Placeholder 3"/>
          <p:cNvSpPr>
            <a:spLocks noGrp="1"/>
          </p:cNvSpPr>
          <p:nvPr>
            <p:ph type="sldNum" sz="quarter" idx="5"/>
          </p:nvPr>
        </p:nvSpPr>
        <p:spPr/>
        <p:txBody>
          <a:bodyPr/>
          <a:lstStyle/>
          <a:p>
            <a:fld id="{11D5F23B-1B12-4DF2-8706-5385F1D353AD}" type="slidenum">
              <a:rPr lang="en-US" smtClean="0"/>
              <a:t>6</a:t>
            </a:fld>
            <a:endParaRPr lang="en-US"/>
          </a:p>
        </p:txBody>
      </p:sp>
    </p:spTree>
    <p:extLst>
      <p:ext uri="{BB962C8B-B14F-4D97-AF65-F5344CB8AC3E}">
        <p14:creationId xmlns:p14="http://schemas.microsoft.com/office/powerpoint/2010/main" val="1901073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7</a:t>
            </a:fld>
            <a:endParaRPr lang="en-US"/>
          </a:p>
        </p:txBody>
      </p:sp>
    </p:spTree>
    <p:extLst>
      <p:ext uri="{BB962C8B-B14F-4D97-AF65-F5344CB8AC3E}">
        <p14:creationId xmlns:p14="http://schemas.microsoft.com/office/powerpoint/2010/main" val="271785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8</a:t>
            </a:fld>
            <a:endParaRPr lang="en-US"/>
          </a:p>
        </p:txBody>
      </p:sp>
    </p:spTree>
    <p:extLst>
      <p:ext uri="{BB962C8B-B14F-4D97-AF65-F5344CB8AC3E}">
        <p14:creationId xmlns:p14="http://schemas.microsoft.com/office/powerpoint/2010/main" val="45627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9</a:t>
            </a:fld>
            <a:endParaRPr lang="en-US"/>
          </a:p>
        </p:txBody>
      </p:sp>
    </p:spTree>
    <p:extLst>
      <p:ext uri="{BB962C8B-B14F-4D97-AF65-F5344CB8AC3E}">
        <p14:creationId xmlns:p14="http://schemas.microsoft.com/office/powerpoint/2010/main" val="153881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glance at two index numbers like 107 and 110, you know that the rate of inflation between the two years is about 3%. Most people find it difficult to glance at numbers like $19,493.62 and $20,040.17 and know they represent a change of about 3%. Index numbers are much easier to interpret than nominal values. Any base year that we choose for the index numbers will result in the same inflation rate.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10</a:t>
            </a:fld>
            <a:endParaRPr lang="en-US"/>
          </a:p>
        </p:txBody>
      </p:sp>
    </p:spTree>
    <p:extLst>
      <p:ext uri="{BB962C8B-B14F-4D97-AF65-F5344CB8AC3E}">
        <p14:creationId xmlns:p14="http://schemas.microsoft.com/office/powerpoint/2010/main" val="5300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2.wmf"/></Relationships>
</file>

<file path=ppt/slides/_rels/slide5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Tracking Inflation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89732"/>
            <a:ext cx="9144000" cy="6281341"/>
            <a:chOff x="0" y="514419"/>
            <a:chExt cx="9144000" cy="6281341"/>
          </a:xfrm>
        </p:grpSpPr>
        <p:sp>
          <p:nvSpPr>
            <p:cNvPr id="26" name="TextBox 25"/>
            <p:cNvSpPr txBox="1"/>
            <p:nvPr/>
          </p:nvSpPr>
          <p:spPr>
            <a:xfrm>
              <a:off x="0" y="514419"/>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Why Use Index Numbers?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you glance at two index numbers like 107 and 110, you know that the rate of inflation between the two years is about 3%.</a:t>
              </a:r>
            </a:p>
          </p:txBody>
        </p:sp>
      </p:grpSp>
      <p:grpSp>
        <p:nvGrpSpPr>
          <p:cNvPr id="20" name="Group 19"/>
          <p:cNvGrpSpPr/>
          <p:nvPr/>
        </p:nvGrpSpPr>
        <p:grpSpPr>
          <a:xfrm>
            <a:off x="2066922" y="246861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find it difficult to glance at numbers like $19,493.62 and $20,040.17 and know they represent a change of about 3%.</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 numbers are much easier to interpret than nominal values.</a:t>
              </a:r>
            </a:p>
          </p:txBody>
        </p:sp>
      </p:grpSp>
      <p:grpSp>
        <p:nvGrpSpPr>
          <p:cNvPr id="18" name="Group 17">
            <a:extLst>
              <a:ext uri="{FF2B5EF4-FFF2-40B4-BE49-F238E27FC236}">
                <a16:creationId xmlns:a16="http://schemas.microsoft.com/office/drawing/2014/main" id="{8A771706-1834-4D9B-9F25-25D47EDC8A6A}"/>
              </a:ext>
            </a:extLst>
          </p:cNvPr>
          <p:cNvGrpSpPr/>
          <p:nvPr/>
        </p:nvGrpSpPr>
        <p:grpSpPr>
          <a:xfrm>
            <a:off x="2066922" y="425372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B306BEC-EC00-44BB-9573-3B6CB32AC2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867DF6B-588C-4F03-A924-00527A19247B}"/>
                </a:ext>
              </a:extLst>
            </p:cNvPr>
            <p:cNvSpPr txBox="1"/>
            <p:nvPr/>
          </p:nvSpPr>
          <p:spPr>
            <a:xfrm>
              <a:off x="633041" y="178267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base year that we choose for the index numbers will result in the same inflation rate.</a:t>
              </a:r>
            </a:p>
          </p:txBody>
        </p:sp>
      </p:grpSp>
    </p:spTree>
    <p:extLst>
      <p:ext uri="{BB962C8B-B14F-4D97-AF65-F5344CB8AC3E}">
        <p14:creationId xmlns:p14="http://schemas.microsoft.com/office/powerpoint/2010/main" val="1091726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0667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Economists measure the price level by using a basket of goods and services and calculating how the total cost of buying that basket of goods will increase over time.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often express the price level in terms of index numbers, which transform the cost of buying the basket of goods and services into a series of numbers in the same proportion to each other but with an arbitrary base year of 100.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inflation rate as the percentage change between price levels or index numbers over time.</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727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to Measure Changes in the Cost of Living </a:t>
            </a:r>
            <a:endParaRPr dirty="0"/>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Consumer Price Index</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most commonly cited measure of inflation in the United States is the </a:t>
              </a:r>
              <a:r>
                <a:rPr lang="en-US" sz="2000" b="1" dirty="0">
                  <a:solidFill>
                    <a:schemeClr val="bg1"/>
                  </a:solidFill>
                  <a:latin typeface="Calibri" panose="020F0502020204030204" pitchFamily="34" charset="0"/>
                  <a:cs typeface="Calibri" panose="020F0502020204030204" pitchFamily="34" charset="0"/>
                </a:rPr>
                <a:t>consumer price index (CPI)</a:t>
              </a:r>
              <a:r>
                <a:rPr lang="en-US" sz="2000" dirty="0">
                  <a:solidFill>
                    <a:schemeClr val="bg1"/>
                  </a:solidFill>
                  <a:latin typeface="Calibri" panose="020F0502020204030204" pitchFamily="34" charset="0"/>
                  <a:cs typeface="Calibri" panose="020F0502020204030204" pitchFamily="34" charset="0"/>
                </a:rPr>
                <a:t>.</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CPI is based on the prices in a fixed basket of goods and services that represents the purchases of an average family of four.</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277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Though CPI is an effective measure of inflation, it does have its drawbacks.</a:t>
              </a:r>
            </a:p>
          </p:txBody>
        </p:sp>
      </p:grpSp>
    </p:spTree>
    <p:extLst>
      <p:ext uri="{BB962C8B-B14F-4D97-AF65-F5344CB8AC3E}">
        <p14:creationId xmlns:p14="http://schemas.microsoft.com/office/powerpoint/2010/main" val="2904495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Consumer Price Index Drawbacks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change in the total cost of buying a fixed basket of goods and services over time is not the same as the change in the cost of living.</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Unless consumers buy the exact same basket of goods every year, the fixed basket of goods approach in CPI may be misleading.</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2107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Two main biases arise when using CPI: the substitution bias and the quality/new goods bias.</a:t>
              </a:r>
            </a:p>
          </p:txBody>
        </p:sp>
      </p:grpSp>
    </p:spTree>
    <p:extLst>
      <p:ext uri="{BB962C8B-B14F-4D97-AF65-F5344CB8AC3E}">
        <p14:creationId xmlns:p14="http://schemas.microsoft.com/office/powerpoint/2010/main" val="3597081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your basket of goods as a student. How would a basket of goods and services purchased by a typical college student differ from the basket purchased by an older, retired person? Why would the difference be important?</a:t>
            </a:r>
          </a:p>
        </p:txBody>
      </p:sp>
      <p:pic>
        <p:nvPicPr>
          <p:cNvPr id="3" name="Picture 2" descr="A group of students having a discussion around a couple desks">
            <a:extLst>
              <a:ext uri="{FF2B5EF4-FFF2-40B4-BE49-F238E27FC236}">
                <a16:creationId xmlns:a16="http://schemas.microsoft.com/office/drawing/2014/main" id="{027ADCB9-6EF2-4EEE-AC1F-53CE7B9B60F7}"/>
              </a:ext>
            </a:extLst>
          </p:cNvPr>
          <p:cNvPicPr>
            <a:picLocks noChangeAspect="1"/>
          </p:cNvPicPr>
          <p:nvPr/>
        </p:nvPicPr>
        <p:blipFill>
          <a:blip r:embed="rId3"/>
          <a:stretch>
            <a:fillRect/>
          </a:stretch>
        </p:blipFill>
        <p:spPr>
          <a:xfrm>
            <a:off x="3830078" y="3429000"/>
            <a:ext cx="4531844" cy="3021229"/>
          </a:xfrm>
          <a:prstGeom prst="rect">
            <a:avLst/>
          </a:prstGeom>
        </p:spPr>
      </p:pic>
    </p:spTree>
    <p:extLst>
      <p:ext uri="{BB962C8B-B14F-4D97-AF65-F5344CB8AC3E}">
        <p14:creationId xmlns:p14="http://schemas.microsoft.com/office/powerpoint/2010/main" val="65918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82283"/>
            <a:ext cx="9144000" cy="6488790"/>
            <a:chOff x="0" y="306970"/>
            <a:chExt cx="9144000" cy="6488790"/>
          </a:xfrm>
        </p:grpSpPr>
        <p:sp>
          <p:nvSpPr>
            <p:cNvPr id="26" name="TextBox 25"/>
            <p:cNvSpPr txBox="1"/>
            <p:nvPr/>
          </p:nvSpPr>
          <p:spPr>
            <a:xfrm>
              <a:off x="0" y="306970"/>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Biases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0"/>
            <a:ext cx="7608462" cy="3550835"/>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Substitution Bias</a:t>
            </a: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Quality/New Goods Bias</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074990"/>
            <a:ext cx="3309566" cy="2554545"/>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Consumers will substitute away from goods whose relative prices have risen.</a:t>
            </a:r>
          </a:p>
          <a:p>
            <a:pPr marL="457200" indent="-355600">
              <a:buClr>
                <a:schemeClr val="lt1"/>
              </a:buClr>
              <a:buSzPts val="2000"/>
              <a:buFont typeface="Arial" panose="020B0604020202020204" pitchFamily="34" charset="0"/>
              <a:buChar char="•"/>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If the price of apples rises, consumers will purchase a substitute, like bananas or oranges.</a:t>
            </a:r>
          </a:p>
        </p:txBody>
      </p:sp>
      <p:sp>
        <p:nvSpPr>
          <p:cNvPr id="7" name="TextBox 6">
            <a:extLst>
              <a:ext uri="{FF2B5EF4-FFF2-40B4-BE49-F238E27FC236}">
                <a16:creationId xmlns:a16="http://schemas.microsoft.com/office/drawing/2014/main" id="{2D3A0BF0-9F1C-489D-A22E-9C02FE046C9B}"/>
              </a:ext>
            </a:extLst>
          </p:cNvPr>
          <p:cNvSpPr txBox="1"/>
          <p:nvPr/>
        </p:nvSpPr>
        <p:spPr>
          <a:xfrm>
            <a:off x="6354832" y="2058760"/>
            <a:ext cx="3545399" cy="2862322"/>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the quality gained from new products (e.g., cell phones).</a:t>
            </a:r>
          </a:p>
          <a:p>
            <a:pPr marL="457200" indent="-355600">
              <a:buClr>
                <a:schemeClr val="lt1"/>
              </a:buClr>
              <a:buSzPts val="2000"/>
              <a:buFont typeface="Arial" panose="020B0604020202020204" pitchFamily="34" charset="0"/>
              <a:buChar char="•"/>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quality improvements in products, only the subsequent increase in price (e.g., cereal).</a:t>
            </a:r>
          </a:p>
        </p:txBody>
      </p:sp>
    </p:spTree>
    <p:extLst>
      <p:ext uri="{BB962C8B-B14F-4D97-AF65-F5344CB8AC3E}">
        <p14:creationId xmlns:p14="http://schemas.microsoft.com/office/powerpoint/2010/main" val="2699779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Core Inflation Index</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60902"/>
              <a:ext cx="7807571"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a:t>
              </a:r>
              <a:r>
                <a:rPr lang="en-US" sz="2000" b="1" dirty="0">
                  <a:solidFill>
                    <a:schemeClr val="bg1"/>
                  </a:solidFill>
                  <a:latin typeface="Calibri" panose="020F0502020204030204" pitchFamily="34" charset="0"/>
                  <a:cs typeface="Calibri" panose="020F0502020204030204" pitchFamily="34" charset="0"/>
                </a:rPr>
                <a:t>core inflation index </a:t>
              </a:r>
              <a:r>
                <a:rPr lang="en-US" sz="2000" dirty="0">
                  <a:solidFill>
                    <a:schemeClr val="bg1"/>
                  </a:solidFill>
                  <a:latin typeface="Calibri" panose="020F0502020204030204" pitchFamily="34" charset="0"/>
                  <a:cs typeface="Calibri" panose="020F0502020204030204" pitchFamily="34" charset="0"/>
                </a:rPr>
                <a:t>is CPI without the volatile economic variables.</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core inflation index is more appropriate to use in the aftermath of natural disasters, such as hurricanes.</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4261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CPI in the aftermath of Hurricane Katrina would have inaccurately registered an increase in the cost of living to all households.</a:t>
              </a:r>
            </a:p>
          </p:txBody>
        </p:sp>
      </p:grpSp>
    </p:spTree>
    <p:extLst>
      <p:ext uri="{BB962C8B-B14F-4D97-AF65-F5344CB8AC3E}">
        <p14:creationId xmlns:p14="http://schemas.microsoft.com/office/powerpoint/2010/main" val="3787274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p:txBody>
      </p:sp>
    </p:spTree>
    <p:extLst>
      <p:ext uri="{BB962C8B-B14F-4D97-AF65-F5344CB8AC3E}">
        <p14:creationId xmlns:p14="http://schemas.microsoft.com/office/powerpoint/2010/main" val="3742118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34850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a:p>
            <a:pPr algn="ctr"/>
            <a:endParaRPr lang="en-US" sz="2000" dirty="0">
              <a:solidFill>
                <a:schemeClr val="bg1"/>
              </a:solidFill>
            </a:endParaRPr>
          </a:p>
          <a:p>
            <a:pPr algn="ctr"/>
            <a:r>
              <a:rPr lang="en-US" sz="2000" i="1" dirty="0">
                <a:solidFill>
                  <a:schemeClr val="bg1"/>
                </a:solidFill>
              </a:rPr>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p:txBody>
      </p:sp>
    </p:spTree>
    <p:extLst>
      <p:ext uri="{BB962C8B-B14F-4D97-AF65-F5344CB8AC3E}">
        <p14:creationId xmlns:p14="http://schemas.microsoft.com/office/powerpoint/2010/main" val="1779491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F828744-0540-41BE-A2A1-A1FF00688EF0}"/>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7DF16A40-9FDB-446B-98EA-8512CD3DC3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7D43C6F-39C6-42E2-A613-6857BD0D671B}"/>
                </a:ext>
              </a:extLst>
            </p:cNvPr>
            <p:cNvSpPr txBox="1"/>
            <p:nvPr/>
          </p:nvSpPr>
          <p:spPr>
            <a:xfrm>
              <a:off x="617278" y="18017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begins by showing how to combine prices of individual goods and services to create a measure of overall inflation.</a:t>
              </a:r>
            </a:p>
          </p:txBody>
        </p:sp>
      </p:grpSp>
      <p:grpSp>
        <p:nvGrpSpPr>
          <p:cNvPr id="10" name="Group 9">
            <a:extLst>
              <a:ext uri="{FF2B5EF4-FFF2-40B4-BE49-F238E27FC236}">
                <a16:creationId xmlns:a16="http://schemas.microsoft.com/office/drawing/2014/main" id="{B47A0590-1E40-4EAE-ADA7-AA7175910C92}"/>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F6FD02C-F5D8-422E-8947-AEFA3B0E71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597F41B3-9845-4EC6-8C7A-7C2019ECD16C}"/>
                </a:ext>
              </a:extLst>
            </p:cNvPr>
            <p:cNvSpPr txBox="1"/>
            <p:nvPr/>
          </p:nvSpPr>
          <p:spPr>
            <a:xfrm>
              <a:off x="617277" y="179343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discusses the historical and recent experience of inflation, both in the United States and in other countries around the world.</a:t>
              </a:r>
            </a:p>
          </p:txBody>
        </p:sp>
      </p:grpSp>
      <p:grpSp>
        <p:nvGrpSpPr>
          <p:cNvPr id="13" name="Group 12">
            <a:extLst>
              <a:ext uri="{FF2B5EF4-FFF2-40B4-BE49-F238E27FC236}">
                <a16:creationId xmlns:a16="http://schemas.microsoft.com/office/drawing/2014/main" id="{E22A2B3D-0530-4421-8A55-8194F3BD6033}"/>
              </a:ext>
            </a:extLst>
          </p:cNvPr>
          <p:cNvGrpSpPr/>
          <p:nvPr/>
        </p:nvGrpSpPr>
        <p:grpSpPr>
          <a:xfrm>
            <a:off x="2066922" y="33611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1D1A91B-A877-42B2-AB82-8B69D9F240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2AA0BA6-EA3B-498A-AC92-2B357946B104}"/>
                </a:ext>
              </a:extLst>
            </p:cNvPr>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has consequences for people and firms in their roles as lenders and borrowers, wage earners, taxpayers, and consumers.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Other Economic Indices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3FEE8CFF-52C6-444E-87C0-8E5D5DD2E18C}"/>
              </a:ext>
            </a:extLst>
          </p:cNvPr>
          <p:cNvGraphicFramePr>
            <a:graphicFrameLocks noGrp="1"/>
          </p:cNvGraphicFramePr>
          <p:nvPr/>
        </p:nvGraphicFramePr>
        <p:xfrm>
          <a:off x="2032000" y="2011680"/>
          <a:ext cx="8128000" cy="31089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69063928"/>
                    </a:ext>
                  </a:extLst>
                </a:gridCol>
                <a:gridCol w="4064000">
                  <a:extLst>
                    <a:ext uri="{9D8B030D-6E8A-4147-A177-3AD203B41FA5}">
                      <a16:colId xmlns:a16="http://schemas.microsoft.com/office/drawing/2014/main" val="4041914805"/>
                    </a:ext>
                  </a:extLst>
                </a:gridCol>
              </a:tblGrid>
              <a:tr h="370840">
                <a:tc>
                  <a:txBody>
                    <a:bodyPr/>
                    <a:lstStyle/>
                    <a:p>
                      <a:r>
                        <a:rPr lang="en-US" b="0" dirty="0">
                          <a:solidFill>
                            <a:schemeClr val="tx1"/>
                          </a:solidFill>
                        </a:rPr>
                        <a:t>Producer price index (PPI)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A measure of inflation based on prices that producers of goods and services pay for supplies and inputs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4321167"/>
                  </a:ext>
                </a:extLst>
              </a:tr>
              <a:tr h="370840">
                <a:tc>
                  <a:txBody>
                    <a:bodyPr/>
                    <a:lstStyle/>
                    <a:p>
                      <a:r>
                        <a:rPr lang="en-US" dirty="0">
                          <a:solidFill>
                            <a:schemeClr val="tx1"/>
                          </a:solidFill>
                        </a:rPr>
                        <a:t>International price index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the prices of exported or imported merchandise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0158589"/>
                  </a:ext>
                </a:extLst>
              </a:tr>
              <a:tr h="370840">
                <a:tc>
                  <a:txBody>
                    <a:bodyPr/>
                    <a:lstStyle/>
                    <a:p>
                      <a:r>
                        <a:rPr lang="en-US" dirty="0">
                          <a:solidFill>
                            <a:schemeClr val="tx1"/>
                          </a:solidFill>
                        </a:rPr>
                        <a:t>Employment cost index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labor market wages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7492251"/>
                  </a:ext>
                </a:extLst>
              </a:tr>
              <a:tr h="370840">
                <a:tc>
                  <a:txBody>
                    <a:bodyPr/>
                    <a:lstStyle/>
                    <a:p>
                      <a:r>
                        <a:rPr lang="en-US" dirty="0">
                          <a:solidFill>
                            <a:schemeClr val="tx1"/>
                          </a:solidFill>
                        </a:rPr>
                        <a:t>GDP deflator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the prices of all the GDP components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706656"/>
                  </a:ext>
                </a:extLst>
              </a:tr>
            </a:tbl>
          </a:graphicData>
        </a:graphic>
      </p:graphicFrame>
    </p:spTree>
    <p:extLst>
      <p:ext uri="{BB962C8B-B14F-4D97-AF65-F5344CB8AC3E}">
        <p14:creationId xmlns:p14="http://schemas.microsoft.com/office/powerpoint/2010/main" val="423958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46186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substitution bias: when a fixed basket of goods does not allow for buying more of what becomes relatively less expensive and less of what becomes relatively more expensive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quality/new goods bias: when a fixed basket cannot account for improvements in quality and the advent of new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most commonly cited measure of inflation is the consumer price index (CPI), which is based on a basket of goods representing what the typical consumer buys.</a:t>
            </a:r>
          </a:p>
        </p:txBody>
      </p:sp>
    </p:spTree>
    <p:extLst>
      <p:ext uri="{BB962C8B-B14F-4D97-AF65-F5344CB8AC3E}">
        <p14:creationId xmlns:p14="http://schemas.microsoft.com/office/powerpoint/2010/main" val="2907123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How the U.S. and Other Countries Experience Inflation</a:t>
            </a:r>
          </a:p>
        </p:txBody>
      </p:sp>
      <p:cxnSp>
        <p:nvCxnSpPr>
          <p:cNvPr id="14" name="Straight Connector 13"/>
          <p:cNvCxnSpPr/>
          <p:nvPr/>
        </p:nvCxnSpPr>
        <p:spPr>
          <a:xfrm>
            <a:off x="3130061" y="532731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07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Historical Inflation in the U.S.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3346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 the U.S. has been relatively consistent at around 2% to 4% per year.</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86285"/>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Throughout the 20</a:t>
              </a:r>
              <a:r>
                <a:rPr lang="en-US" sz="2000" baseline="30000" dirty="0">
                  <a:solidFill>
                    <a:schemeClr val="bg1"/>
                  </a:solidFill>
                </a:rPr>
                <a:t>th</a:t>
              </a:r>
              <a:r>
                <a:rPr lang="en-US" sz="2000" dirty="0">
                  <a:solidFill>
                    <a:schemeClr val="bg1"/>
                  </a:solidFill>
                </a:rPr>
                <a:t> century, there were instances where the price level rose at double digit rates, though nothing close to hyperinflation.</a:t>
              </a:r>
            </a:p>
          </p:txBody>
        </p:sp>
      </p:grpSp>
      <p:grpSp>
        <p:nvGrpSpPr>
          <p:cNvPr id="23" name="Group 22"/>
          <p:cNvGrpSpPr/>
          <p:nvPr/>
        </p:nvGrpSpPr>
        <p:grpSpPr>
          <a:xfrm>
            <a:off x="2066922" y="3361170"/>
            <a:ext cx="8058154" cy="1076802"/>
            <a:chOff x="542923" y="1736761"/>
            <a:chExt cx="8058154" cy="1076802"/>
          </a:xfrm>
          <a:solidFill>
            <a:srgbClr val="627981"/>
          </a:solidFill>
        </p:grpSpPr>
        <p:sp>
          <p:nvSpPr>
            <p:cNvPr id="24" name="Rectangle 23"/>
            <p:cNvSpPr/>
            <p:nvPr/>
          </p:nvSpPr>
          <p:spPr>
            <a:xfrm>
              <a:off x="542923" y="1736761"/>
              <a:ext cx="8058154" cy="107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97900"/>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were also two cases of </a:t>
              </a:r>
              <a:r>
                <a:rPr lang="en-US" sz="2000" b="1" dirty="0">
                  <a:solidFill>
                    <a:schemeClr val="bg1"/>
                  </a:solidFill>
                </a:rPr>
                <a:t>deflation</a:t>
              </a:r>
              <a:r>
                <a:rPr lang="en-US" sz="2000" dirty="0">
                  <a:solidFill>
                    <a:schemeClr val="bg1"/>
                  </a:solidFill>
                </a:rPr>
                <a:t>—severe negative inflation—in the 20</a:t>
              </a:r>
              <a:r>
                <a:rPr lang="en-US" sz="2000" baseline="30000" dirty="0">
                  <a:solidFill>
                    <a:schemeClr val="bg1"/>
                  </a:solidFill>
                </a:rPr>
                <a:t>th</a:t>
              </a:r>
              <a:r>
                <a:rPr lang="en-US" sz="2000" dirty="0">
                  <a:solidFill>
                    <a:schemeClr val="bg1"/>
                  </a:solidFill>
                </a:rPr>
                <a:t> century: after the 1920-1921 recession and during the Great Depression.</a:t>
              </a:r>
            </a:p>
          </p:txBody>
        </p:sp>
      </p:grpSp>
      <p:grpSp>
        <p:nvGrpSpPr>
          <p:cNvPr id="27" name="Group 26"/>
          <p:cNvGrpSpPr/>
          <p:nvPr/>
        </p:nvGrpSpPr>
        <p:grpSpPr>
          <a:xfrm>
            <a:off x="2068005" y="4519943"/>
            <a:ext cx="8057071" cy="1059853"/>
            <a:chOff x="542923" y="1736761"/>
            <a:chExt cx="8058154" cy="1059853"/>
          </a:xfrm>
          <a:solidFill>
            <a:srgbClr val="627981"/>
          </a:solidFill>
        </p:grpSpPr>
        <p:sp>
          <p:nvSpPr>
            <p:cNvPr id="28" name="Rectangle 27"/>
            <p:cNvSpPr/>
            <p:nvPr/>
          </p:nvSpPr>
          <p:spPr>
            <a:xfrm>
              <a:off x="542923" y="1736761"/>
              <a:ext cx="8058154" cy="10598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1900 to about 1960, the major inflations and deflations nearly balanced each other out, so the average annual rate of inflation over these years was only about 1% per year.</a:t>
              </a:r>
            </a:p>
          </p:txBody>
        </p:sp>
      </p:grpSp>
    </p:spTree>
    <p:extLst>
      <p:ext uri="{BB962C8B-B14F-4D97-AF65-F5344CB8AC3E}">
        <p14:creationId xmlns:p14="http://schemas.microsoft.com/office/powerpoint/2010/main" val="334561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Historical Inflation in the U.S.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5752554"/>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800168"/>
              <a:ext cx="7807571" cy="707886"/>
            </a:xfrm>
            <a:prstGeom prst="rect">
              <a:avLst/>
            </a:prstGeom>
            <a:grpFill/>
          </p:spPr>
          <p:txBody>
            <a:bodyPr wrap="square" rtlCol="0">
              <a:spAutoFit/>
            </a:bodyPr>
            <a:lstStyle/>
            <a:p>
              <a:pPr algn="ctr"/>
              <a:r>
                <a:rPr lang="en-US" sz="2000" dirty="0">
                  <a:solidFill>
                    <a:schemeClr val="bg1"/>
                  </a:solidFill>
                </a:rPr>
                <a:t>Inflation in the U.S. has risen and fallen periodically but tends to return to about 2% to 4% a year.</a:t>
              </a:r>
            </a:p>
          </p:txBody>
        </p:sp>
      </p:grpSp>
      <p:pic>
        <p:nvPicPr>
          <p:cNvPr id="6" name="Picture 5" descr="A line graph showing trends in U.S. inflation rates from 1913 to 2021.">
            <a:extLst>
              <a:ext uri="{FF2B5EF4-FFF2-40B4-BE49-F238E27FC236}">
                <a16:creationId xmlns:a16="http://schemas.microsoft.com/office/drawing/2014/main" id="{21AC63B1-E77C-8744-013C-6D778E81A29E}"/>
              </a:ext>
            </a:extLst>
          </p:cNvPr>
          <p:cNvPicPr>
            <a:picLocks noChangeAspect="1"/>
          </p:cNvPicPr>
          <p:nvPr/>
        </p:nvPicPr>
        <p:blipFill rotWithShape="1">
          <a:blip r:embed="rId3"/>
          <a:srcRect l="1004" t="2304" r="503" b="4348"/>
          <a:stretch/>
        </p:blipFill>
        <p:spPr>
          <a:xfrm>
            <a:off x="1797715" y="1436844"/>
            <a:ext cx="8596570" cy="4092006"/>
          </a:xfrm>
          <a:prstGeom prst="rect">
            <a:avLst/>
          </a:prstGeom>
        </p:spPr>
      </p:pic>
    </p:spTree>
    <p:extLst>
      <p:ext uri="{BB962C8B-B14F-4D97-AF65-F5344CB8AC3E}">
        <p14:creationId xmlns:p14="http://schemas.microsoft.com/office/powerpoint/2010/main" val="3204219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Recessions and Depressions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8004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and depressions, the inflation rate often seems lower.</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happened in the recession of 1920</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21, the Great Depression, the recession of 1980</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82, and the Great Recession.</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unemployment usually happens in recessions, and total demand for goods falls, pulling the price level down.</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often (but not always) seems to move up when the economy is growing strongly, like after wartime or during the 1960s.</a:t>
              </a:r>
            </a:p>
          </p:txBody>
        </p:sp>
      </p:grpSp>
    </p:spTree>
    <p:extLst>
      <p:ext uri="{BB962C8B-B14F-4D97-AF65-F5344CB8AC3E}">
        <p14:creationId xmlns:p14="http://schemas.microsoft.com/office/powerpoint/2010/main" val="2947945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industrialized countries had high inflation in the 1970s, which came down in the 1980s and mostly stayed level.</a:t>
              </a:r>
            </a:p>
          </p:txBody>
        </p:sp>
      </p:grpSp>
      <p:grpSp>
        <p:nvGrpSpPr>
          <p:cNvPr id="20" name="Group 19"/>
          <p:cNvGrpSpPr/>
          <p:nvPr/>
        </p:nvGrpSpPr>
        <p:grpSpPr>
          <a:xfrm>
            <a:off x="2066922" y="2472264"/>
            <a:ext cx="8058154" cy="1071953"/>
            <a:chOff x="542923" y="1736761"/>
            <a:chExt cx="8058154" cy="1071953"/>
          </a:xfrm>
          <a:solidFill>
            <a:srgbClr val="627981"/>
          </a:solidFill>
        </p:grpSpPr>
        <p:sp>
          <p:nvSpPr>
            <p:cNvPr id="21" name="Rectangle 20"/>
            <p:cNvSpPr/>
            <p:nvPr/>
          </p:nvSpPr>
          <p:spPr>
            <a:xfrm>
              <a:off x="542923" y="1736761"/>
              <a:ext cx="8058154" cy="1071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controlled economies in the 1970s, like the Soviet Union and China, had low rates of inflation because of laws against raising prices.</a:t>
              </a:r>
            </a:p>
          </p:txBody>
        </p:sp>
      </p:grpSp>
      <p:grpSp>
        <p:nvGrpSpPr>
          <p:cNvPr id="23" name="Group 22"/>
          <p:cNvGrpSpPr/>
          <p:nvPr/>
        </p:nvGrpSpPr>
        <p:grpSpPr>
          <a:xfrm>
            <a:off x="2066922" y="3628634"/>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these countries transitioned toward more market-oriented economies, they also experienced outbursts of inflation.</a:t>
              </a:r>
            </a:p>
          </p:txBody>
        </p:sp>
      </p:grpSp>
    </p:spTree>
    <p:extLst>
      <p:ext uri="{BB962C8B-B14F-4D97-AF65-F5344CB8AC3E}">
        <p14:creationId xmlns:p14="http://schemas.microsoft.com/office/powerpoint/2010/main" val="4289209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1057071" y="5705554"/>
            <a:ext cx="10077855" cy="900191"/>
            <a:chOff x="542923" y="1736761"/>
            <a:chExt cx="8058154" cy="1082716"/>
          </a:xfrm>
          <a:solidFill>
            <a:srgbClr val="627981"/>
          </a:solidFill>
        </p:grpSpPr>
        <p:sp>
          <p:nvSpPr>
            <p:cNvPr id="24" name="Rectangle 23"/>
            <p:cNvSpPr/>
            <p:nvPr/>
          </p:nvSpPr>
          <p:spPr>
            <a:xfrm>
              <a:off x="542923" y="1736761"/>
              <a:ext cx="8058154" cy="10827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5" name="TextBox 24"/>
            <p:cNvSpPr txBox="1"/>
            <p:nvPr/>
          </p:nvSpPr>
          <p:spPr>
            <a:xfrm>
              <a:off x="542923" y="1793091"/>
              <a:ext cx="8058154" cy="707886"/>
            </a:xfrm>
            <a:prstGeom prst="rect">
              <a:avLst/>
            </a:prstGeom>
            <a:grpFill/>
          </p:spPr>
          <p:txBody>
            <a:bodyPr wrap="square" rtlCol="0">
              <a:spAutoFit/>
            </a:bodyPr>
            <a:lstStyle/>
            <a:p>
              <a:pPr algn="ctr"/>
              <a:r>
                <a:rPr lang="en-US" sz="2000" dirty="0">
                  <a:solidFill>
                    <a:schemeClr val="bg1"/>
                  </a:solidFill>
                </a:rPr>
                <a:t>This chart shows the annual percentage change in consumer prices compared with the previous year's consumer prices in the United States, the United Kingdom, Japan, and Germany.</a:t>
              </a:r>
            </a:p>
          </p:txBody>
        </p:sp>
      </p:grpSp>
      <p:pic>
        <p:nvPicPr>
          <p:cNvPr id="3" name="Picture 2" descr="A line graph comparing inflation rates for the United States, the United Kingdom, Japan, and Germany.">
            <a:extLst>
              <a:ext uri="{FF2B5EF4-FFF2-40B4-BE49-F238E27FC236}">
                <a16:creationId xmlns:a16="http://schemas.microsoft.com/office/drawing/2014/main" id="{214A7AB9-4F41-E283-3087-0439A2B961F2}"/>
              </a:ext>
            </a:extLst>
          </p:cNvPr>
          <p:cNvPicPr>
            <a:picLocks noChangeAspect="1"/>
          </p:cNvPicPr>
          <p:nvPr/>
        </p:nvPicPr>
        <p:blipFill>
          <a:blip r:embed="rId3"/>
          <a:stretch>
            <a:fillRect/>
          </a:stretch>
        </p:blipFill>
        <p:spPr>
          <a:xfrm>
            <a:off x="3214254" y="1216628"/>
            <a:ext cx="5763490" cy="4327240"/>
          </a:xfrm>
          <a:prstGeom prst="rect">
            <a:avLst/>
          </a:prstGeom>
        </p:spPr>
      </p:pic>
    </p:spTree>
    <p:extLst>
      <p:ext uri="{BB962C8B-B14F-4D97-AF65-F5344CB8AC3E}">
        <p14:creationId xmlns:p14="http://schemas.microsoft.com/office/powerpoint/2010/main" val="3522948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Russia experienced </a:t>
              </a:r>
              <a:r>
                <a:rPr lang="en-US" sz="2000" b="1" dirty="0">
                  <a:solidFill>
                    <a:schemeClr val="bg1"/>
                  </a:solidFill>
                </a:rPr>
                <a:t>hyperinflation</a:t>
              </a:r>
              <a:r>
                <a:rPr lang="en-US" sz="2000" dirty="0">
                  <a:solidFill>
                    <a:schemeClr val="bg1"/>
                  </a:solidFill>
                </a:rPr>
                <a:t>—an outburst of high inflation—of 2,500% per year in the early 1990s.</a:t>
              </a:r>
            </a:p>
          </p:txBody>
        </p:sp>
      </p:grpSp>
      <p:grpSp>
        <p:nvGrpSpPr>
          <p:cNvPr id="15" name="Group 14">
            <a:extLst>
              <a:ext uri="{FF2B5EF4-FFF2-40B4-BE49-F238E27FC236}">
                <a16:creationId xmlns:a16="http://schemas.microsoft.com/office/drawing/2014/main" id="{2E8233E3-4F35-459B-B4BC-7A33AC6A48EE}"/>
              </a:ext>
            </a:extLst>
          </p:cNvPr>
          <p:cNvGrpSpPr/>
          <p:nvPr/>
        </p:nvGrpSpPr>
        <p:grpSpPr>
          <a:xfrm>
            <a:off x="2066922" y="24665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6045ED0A-9D83-4C0A-82F8-15E7637282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9B8A4E6A-3B9F-4F28-BE52-6B5149541275}"/>
                </a:ext>
              </a:extLst>
            </p:cNvPr>
            <p:cNvSpPr txBox="1"/>
            <p:nvPr/>
          </p:nvSpPr>
          <p:spPr>
            <a:xfrm>
              <a:off x="633043" y="19010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1990, both Brazil and Argentina saw inflation climb above 2,000%.</a:t>
              </a:r>
            </a:p>
          </p:txBody>
        </p:sp>
      </p:grpSp>
      <p:grpSp>
        <p:nvGrpSpPr>
          <p:cNvPr id="18" name="Group 17">
            <a:extLst>
              <a:ext uri="{FF2B5EF4-FFF2-40B4-BE49-F238E27FC236}">
                <a16:creationId xmlns:a16="http://schemas.microsoft.com/office/drawing/2014/main" id="{D984F314-A3F6-4353-8B49-4A8C103A1F8D}"/>
              </a:ext>
            </a:extLst>
          </p:cNvPr>
          <p:cNvGrpSpPr/>
          <p:nvPr/>
        </p:nvGrpSpPr>
        <p:grpSpPr>
          <a:xfrm>
            <a:off x="2066922" y="335368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783C34F-73C0-41A6-BEE5-046E4006DD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32FFDB54-7681-4A1B-9BCC-96CE6BD0A978}"/>
                </a:ext>
              </a:extLst>
            </p:cNvPr>
            <p:cNvSpPr txBox="1"/>
            <p:nvPr/>
          </p:nvSpPr>
          <p:spPr>
            <a:xfrm>
              <a:off x="633043" y="191904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Nigeria had an inflation rate of 75%.</a:t>
              </a:r>
            </a:p>
          </p:txBody>
        </p:sp>
      </p:grpSp>
      <p:grpSp>
        <p:nvGrpSpPr>
          <p:cNvPr id="29" name="Group 28">
            <a:extLst>
              <a:ext uri="{FF2B5EF4-FFF2-40B4-BE49-F238E27FC236}">
                <a16:creationId xmlns:a16="http://schemas.microsoft.com/office/drawing/2014/main" id="{70B22A73-DA03-4DF3-B0AD-78902AA33A09}"/>
              </a:ext>
            </a:extLst>
          </p:cNvPr>
          <p:cNvGrpSpPr/>
          <p:nvPr/>
        </p:nvGrpSpPr>
        <p:grpSpPr>
          <a:xfrm>
            <a:off x="2066922" y="4240823"/>
            <a:ext cx="8058154" cy="1134145"/>
            <a:chOff x="542923" y="1736761"/>
            <a:chExt cx="8058154" cy="1134145"/>
          </a:xfrm>
          <a:solidFill>
            <a:srgbClr val="627981"/>
          </a:solidFill>
        </p:grpSpPr>
        <p:sp>
          <p:nvSpPr>
            <p:cNvPr id="30" name="Rectangle 29">
              <a:extLst>
                <a:ext uri="{FF2B5EF4-FFF2-40B4-BE49-F238E27FC236}">
                  <a16:creationId xmlns:a16="http://schemas.microsoft.com/office/drawing/2014/main" id="{C75EF1B9-A2AA-472D-9438-FE89FE2B1002}"/>
                </a:ext>
              </a:extLst>
            </p:cNvPr>
            <p:cNvSpPr/>
            <p:nvPr/>
          </p:nvSpPr>
          <p:spPr>
            <a:xfrm>
              <a:off x="542923" y="1736761"/>
              <a:ext cx="8058154" cy="1134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the</a:t>
              </a:r>
            </a:p>
          </p:txBody>
        </p:sp>
        <p:sp>
          <p:nvSpPr>
            <p:cNvPr id="31" name="TextBox 30">
              <a:extLst>
                <a:ext uri="{FF2B5EF4-FFF2-40B4-BE49-F238E27FC236}">
                  <a16:creationId xmlns:a16="http://schemas.microsoft.com/office/drawing/2014/main" id="{23950DAC-80C4-4E1F-9237-B1FDEBD263F6}"/>
                </a:ext>
              </a:extLst>
            </p:cNvPr>
            <p:cNvSpPr txBox="1"/>
            <p:nvPr/>
          </p:nvSpPr>
          <p:spPr>
            <a:xfrm>
              <a:off x="633043" y="179600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recent years, the world’s worst case of hyperinflation was in Zimbabwe, where the government was printing $100 trillion bills that were almost worthless.</a:t>
              </a:r>
            </a:p>
          </p:txBody>
        </p:sp>
      </p:grpSp>
    </p:spTree>
    <p:extLst>
      <p:ext uri="{BB962C8B-B14F-4D97-AF65-F5344CB8AC3E}">
        <p14:creationId xmlns:p14="http://schemas.microsoft.com/office/powerpoint/2010/main" val="268843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Why is inflation usually low during a recession?</a:t>
              </a:r>
            </a:p>
          </p:txBody>
        </p:sp>
      </p:grpSp>
      <p:pic>
        <p:nvPicPr>
          <p:cNvPr id="5" name="Picture 4" descr="A three dimensional bar graph with a line indicating a decrease">
            <a:extLst>
              <a:ext uri="{FF2B5EF4-FFF2-40B4-BE49-F238E27FC236}">
                <a16:creationId xmlns:a16="http://schemas.microsoft.com/office/drawing/2014/main" id="{8F4CDAC6-A405-475A-B8F6-00B1460CC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6742" y="2352326"/>
            <a:ext cx="6758511" cy="4505674"/>
          </a:xfrm>
          <a:prstGeom prst="rect">
            <a:avLst/>
          </a:prstGeom>
        </p:spPr>
      </p:pic>
    </p:spTree>
    <p:extLst>
      <p:ext uri="{BB962C8B-B14F-4D97-AF65-F5344CB8AC3E}">
        <p14:creationId xmlns:p14="http://schemas.microsoft.com/office/powerpoint/2010/main" val="1786247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primary reason for price level increases over time is inflation.</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power of inflation does not only affect goods and services but also wages and income levels.</a:t>
              </a:r>
            </a:p>
          </p:txBody>
        </p:sp>
      </p:grpSp>
      <p:grpSp>
        <p:nvGrpSpPr>
          <p:cNvPr id="23" name="Group 22"/>
          <p:cNvGrpSpPr/>
          <p:nvPr/>
        </p:nvGrpSpPr>
        <p:grpSpPr>
          <a:xfrm>
            <a:off x="2066922" y="334559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determine inflation, economists combine a variety of prices into a single price level.</a:t>
              </a:r>
            </a:p>
          </p:txBody>
        </p:sp>
      </p:grpSp>
      <p:grpSp>
        <p:nvGrpSpPr>
          <p:cNvPr id="27" name="Group 26"/>
          <p:cNvGrpSpPr/>
          <p:nvPr/>
        </p:nvGrpSpPr>
        <p:grpSpPr>
          <a:xfrm>
            <a:off x="2066922" y="421820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a:solidFill>
                  <a:schemeClr val="bg1"/>
                </a:solidFill>
              </a:endParaRPr>
            </a:p>
          </p:txBody>
        </p:sp>
        <p:sp>
          <p:nvSpPr>
            <p:cNvPr id="29" name="TextBox 28"/>
            <p:cNvSpPr txBox="1"/>
            <p:nvPr/>
          </p:nvSpPr>
          <p:spPr>
            <a:xfrm>
              <a:off x="633043" y="177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inflation rate is simply the percentage change in the price level; applying the concept, however, involves some practical difficulties.</a:t>
              </a:r>
            </a:p>
          </p:txBody>
        </p:sp>
      </p:grpSp>
    </p:spTree>
    <p:extLst>
      <p:ext uri="{BB962C8B-B14F-4D97-AF65-F5344CB8AC3E}">
        <p14:creationId xmlns:p14="http://schemas.microsoft.com/office/powerpoint/2010/main" val="30421983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1"/>
            <a:ext cx="8058154" cy="2792919"/>
            <a:chOff x="542923" y="1736761"/>
            <a:chExt cx="8058154" cy="2383284"/>
          </a:xfrm>
          <a:solidFill>
            <a:srgbClr val="627981"/>
          </a:solidFill>
        </p:grpSpPr>
        <p:sp>
          <p:nvSpPr>
            <p:cNvPr id="9" name="Rectangle 8"/>
            <p:cNvSpPr/>
            <p:nvPr/>
          </p:nvSpPr>
          <p:spPr>
            <a:xfrm>
              <a:off x="542923" y="1736761"/>
              <a:ext cx="8058154" cy="2383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2179872"/>
            </a:xfrm>
            <a:prstGeom prst="rect">
              <a:avLst/>
            </a:prstGeom>
            <a:grpFill/>
          </p:spPr>
          <p:txBody>
            <a:bodyPr wrap="square" rtlCol="0">
              <a:spAutoFit/>
            </a:bodyPr>
            <a:lstStyle/>
            <a:p>
              <a:pPr algn="ctr"/>
              <a:r>
                <a:rPr lang="en-US" sz="2000" dirty="0">
                  <a:solidFill>
                    <a:schemeClr val="bg1"/>
                  </a:solidFill>
                </a:rPr>
                <a:t>Why is inflation usually low during a recession?</a:t>
              </a:r>
            </a:p>
            <a:p>
              <a:pPr algn="ctr"/>
              <a:endParaRPr lang="en-US" sz="2000" dirty="0">
                <a:solidFill>
                  <a:schemeClr val="bg1"/>
                </a:solidFill>
              </a:endParaRPr>
            </a:p>
            <a:p>
              <a:pPr algn="ctr"/>
              <a:r>
                <a:rPr lang="en-US" sz="2000" i="1" dirty="0">
                  <a:solidFill>
                    <a:schemeClr val="bg1"/>
                  </a:solidFill>
                </a:rPr>
                <a:t>During a recession, unemployment is usually high so that aggregate demand for goods and services decreases. When aggregate demand decreases, the prices of goods and services usually don’t increase</a:t>
              </a:r>
            </a:p>
            <a:p>
              <a:pPr algn="ctr"/>
              <a:r>
                <a:rPr lang="en-US" sz="2000" i="1" dirty="0">
                  <a:solidFill>
                    <a:schemeClr val="bg1"/>
                  </a:solidFill>
                </a:rPr>
                <a:t>very much, resulting in a decrease in the inflation rate. The prices of goods and services could even decrease, which would result in deflation.</a:t>
              </a:r>
            </a:p>
            <a:p>
              <a:pPr algn="ctr"/>
              <a:endParaRPr lang="en-US" sz="2000" dirty="0">
                <a:solidFill>
                  <a:schemeClr val="bg1"/>
                </a:solidFill>
              </a:endParaRPr>
            </a:p>
          </p:txBody>
        </p:sp>
      </p:grpSp>
    </p:spTree>
    <p:extLst>
      <p:ext uri="{BB962C8B-B14F-4D97-AF65-F5344CB8AC3E}">
        <p14:creationId xmlns:p14="http://schemas.microsoft.com/office/powerpoint/2010/main" val="710914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459469" y="1341780"/>
            <a:ext cx="9273061" cy="4832092"/>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In the U.S., the annual inflation rate in the last two decades has been between 2%</a:t>
            </a:r>
            <a:r>
              <a:rPr lang="en-US" sz="2200" dirty="0">
                <a:solidFill>
                  <a:schemeClr val="bg1"/>
                </a:solidFill>
                <a:latin typeface="Calibri" panose="020F0502020204030204" pitchFamily="34" charset="0"/>
                <a:cs typeface="Calibri" panose="020F0502020204030204" pitchFamily="34" charset="0"/>
              </a:rPr>
              <a:t>–</a:t>
            </a:r>
            <a:r>
              <a:rPr lang="en-US" sz="2200" dirty="0">
                <a:solidFill>
                  <a:schemeClr val="bg1"/>
                </a:solidFill>
              </a:rPr>
              <a:t>4%.</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20</a:t>
            </a:r>
            <a:r>
              <a:rPr lang="en-US" sz="2200" baseline="30000" dirty="0">
                <a:solidFill>
                  <a:schemeClr val="bg1"/>
                </a:solidFill>
              </a:rPr>
              <a:t>th</a:t>
            </a:r>
            <a:r>
              <a:rPr lang="en-US" sz="2200" dirty="0">
                <a:solidFill>
                  <a:schemeClr val="bg1"/>
                </a:solidFill>
              </a:rPr>
              <a:t> century, the periods of highest inflation in the U.S. were after World Wars I and II and in the 1970s.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period of deflation happened both during the Great Depression and during the recession of 1920-1921.</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U.S., improved knowledge of stabilization policies helps avoid higher-than-anticipated inflation and deflation.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has had mixed patterns of occurrences in the U.S. and throughout other parts of the world. </a:t>
            </a:r>
          </a:p>
        </p:txBody>
      </p:sp>
    </p:spTree>
    <p:extLst>
      <p:ext uri="{BB962C8B-B14F-4D97-AF65-F5344CB8AC3E}">
        <p14:creationId xmlns:p14="http://schemas.microsoft.com/office/powerpoint/2010/main" val="1744979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The Confusion over Inflation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8298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9CBE9FB-C13C-4C99-BC5C-FCFEA0F3608A}"/>
              </a:ext>
            </a:extLst>
          </p:cNvPr>
          <p:cNvSpPr txBox="1"/>
          <p:nvPr/>
        </p:nvSpPr>
        <p:spPr>
          <a:xfrm>
            <a:off x="2192214" y="1490008"/>
            <a:ext cx="7807571" cy="1631216"/>
          </a:xfrm>
          <a:prstGeom prst="rect">
            <a:avLst/>
          </a:prstGeom>
          <a:solidFill>
            <a:srgbClr val="627981"/>
          </a:solidFill>
        </p:spPr>
        <p:txBody>
          <a:bodyPr wrap="square" rtlCol="0">
            <a:spAutoFit/>
          </a:bodyPr>
          <a:lstStyle/>
          <a:p>
            <a:pPr algn="ctr"/>
            <a:r>
              <a:rPr lang="en-US" sz="2000" dirty="0">
                <a:solidFill>
                  <a:schemeClr val="bg1"/>
                </a:solidFill>
              </a:rPr>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a:t>
            </a:r>
          </a:p>
        </p:txBody>
      </p:sp>
      <p:sp>
        <p:nvSpPr>
          <p:cNvPr id="5" name="Rectangle 4">
            <a:extLst>
              <a:ext uri="{FF2B5EF4-FFF2-40B4-BE49-F238E27FC236}">
                <a16:creationId xmlns:a16="http://schemas.microsoft.com/office/drawing/2014/main" id="{2C2281FD-8C69-40E4-8919-FD6AAF047F80}"/>
              </a:ext>
            </a:extLst>
          </p:cNvPr>
          <p:cNvSpPr/>
          <p:nvPr/>
        </p:nvSpPr>
        <p:spPr>
          <a:xfrm>
            <a:off x="2192214"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52% answered "fully agree"</a:t>
            </a:r>
          </a:p>
        </p:txBody>
      </p:sp>
      <p:sp>
        <p:nvSpPr>
          <p:cNvPr id="20" name="Rectangle 19">
            <a:extLst>
              <a:ext uri="{FF2B5EF4-FFF2-40B4-BE49-F238E27FC236}">
                <a16:creationId xmlns:a16="http://schemas.microsoft.com/office/drawing/2014/main" id="{D3CCBB18-E3CF-4310-AD88-13F5055A0626}"/>
              </a:ext>
            </a:extLst>
          </p:cNvPr>
          <p:cNvSpPr/>
          <p:nvPr/>
        </p:nvSpPr>
        <p:spPr>
          <a:xfrm>
            <a:off x="2192214" y="5285115"/>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4% answered “completely disagree"</a:t>
            </a:r>
          </a:p>
        </p:txBody>
      </p:sp>
      <p:sp>
        <p:nvSpPr>
          <p:cNvPr id="21" name="Rectangle 20">
            <a:extLst>
              <a:ext uri="{FF2B5EF4-FFF2-40B4-BE49-F238E27FC236}">
                <a16:creationId xmlns:a16="http://schemas.microsoft.com/office/drawing/2014/main" id="{7076DFE4-772B-4529-A6A6-8D549F7FAB19}"/>
              </a:ext>
            </a:extLst>
          </p:cNvPr>
          <p:cNvSpPr/>
          <p:nvPr/>
        </p:nvSpPr>
        <p:spPr>
          <a:xfrm>
            <a:off x="7482839"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"fully agree"</a:t>
            </a:r>
          </a:p>
        </p:txBody>
      </p:sp>
      <p:sp>
        <p:nvSpPr>
          <p:cNvPr id="22" name="Rectangle 21">
            <a:extLst>
              <a:ext uri="{FF2B5EF4-FFF2-40B4-BE49-F238E27FC236}">
                <a16:creationId xmlns:a16="http://schemas.microsoft.com/office/drawing/2014/main" id="{14DC1A16-AD5D-4CB6-B8DD-A233B92D0780}"/>
              </a:ext>
            </a:extLst>
          </p:cNvPr>
          <p:cNvSpPr/>
          <p:nvPr/>
        </p:nvSpPr>
        <p:spPr>
          <a:xfrm>
            <a:off x="7482839" y="5254389"/>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“completely disagree"</a:t>
            </a:r>
          </a:p>
        </p:txBody>
      </p:sp>
      <p:pic>
        <p:nvPicPr>
          <p:cNvPr id="19" name="Graphic 18" descr="Question Mark with solid fill">
            <a:extLst>
              <a:ext uri="{FF2B5EF4-FFF2-40B4-BE49-F238E27FC236}">
                <a16:creationId xmlns:a16="http://schemas.microsoft.com/office/drawing/2014/main" id="{C1B9079E-CA5C-4887-9B1F-78C171CB4B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45827" y="3995496"/>
            <a:ext cx="2100345" cy="2100345"/>
          </a:xfrm>
          <a:prstGeom prst="rect">
            <a:avLst/>
          </a:prstGeom>
        </p:spPr>
      </p:pic>
    </p:spTree>
    <p:extLst>
      <p:ext uri="{BB962C8B-B14F-4D97-AF65-F5344CB8AC3E}">
        <p14:creationId xmlns:p14="http://schemas.microsoft.com/office/powerpoint/2010/main" val="1094494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Unintended Redistribution of Purchasing Power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can cause redistributions of purchasing power that hurt some and help others.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hurt by inflation include those who are holding considerable cash, like in a safety deposit box.</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73403" y="1933009"/>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happens, the buying power of cash diminishes.</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tend to suffer from inflation if they have financial assets invested in such a way that the nominal return does not keep up. </a:t>
              </a:r>
            </a:p>
          </p:txBody>
        </p:sp>
      </p:grpSp>
    </p:spTree>
    <p:extLst>
      <p:ext uri="{BB962C8B-B14F-4D97-AF65-F5344CB8AC3E}">
        <p14:creationId xmlns:p14="http://schemas.microsoft.com/office/powerpoint/2010/main" val="1661487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Interest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1569197"/>
            <a:ext cx="8058154" cy="1374423"/>
            <a:chOff x="542923" y="1736761"/>
            <a:chExt cx="8058154" cy="1374423"/>
          </a:xfrm>
          <a:solidFill>
            <a:srgbClr val="627981"/>
          </a:solidFill>
        </p:grpSpPr>
        <p:sp>
          <p:nvSpPr>
            <p:cNvPr id="9" name="Rectangle 8"/>
            <p:cNvSpPr/>
            <p:nvPr/>
          </p:nvSpPr>
          <p:spPr>
            <a:xfrm>
              <a:off x="542923" y="1736761"/>
              <a:ext cx="8058154" cy="1374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3" y="1762252"/>
              <a:ext cx="7807571" cy="1323439"/>
            </a:xfrm>
            <a:prstGeom prst="rect">
              <a:avLst/>
            </a:prstGeom>
            <a:grpFill/>
          </p:spPr>
          <p:txBody>
            <a:bodyPr wrap="square" rtlCol="0">
              <a:spAutoFit/>
            </a:bodyPr>
            <a:lstStyle/>
            <a:p>
              <a:pPr algn="ctr"/>
              <a:r>
                <a:rPr lang="en-US" sz="2000" dirty="0">
                  <a:solidFill>
                    <a:schemeClr val="bg1"/>
                  </a:solidFill>
                </a:rPr>
                <a:t> If a person has money in a bank account that pays 4% interest, but inflation rises to 5%, the real rate of return for the money invested in that bank account is negative 1%. The </a:t>
              </a:r>
              <a:r>
                <a:rPr lang="en-US" sz="2000" b="1" dirty="0">
                  <a:solidFill>
                    <a:schemeClr val="bg1"/>
                  </a:solidFill>
                </a:rPr>
                <a:t>real interest rate </a:t>
              </a:r>
              <a:r>
                <a:rPr lang="en-US" sz="2000" dirty="0">
                  <a:solidFill>
                    <a:schemeClr val="bg1"/>
                  </a:solidFill>
                </a:rPr>
                <a:t>is the nominal interest rate minus the inflation rate.</a:t>
              </a:r>
            </a:p>
          </p:txBody>
        </p:sp>
      </p:grpSp>
      <p:sp>
        <p:nvSpPr>
          <p:cNvPr id="3" name="TextBox 2">
            <a:extLst>
              <a:ext uri="{FF2B5EF4-FFF2-40B4-BE49-F238E27FC236}">
                <a16:creationId xmlns:a16="http://schemas.microsoft.com/office/drawing/2014/main" id="{0CF5F481-8A30-4A2C-8BB7-D99ABD995F42}"/>
              </a:ext>
            </a:extLst>
          </p:cNvPr>
          <p:cNvSpPr txBox="1"/>
          <p:nvPr/>
        </p:nvSpPr>
        <p:spPr>
          <a:xfrm>
            <a:off x="1994168" y="3365882"/>
            <a:ext cx="8203656" cy="523220"/>
          </a:xfrm>
          <a:prstGeom prst="rect">
            <a:avLst/>
          </a:prstGeom>
          <a:noFill/>
        </p:spPr>
        <p:txBody>
          <a:bodyPr wrap="none" rtlCol="0">
            <a:spAutoFit/>
          </a:bodyPr>
          <a:lstStyle/>
          <a:p>
            <a:r>
              <a:rPr lang="en-US" sz="2800" dirty="0"/>
              <a:t>nominal interest rate − inflation rate = real interest rate</a:t>
            </a:r>
          </a:p>
        </p:txBody>
      </p:sp>
      <p:graphicFrame>
        <p:nvGraphicFramePr>
          <p:cNvPr id="5" name="Table 5">
            <a:extLst>
              <a:ext uri="{FF2B5EF4-FFF2-40B4-BE49-F238E27FC236}">
                <a16:creationId xmlns:a16="http://schemas.microsoft.com/office/drawing/2014/main" id="{0E8445A4-C3D5-459B-A32D-FFB4F6C56FF1}"/>
              </a:ext>
            </a:extLst>
          </p:cNvPr>
          <p:cNvGraphicFramePr>
            <a:graphicFrameLocks noGrp="1"/>
          </p:cNvGraphicFramePr>
          <p:nvPr/>
        </p:nvGraphicFramePr>
        <p:xfrm>
          <a:off x="2031999" y="4356994"/>
          <a:ext cx="8127999" cy="14833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514903952"/>
                    </a:ext>
                  </a:extLst>
                </a:gridCol>
                <a:gridCol w="2709333">
                  <a:extLst>
                    <a:ext uri="{9D8B030D-6E8A-4147-A177-3AD203B41FA5}">
                      <a16:colId xmlns:a16="http://schemas.microsoft.com/office/drawing/2014/main" val="1997574172"/>
                    </a:ext>
                  </a:extLst>
                </a:gridCol>
                <a:gridCol w="2709333">
                  <a:extLst>
                    <a:ext uri="{9D8B030D-6E8A-4147-A177-3AD203B41FA5}">
                      <a16:colId xmlns:a16="http://schemas.microsoft.com/office/drawing/2014/main" val="3223005536"/>
                    </a:ext>
                  </a:extLst>
                </a:gridCol>
              </a:tblGrid>
              <a:tr h="370840">
                <a:tc>
                  <a:txBody>
                    <a:bodyPr/>
                    <a:lstStyle/>
                    <a:p>
                      <a:pPr algn="ctr"/>
                      <a:r>
                        <a:rPr lang="en-US" dirty="0">
                          <a:solidFill>
                            <a:schemeClr val="tx1"/>
                          </a:solidFill>
                        </a:rPr>
                        <a:t>Inflation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Real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Taxable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436960"/>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340777"/>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1992862"/>
                  </a:ext>
                </a:extLst>
              </a:tr>
              <a:tr h="370840">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6723173"/>
                  </a:ext>
                </a:extLst>
              </a:tr>
            </a:tbl>
          </a:graphicData>
        </a:graphic>
      </p:graphicFrame>
    </p:spTree>
    <p:extLst>
      <p:ext uri="{BB962C8B-B14F-4D97-AF65-F5344CB8AC3E}">
        <p14:creationId xmlns:p14="http://schemas.microsoft.com/office/powerpoint/2010/main" val="3674348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1938992"/>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p:txBody>
      </p:sp>
      <p:pic>
        <p:nvPicPr>
          <p:cNvPr id="7" name="Picture 6" descr="A close-up a bank vault door">
            <a:extLst>
              <a:ext uri="{FF2B5EF4-FFF2-40B4-BE49-F238E27FC236}">
                <a16:creationId xmlns:a16="http://schemas.microsoft.com/office/drawing/2014/main" id="{15BD884F-4471-4F32-9EE6-7640B273E3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517556"/>
            <a:ext cx="3666961" cy="3185672"/>
          </a:xfrm>
          <a:prstGeom prst="rect">
            <a:avLst/>
          </a:prstGeom>
        </p:spPr>
      </p:pic>
    </p:spTree>
    <p:extLst>
      <p:ext uri="{BB962C8B-B14F-4D97-AF65-F5344CB8AC3E}">
        <p14:creationId xmlns:p14="http://schemas.microsoft.com/office/powerpoint/2010/main" val="1078088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3477875"/>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a:p>
            <a:pPr algn="ctr"/>
            <a:r>
              <a:rPr lang="en-US" sz="2000" i="1" dirty="0">
                <a:solidFill>
                  <a:schemeClr val="bg1"/>
                </a:solidFill>
              </a:rPr>
              <a:t>nominal interest rate - inflation rate = real interest rate</a:t>
            </a:r>
          </a:p>
          <a:p>
            <a:pPr algn="ctr"/>
            <a:r>
              <a:rPr lang="en-US" sz="2000" i="1" dirty="0">
                <a:solidFill>
                  <a:schemeClr val="bg1"/>
                </a:solidFill>
              </a:rPr>
              <a:t>nominal interest rate = real interest rate + inflation rate</a:t>
            </a:r>
          </a:p>
          <a:p>
            <a:pPr algn="ctr"/>
            <a:r>
              <a:rPr lang="en-US" sz="2000" i="1" dirty="0">
                <a:solidFill>
                  <a:schemeClr val="bg1"/>
                </a:solidFill>
              </a:rPr>
              <a:t>= 5% + 2%</a:t>
            </a:r>
          </a:p>
          <a:p>
            <a:pPr algn="ctr"/>
            <a:r>
              <a:rPr lang="en-US" sz="2000" i="1" dirty="0">
                <a:solidFill>
                  <a:schemeClr val="bg1"/>
                </a:solidFill>
              </a:rPr>
              <a:t>= 7%</a:t>
            </a:r>
          </a:p>
          <a:p>
            <a:pPr algn="ctr"/>
            <a:endParaRPr lang="en-US" sz="2000" dirty="0">
              <a:solidFill>
                <a:schemeClr val="bg1"/>
              </a:solidFill>
            </a:endParaRPr>
          </a:p>
        </p:txBody>
      </p:sp>
    </p:spTree>
    <p:extLst>
      <p:ext uri="{BB962C8B-B14F-4D97-AF65-F5344CB8AC3E}">
        <p14:creationId xmlns:p14="http://schemas.microsoft.com/office/powerpoint/2010/main" val="19741247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Unintended Redistribution of Purchasing Power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unintended redistributions of buying power that inflation causes may have a broader effect on society.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causes a retiree to suffer and a borrower to benefit, it challenges the belief that these outcomes were deserved in some way.</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reasons the general public dislikes inflation is a sense that it makes economic rewards and penalties more arbitrary.</a:t>
              </a:r>
            </a:p>
          </p:txBody>
        </p:sp>
      </p:grpSp>
      <p:grpSp>
        <p:nvGrpSpPr>
          <p:cNvPr id="37" name="Group 36">
            <a:extLst>
              <a:ext uri="{FF2B5EF4-FFF2-40B4-BE49-F238E27FC236}">
                <a16:creationId xmlns:a16="http://schemas.microsoft.com/office/drawing/2014/main" id="{704EE1FA-79F2-41D1-8719-FA794F524312}"/>
              </a:ext>
            </a:extLst>
          </p:cNvPr>
          <p:cNvGrpSpPr/>
          <p:nvPr/>
        </p:nvGrpSpPr>
        <p:grpSpPr>
          <a:xfrm>
            <a:off x="2066922" y="425011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B20BFE9-2C67-4BCD-B007-C8CF183314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7684776-CA29-4366-B03F-098D18FEBB75}"/>
                </a:ext>
              </a:extLst>
            </p:cNvPr>
            <p:cNvSpPr txBox="1"/>
            <p:nvPr/>
          </p:nvSpPr>
          <p:spPr>
            <a:xfrm>
              <a:off x="542923" y="1925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is often perceived as unfair or even dangerous.</a:t>
              </a:r>
            </a:p>
          </p:txBody>
        </p:sp>
      </p:grpSp>
    </p:spTree>
    <p:extLst>
      <p:ext uri="{BB962C8B-B14F-4D97-AF65-F5344CB8AC3E}">
        <p14:creationId xmlns:p14="http://schemas.microsoft.com/office/powerpoint/2010/main" val="3703152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Blurred Price Signals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Prices are the messengers in a market economy, conveying information about conditions of demand and supply.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interferes with price signals, and if the interference is strong, it is hard to tell what is happening.</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levels and changes of prices become uncertain, firms and individuals find it harder to react to economic signals.</a:t>
              </a:r>
            </a:p>
          </p:txBody>
        </p:sp>
      </p:grpSp>
    </p:spTree>
    <p:extLst>
      <p:ext uri="{BB962C8B-B14F-4D97-AF65-F5344CB8AC3E}">
        <p14:creationId xmlns:p14="http://schemas.microsoft.com/office/powerpoint/2010/main" val="409464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92213" y="1385081"/>
            <a:ext cx="7807571" cy="1631216"/>
          </a:xfrm>
          <a:prstGeom prst="rect">
            <a:avLst/>
          </a:prstGeom>
          <a:solidFill>
            <a:srgbClr val="627981"/>
          </a:solidFill>
        </p:spPr>
        <p:txBody>
          <a:bodyPr wrap="square" rtlCol="0">
            <a:spAutoFit/>
          </a:bodyPr>
          <a:lstStyle/>
          <a:p>
            <a:pPr algn="ctr"/>
            <a:r>
              <a:rPr lang="en-US" sz="2000" b="1" dirty="0">
                <a:solidFill>
                  <a:schemeClr val="bg1"/>
                </a:solidFill>
              </a:rPr>
              <a:t>Hyperinflation</a:t>
            </a:r>
            <a:r>
              <a:rPr lang="en-US" sz="2000" dirty="0">
                <a:solidFill>
                  <a:schemeClr val="bg1"/>
                </a:solidFill>
              </a:rPr>
              <a:t>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p:txBody>
      </p:sp>
      <p:pic>
        <p:nvPicPr>
          <p:cNvPr id="5" name="Picture 4" descr="A basket of various types of bread">
            <a:extLst>
              <a:ext uri="{FF2B5EF4-FFF2-40B4-BE49-F238E27FC236}">
                <a16:creationId xmlns:a16="http://schemas.microsoft.com/office/drawing/2014/main" id="{6712A2E9-F82E-4232-8CEF-B9F7EE21B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472" y="3208586"/>
            <a:ext cx="5067055" cy="3462487"/>
          </a:xfrm>
          <a:prstGeom prst="rect">
            <a:avLst/>
          </a:prstGeom>
        </p:spPr>
      </p:pic>
    </p:spTree>
    <p:extLst>
      <p:ext uri="{BB962C8B-B14F-4D97-AF65-F5344CB8AC3E}">
        <p14:creationId xmlns:p14="http://schemas.microsoft.com/office/powerpoint/2010/main" val="18836180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E0B863-136B-4FFE-8779-5452ACA43F84}"/>
              </a:ext>
            </a:extLst>
          </p:cNvPr>
          <p:cNvSpPr txBox="1"/>
          <p:nvPr/>
        </p:nvSpPr>
        <p:spPr>
          <a:xfrm>
            <a:off x="2082161" y="1527452"/>
            <a:ext cx="8027674" cy="1631216"/>
          </a:xfrm>
          <a:prstGeom prst="rect">
            <a:avLst/>
          </a:prstGeom>
          <a:solidFill>
            <a:srgbClr val="627981"/>
          </a:solidFill>
        </p:spPr>
        <p:txBody>
          <a:bodyPr wrap="square" rtlCol="0">
            <a:spAutoFit/>
          </a:bodyPr>
          <a:lstStyle/>
          <a:p>
            <a:pPr algn="ctr"/>
            <a:r>
              <a:rPr lang="en-US" sz="2000" dirty="0">
                <a:solidFill>
                  <a:schemeClr val="bg1"/>
                </a:solidFill>
              </a:rPr>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p:txBody>
      </p:sp>
      <p:pic>
        <p:nvPicPr>
          <p:cNvPr id="5" name="Picture 4" descr="Photo of the flag of Israel">
            <a:extLst>
              <a:ext uri="{FF2B5EF4-FFF2-40B4-BE49-F238E27FC236}">
                <a16:creationId xmlns:a16="http://schemas.microsoft.com/office/drawing/2014/main" id="{32EB2F54-22D2-46CA-ADED-ADD9DC125D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5371" y="3548211"/>
            <a:ext cx="7061254" cy="2830591"/>
          </a:xfrm>
          <a:prstGeom prst="rect">
            <a:avLst/>
          </a:prstGeom>
        </p:spPr>
      </p:pic>
    </p:spTree>
    <p:extLst>
      <p:ext uri="{BB962C8B-B14F-4D97-AF65-F5344CB8AC3E}">
        <p14:creationId xmlns:p14="http://schemas.microsoft.com/office/powerpoint/2010/main" val="24718660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Blurred Price Signals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High and variable inflation makes markets adjust slower to equilibrium for two main reasons:</a:t>
              </a:r>
            </a:p>
          </p:txBody>
        </p:sp>
      </p:grpSp>
      <p:grpSp>
        <p:nvGrpSpPr>
          <p:cNvPr id="11" name="Group 10">
            <a:extLst>
              <a:ext uri="{FF2B5EF4-FFF2-40B4-BE49-F238E27FC236}">
                <a16:creationId xmlns:a16="http://schemas.microsoft.com/office/drawing/2014/main" id="{9EBC10B5-15FA-4380-9704-E7103503C685}"/>
              </a:ext>
            </a:extLst>
          </p:cNvPr>
          <p:cNvGrpSpPr/>
          <p:nvPr/>
        </p:nvGrpSpPr>
        <p:grpSpPr>
          <a:xfrm>
            <a:off x="1896426" y="2769395"/>
            <a:ext cx="8429626" cy="3395745"/>
            <a:chOff x="365111" y="1821206"/>
            <a:chExt cx="8443024" cy="3298655"/>
          </a:xfrm>
          <a:solidFill>
            <a:srgbClr val="627981"/>
          </a:solidFill>
        </p:grpSpPr>
        <p:grpSp>
          <p:nvGrpSpPr>
            <p:cNvPr id="12" name="Group 11">
              <a:extLst>
                <a:ext uri="{FF2B5EF4-FFF2-40B4-BE49-F238E27FC236}">
                  <a16:creationId xmlns:a16="http://schemas.microsoft.com/office/drawing/2014/main" id="{2732B74D-BC75-46ED-B8B2-47AF00C31B33}"/>
                </a:ext>
              </a:extLst>
            </p:cNvPr>
            <p:cNvGrpSpPr/>
            <p:nvPr/>
          </p:nvGrpSpPr>
          <p:grpSpPr>
            <a:xfrm>
              <a:off x="365111" y="1821206"/>
              <a:ext cx="8443024" cy="3298655"/>
              <a:chOff x="365111" y="1821206"/>
              <a:chExt cx="8443024" cy="3298655"/>
            </a:xfrm>
            <a:grpFill/>
          </p:grpSpPr>
          <p:sp>
            <p:nvSpPr>
              <p:cNvPr id="15" name="Rectangle 14">
                <a:extLst>
                  <a:ext uri="{FF2B5EF4-FFF2-40B4-BE49-F238E27FC236}">
                    <a16:creationId xmlns:a16="http://schemas.microsoft.com/office/drawing/2014/main" id="{1CE384A5-EC19-444E-95F0-EA630CD92CD8}"/>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FF2B5EF4-FFF2-40B4-BE49-F238E27FC236}">
                    <a16:creationId xmlns:a16="http://schemas.microsoft.com/office/drawing/2014/main" id="{7E6FD8C1-198D-4312-A8DA-BCC1553C4E1F}"/>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Oval 20">
                <a:extLst>
                  <a:ext uri="{FF2B5EF4-FFF2-40B4-BE49-F238E27FC236}">
                    <a16:creationId xmlns:a16="http://schemas.microsoft.com/office/drawing/2014/main" id="{BE38643B-6279-4343-B754-F9E4A0F43C7F}"/>
                  </a:ext>
                </a:extLst>
              </p:cNvPr>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3" name="TextBox 12">
              <a:extLst>
                <a:ext uri="{FF2B5EF4-FFF2-40B4-BE49-F238E27FC236}">
                  <a16:creationId xmlns:a16="http://schemas.microsoft.com/office/drawing/2014/main" id="{CD0B6C1A-BF66-4563-91BB-ADBA3609AD0B}"/>
                </a:ext>
              </a:extLst>
            </p:cNvPr>
            <p:cNvSpPr txBox="1"/>
            <p:nvPr/>
          </p:nvSpPr>
          <p:spPr>
            <a:xfrm>
              <a:off x="748359" y="2374710"/>
              <a:ext cx="3325552" cy="2182530"/>
            </a:xfrm>
            <a:prstGeom prst="rect">
              <a:avLst/>
            </a:prstGeom>
            <a:grpFill/>
          </p:spPr>
          <p:txBody>
            <a:bodyPr wrap="square" rtlCol="0" anchor="ctr">
              <a:spAutoFit/>
            </a:bodyPr>
            <a:lstStyle/>
            <a:p>
              <a:pPr algn="ctr"/>
              <a:r>
                <a:rPr lang="en-US" sz="2000" dirty="0">
                  <a:solidFill>
                    <a:schemeClr val="bg1"/>
                  </a:solidFill>
                </a:rPr>
                <a:t>On the demand side, higher prices may be a signal to consumers that they should shop for lower-priced substitutes, whose prices may not have been affected by inflation yet.</a:t>
              </a:r>
            </a:p>
          </p:txBody>
        </p:sp>
        <p:sp>
          <p:nvSpPr>
            <p:cNvPr id="14" name="TextBox 13">
              <a:extLst>
                <a:ext uri="{FF2B5EF4-FFF2-40B4-BE49-F238E27FC236}">
                  <a16:creationId xmlns:a16="http://schemas.microsoft.com/office/drawing/2014/main" id="{89E2F3D0-37E3-40DC-99F4-5AC9773B4E6F}"/>
                </a:ext>
              </a:extLst>
            </p:cNvPr>
            <p:cNvSpPr txBox="1"/>
            <p:nvPr/>
          </p:nvSpPr>
          <p:spPr>
            <a:xfrm>
              <a:off x="5099336" y="2374711"/>
              <a:ext cx="3325552" cy="2182530"/>
            </a:xfrm>
            <a:prstGeom prst="rect">
              <a:avLst/>
            </a:prstGeom>
            <a:grpFill/>
          </p:spPr>
          <p:txBody>
            <a:bodyPr wrap="square" rtlCol="0" anchor="ctr">
              <a:spAutoFit/>
            </a:bodyPr>
            <a:lstStyle/>
            <a:p>
              <a:pPr algn="ctr"/>
              <a:r>
                <a:rPr lang="en-US" sz="2000" dirty="0">
                  <a:solidFill>
                    <a:schemeClr val="bg1"/>
                  </a:solidFill>
                </a:rPr>
                <a:t>On the supply side, producers might interpret higher prices as a signal to produce more of the good, especially if the inputs used to produce the good haven't been affected by inflation.</a:t>
              </a:r>
            </a:p>
          </p:txBody>
        </p:sp>
      </p:grpSp>
    </p:spTree>
    <p:extLst>
      <p:ext uri="{BB962C8B-B14F-4D97-AF65-F5344CB8AC3E}">
        <p14:creationId xmlns:p14="http://schemas.microsoft.com/office/powerpoint/2010/main" val="68855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61E0DD1-8361-4336-8E91-F22B3DE03BE1}"/>
              </a:ext>
            </a:extLst>
          </p:cNvPr>
          <p:cNvSpPr txBox="1"/>
          <p:nvPr/>
        </p:nvSpPr>
        <p:spPr>
          <a:xfrm>
            <a:off x="2066922" y="2667411"/>
            <a:ext cx="8058154" cy="3170099"/>
          </a:xfrm>
          <a:prstGeom prst="rect">
            <a:avLst/>
          </a:prstGeom>
          <a:solidFill>
            <a:srgbClr val="627981"/>
          </a:solid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planning for retirement, especially if their pension is a fixed nominal payment each month</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hold too much cash, which will lose purchasing power when inflation occurs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concentrate on trying to profit from inflation and not on increasing productivity and quality of their products</a:t>
            </a:r>
          </a:p>
          <a:p>
            <a:pPr marL="342900" indent="-342900">
              <a:buFont typeface="Arial" panose="020B0604020202020204" pitchFamily="34" charset="0"/>
              <a:buChar char="•"/>
            </a:pPr>
            <a:endParaRPr lang="en-US" sz="2000" dirty="0">
              <a:solidFill>
                <a:schemeClr val="bg1"/>
              </a:solidFill>
            </a:endParaRPr>
          </a:p>
        </p:txBody>
      </p:sp>
      <p:grpSp>
        <p:nvGrpSpPr>
          <p:cNvPr id="15" name="Group 14">
            <a:extLst>
              <a:ext uri="{FF2B5EF4-FFF2-40B4-BE49-F238E27FC236}">
                <a16:creationId xmlns:a16="http://schemas.microsoft.com/office/drawing/2014/main" id="{DE85A767-8DC3-481E-B633-1F58FE3AD6DC}"/>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9236A8-934C-47A9-87F5-D36A6C45A9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E6A7458-FC12-46FC-9601-5CA5981B219D}"/>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Inflation can make long-term planning difficult, especially for the following groups:</a:t>
              </a:r>
            </a:p>
          </p:txBody>
        </p:sp>
      </p:grpSp>
    </p:spTree>
    <p:extLst>
      <p:ext uri="{BB962C8B-B14F-4D97-AF65-F5344CB8AC3E}">
        <p14:creationId xmlns:p14="http://schemas.microsoft.com/office/powerpoint/2010/main" val="381109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disagree about whether low rates of inflation reduce productivity.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evidence shows moderate inflation doesn’t prevent the economy from growing at healthy place.</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1970s, however, when the U.S. inflation rate rose to 10% per year, production slowed until the inflation rate slowed in the 1980s.</a:t>
              </a:r>
            </a:p>
          </p:txBody>
        </p:sp>
      </p:grpSp>
    </p:spTree>
    <p:extLst>
      <p:ext uri="{BB962C8B-B14F-4D97-AF65-F5344CB8AC3E}">
        <p14:creationId xmlns:p14="http://schemas.microsoft.com/office/powerpoint/2010/main" val="1864658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CBE1C248-BF72-4C75-9D0C-434D6CCB99AB}"/>
              </a:ext>
            </a:extLst>
          </p:cNvPr>
          <p:cNvSpPr txBox="1"/>
          <p:nvPr/>
        </p:nvSpPr>
        <p:spPr>
          <a:xfrm>
            <a:off x="850231" y="5543687"/>
            <a:ext cx="10491536" cy="1015663"/>
          </a:xfrm>
          <a:prstGeom prst="rect">
            <a:avLst/>
          </a:prstGeom>
          <a:solidFill>
            <a:srgbClr val="627981"/>
          </a:solidFill>
        </p:spPr>
        <p:txBody>
          <a:bodyPr wrap="square" rtlCol="0">
            <a:spAutoFit/>
          </a:bodyPr>
          <a:lstStyle/>
          <a:p>
            <a:pPr algn="ctr"/>
            <a:r>
              <a:rPr lang="en-US" sz="2000" dirty="0">
                <a:solidFill>
                  <a:schemeClr val="bg1"/>
                </a:solidFill>
              </a:rPr>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p:txBody>
      </p:sp>
      <p:pic>
        <p:nvPicPr>
          <p:cNvPr id="6" name="Picture 5" descr="A line graph comparing the inflation rate and the growth rate of labor productivity from 1960 to 2021.">
            <a:extLst>
              <a:ext uri="{FF2B5EF4-FFF2-40B4-BE49-F238E27FC236}">
                <a16:creationId xmlns:a16="http://schemas.microsoft.com/office/drawing/2014/main" id="{EE2C961B-2F35-D128-A23F-86D149DFC1B2}"/>
              </a:ext>
            </a:extLst>
          </p:cNvPr>
          <p:cNvPicPr>
            <a:picLocks noChangeAspect="1"/>
          </p:cNvPicPr>
          <p:nvPr/>
        </p:nvPicPr>
        <p:blipFill rotWithShape="1">
          <a:blip r:embed="rId3"/>
          <a:srcRect t="-519"/>
          <a:stretch/>
        </p:blipFill>
        <p:spPr>
          <a:xfrm>
            <a:off x="2722359" y="1252331"/>
            <a:ext cx="6747280" cy="4179633"/>
          </a:xfrm>
          <a:prstGeom prst="rect">
            <a:avLst/>
          </a:prstGeom>
        </p:spPr>
      </p:pic>
      <p:sp>
        <p:nvSpPr>
          <p:cNvPr id="7" name="Rectangle 6">
            <a:extLst>
              <a:ext uri="{FF2B5EF4-FFF2-40B4-BE49-F238E27FC236}">
                <a16:creationId xmlns:a16="http://schemas.microsoft.com/office/drawing/2014/main" id="{CEDB26E3-D7DF-372C-4B7C-D2A8D5EF9361}"/>
              </a:ext>
            </a:extLst>
          </p:cNvPr>
          <p:cNvSpPr/>
          <p:nvPr/>
        </p:nvSpPr>
        <p:spPr>
          <a:xfrm>
            <a:off x="9137995" y="1194950"/>
            <a:ext cx="582475" cy="51633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75381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Any Benefits of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impact of inflation will differ considerably according to whether it is moving slowly, jogging along, or racing to the point of hyperinflation.</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73421"/>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Hyperinflation can rip apart an economy and a society, but an annual inflation rate of 2%–4% is a long way from a national crisis.</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argue that moderate inflation may help the economy by making wages in labor markets more flexible. </a:t>
              </a:r>
            </a:p>
          </p:txBody>
        </p:sp>
      </p:grpSp>
      <p:grpSp>
        <p:nvGrpSpPr>
          <p:cNvPr id="15" name="Group 14">
            <a:extLst>
              <a:ext uri="{FF2B5EF4-FFF2-40B4-BE49-F238E27FC236}">
                <a16:creationId xmlns:a16="http://schemas.microsoft.com/office/drawing/2014/main" id="{0E569690-23FC-4335-9D9D-1AF3D94DD74F}"/>
              </a:ext>
            </a:extLst>
          </p:cNvPr>
          <p:cNvGrpSpPr/>
          <p:nvPr/>
        </p:nvGrpSpPr>
        <p:grpSpPr>
          <a:xfrm>
            <a:off x="2066922" y="424635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7491C58-4B0A-4EF5-8B9A-DC616B9AE7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D41D4CC-F534-4DD6-95A7-45B472618346}"/>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little inflation could nibble away at real wages and thus help them decline if necessary.</a:t>
              </a:r>
            </a:p>
          </p:txBody>
        </p:sp>
      </p:grpSp>
    </p:spTree>
    <p:extLst>
      <p:ext uri="{BB962C8B-B14F-4D97-AF65-F5344CB8AC3E}">
        <p14:creationId xmlns:p14="http://schemas.microsoft.com/office/powerpoint/2010/main" val="1762674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23998" y="1745580"/>
            <a:ext cx="9273061"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Unexpected inflation will tend to hurt those who receive money, in terms of wages and interest payments, that does not rise with inflation.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can help those who owe money because they can pay in less valuable, inflated dollars.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Low rates of inflation have relatively little economic impact over the short term, while over the medium and long term, even low rates of inflation can complicate future planning.</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High rates of inflation can muddle price signals in the short term, prevent market forces from operating efficiently, and vastly complicate long-term savings and investment decisions.</a:t>
            </a:r>
          </a:p>
        </p:txBody>
      </p:sp>
    </p:spTree>
    <p:extLst>
      <p:ext uri="{BB962C8B-B14F-4D97-AF65-F5344CB8AC3E}">
        <p14:creationId xmlns:p14="http://schemas.microsoft.com/office/powerpoint/2010/main" val="2389401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Indexing and Its Limitations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931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price, wage, or interest rate is adjusted automatically with inflation, economists use the term </a:t>
              </a:r>
              <a:r>
                <a:rPr lang="en-US" sz="2000" b="1" dirty="0">
                  <a:solidFill>
                    <a:schemeClr val="bg1"/>
                  </a:solidFill>
                </a:rPr>
                <a:t>indexed</a:t>
              </a:r>
              <a:r>
                <a:rPr lang="en-US" sz="2000" dirty="0">
                  <a:solidFill>
                    <a:schemeClr val="bg1"/>
                  </a:solidFill>
                </a:rPr>
                <a:t>.</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indexed payment increases according to the index number that measures inflation.</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922" y="336361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in private markets and government programs observe a wide range of indexing arrangements.</a:t>
              </a:r>
            </a:p>
          </p:txBody>
        </p:sp>
      </p:grpSp>
    </p:spTree>
    <p:extLst>
      <p:ext uri="{BB962C8B-B14F-4D97-AF65-F5344CB8AC3E}">
        <p14:creationId xmlns:p14="http://schemas.microsoft.com/office/powerpoint/2010/main" val="1347372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Indexing in Private Markets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93392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Indexing may occur in labor markets and financial markets.</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Cost-of-living adjustments (COLAs) </a:t>
              </a:r>
              <a:r>
                <a:rPr lang="en-US" sz="2000" dirty="0">
                  <a:solidFill>
                    <a:schemeClr val="bg1"/>
                  </a:solidFill>
                </a:rPr>
                <a:t>guarantee that wages will keep up with inflation.</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wage contracts with COLAs are sometimes written as "COLA plus 3%." </a:t>
              </a:r>
            </a:p>
          </p:txBody>
        </p:sp>
      </p:grpSp>
      <p:grpSp>
        <p:nvGrpSpPr>
          <p:cNvPr id="16" name="Group 15">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adjustable-rate mortgage (ARM) </a:t>
              </a:r>
              <a:r>
                <a:rPr lang="en-US" sz="2000" dirty="0">
                  <a:solidFill>
                    <a:schemeClr val="bg1"/>
                  </a:solidFill>
                </a:rPr>
                <a:t>is a type of loan that someone can use to purchase a home; the interest rate varies with inflation.</a:t>
              </a:r>
            </a:p>
          </p:txBody>
        </p:sp>
      </p:grpSp>
      <p:grpSp>
        <p:nvGrpSpPr>
          <p:cNvPr id="19" name="Group 18">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Often, a borrower will be able to receive a lower interest rate if borrowing with an ARM, compared to a fixed-rate loan.</a:t>
              </a:r>
            </a:p>
          </p:txBody>
        </p:sp>
      </p:grpSp>
    </p:spTree>
    <p:extLst>
      <p:ext uri="{BB962C8B-B14F-4D97-AF65-F5344CB8AC3E}">
        <p14:creationId xmlns:p14="http://schemas.microsoft.com/office/powerpoint/2010/main" val="148520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Price of a Basket of Goods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the price level in the economy, economists begin with the concept of a </a:t>
              </a:r>
              <a:r>
                <a:rPr lang="en-US" sz="2000" b="1" dirty="0">
                  <a:solidFill>
                    <a:schemeClr val="bg1"/>
                  </a:solidFill>
                </a:rPr>
                <a:t>basket of goods and services</a:t>
              </a:r>
              <a:r>
                <a:rPr lang="en-US" sz="2000" dirty="0">
                  <a:solidFill>
                    <a:schemeClr val="bg1"/>
                  </a:solidFill>
                </a:rPr>
                <a:t>.</a:t>
              </a:r>
            </a:p>
          </p:txBody>
        </p:sp>
      </p:grpSp>
      <p:grpSp>
        <p:nvGrpSpPr>
          <p:cNvPr id="20" name="Group 19"/>
          <p:cNvGrpSpPr/>
          <p:nvPr/>
        </p:nvGrpSpPr>
        <p:grpSpPr>
          <a:xfrm>
            <a:off x="2066922" y="246869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basket of goods and services consists of the different items that individuals, businesses, or organizations typically buy.</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next step is to look at how the prices of those items change over time.</a:t>
              </a:r>
            </a:p>
          </p:txBody>
        </p:sp>
      </p:grpSp>
      <p:grpSp>
        <p:nvGrpSpPr>
          <p:cNvPr id="27" name="Group 26"/>
          <p:cNvGrpSpPr/>
          <p:nvPr/>
        </p:nvGrpSpPr>
        <p:grpSpPr>
          <a:xfrm>
            <a:off x="2066922" y="4250116"/>
            <a:ext cx="8058154" cy="1049041"/>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prices of goods on which people spend a larger share of their incomes will matter more than changes in the prices of goods on which people spend a smaller share of their incomes.</a:t>
              </a:r>
            </a:p>
          </p:txBody>
        </p:sp>
      </p:grpSp>
    </p:spTree>
    <p:extLst>
      <p:ext uri="{BB962C8B-B14F-4D97-AF65-F5344CB8AC3E}">
        <p14:creationId xmlns:p14="http://schemas.microsoft.com/office/powerpoint/2010/main" val="1843607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Indexing in Government Programs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programs are indexed to inflation: income tax brackets, social security benefits and payroll taxes, and indexed bonds.</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income tax code is designed so that as a person's income rises, the tax rate on the marginal income earned rises as well.</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passage of the Social Security Indexing Act of 1972, the level of Social Security benefits increases each year, along with CPI.</a:t>
              </a:r>
            </a:p>
          </p:txBody>
        </p:sp>
      </p:grpSp>
      <p:grpSp>
        <p:nvGrpSpPr>
          <p:cNvPr id="16" name="Group 15">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Social Security is funded by payroll taxes, which the government imposes on the income earned up to a certain amount.</a:t>
              </a:r>
            </a:p>
          </p:txBody>
        </p:sp>
      </p:grpSp>
      <p:grpSp>
        <p:nvGrpSpPr>
          <p:cNvPr id="19" name="Group 18">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Indexed bonds promise to pay a certain real rate of interest above whatever inflation rate occurs.</a:t>
              </a:r>
            </a:p>
          </p:txBody>
        </p:sp>
      </p:grpSp>
    </p:spTree>
    <p:extLst>
      <p:ext uri="{BB962C8B-B14F-4D97-AF65-F5344CB8AC3E}">
        <p14:creationId xmlns:p14="http://schemas.microsoft.com/office/powerpoint/2010/main" val="19491075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p:txBody>
      </p:sp>
      <p:pic>
        <p:nvPicPr>
          <p:cNvPr id="6" name="Picture 5" descr="A stack of coins with a clock in the background">
            <a:extLst>
              <a:ext uri="{FF2B5EF4-FFF2-40B4-BE49-F238E27FC236}">
                <a16:creationId xmlns:a16="http://schemas.microsoft.com/office/drawing/2014/main" id="{F38C39D3-0BB5-4B19-9356-9EAA1A5A79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0772" y="3341972"/>
            <a:ext cx="6030455" cy="3177583"/>
          </a:xfrm>
          <a:prstGeom prst="rect">
            <a:avLst/>
          </a:prstGeom>
        </p:spPr>
      </p:pic>
    </p:spTree>
    <p:extLst>
      <p:ext uri="{BB962C8B-B14F-4D97-AF65-F5344CB8AC3E}">
        <p14:creationId xmlns:p14="http://schemas.microsoft.com/office/powerpoint/2010/main" val="3094285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a:p>
            <a:pPr algn="ctr"/>
            <a:endParaRPr lang="en-US" sz="2000" dirty="0"/>
          </a:p>
          <a:p>
            <a:pPr algn="ctr"/>
            <a:r>
              <a:rPr lang="en-US" sz="2000" i="1" dirty="0"/>
              <a:t>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p:txBody>
      </p:sp>
    </p:spTree>
    <p:extLst>
      <p:ext uri="{BB962C8B-B14F-4D97-AF65-F5344CB8AC3E}">
        <p14:creationId xmlns:p14="http://schemas.microsoft.com/office/powerpoint/2010/main" val="18932638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Could Indexing Reduce Concern over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3808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is always partial</a:t>
            </a:r>
          </a:p>
        </p:txBody>
      </p:sp>
      <p:sp>
        <p:nvSpPr>
          <p:cNvPr id="12" name="Rectangle 11"/>
          <p:cNvSpPr/>
          <p:nvPr/>
        </p:nvSpPr>
        <p:spPr>
          <a:xfrm>
            <a:off x="6279386" y="2757580"/>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companies can assume that costs and revenues will rise with the inflation</a:t>
            </a:r>
          </a:p>
        </p:txBody>
      </p:sp>
      <p:sp>
        <p:nvSpPr>
          <p:cNvPr id="15" name="Rectangle 14"/>
          <p:cNvSpPr/>
          <p:nvPr/>
        </p:nvSpPr>
        <p:spPr>
          <a:xfrm>
            <a:off x="87307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interest rates for borrowers and savers will change to match inflation</a:t>
            </a:r>
          </a:p>
        </p:txBody>
      </p:sp>
      <p:sp>
        <p:nvSpPr>
          <p:cNvPr id="18" name="Rectangle 17"/>
          <p:cNvSpPr/>
          <p:nvPr/>
        </p:nvSpPr>
        <p:spPr>
          <a:xfrm>
            <a:off x="2038661" y="4710681"/>
            <a:ext cx="788482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 a world where some people are indexed against inflation and some are not, financially savvy firms and investors may seek ways to be protected against inflation, while the financially unsophisticated and small firms may suffer from it most.</a:t>
            </a:r>
          </a:p>
        </p:txBody>
      </p:sp>
      <p:sp>
        <p:nvSpPr>
          <p:cNvPr id="21" name="Rectangle 20"/>
          <p:cNvSpPr/>
          <p:nvPr/>
        </p:nvSpPr>
        <p:spPr>
          <a:xfrm>
            <a:off x="2158584" y="1466559"/>
            <a:ext cx="7764904" cy="95583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may seem like an obviously useful step. However, some of the fiercest opponents of inflation express grave concern about indexing:</a:t>
            </a:r>
          </a:p>
        </p:txBody>
      </p:sp>
      <p:sp>
        <p:nvSpPr>
          <p:cNvPr id="24" name="Rectangle 23"/>
          <p:cNvSpPr/>
          <p:nvPr/>
        </p:nvSpPr>
        <p:spPr>
          <a:xfrm>
            <a:off x="3830133" y="2767023"/>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every employer will provide COLAs for workers</a:t>
            </a:r>
          </a:p>
        </p:txBody>
      </p:sp>
    </p:spTree>
    <p:extLst>
      <p:ext uri="{BB962C8B-B14F-4D97-AF65-F5344CB8AC3E}">
        <p14:creationId xmlns:p14="http://schemas.microsoft.com/office/powerpoint/2010/main" val="5666167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 Preview of Policy Discussions for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0" name="Group 9">
            <a:extLst>
              <a:ext uri="{FF2B5EF4-FFF2-40B4-BE49-F238E27FC236}">
                <a16:creationId xmlns:a16="http://schemas.microsoft.com/office/drawing/2014/main" id="{8C3B46AA-A0B2-4DD5-8649-F27B743E6825}"/>
              </a:ext>
            </a:extLst>
          </p:cNvPr>
          <p:cNvGrpSpPr/>
          <p:nvPr/>
        </p:nvGrpSpPr>
        <p:grpSpPr>
          <a:xfrm>
            <a:off x="2066664" y="1580912"/>
            <a:ext cx="8058412" cy="806935"/>
            <a:chOff x="542665" y="1736761"/>
            <a:chExt cx="8058412" cy="806935"/>
          </a:xfrm>
          <a:solidFill>
            <a:srgbClr val="627981"/>
          </a:solidFill>
        </p:grpSpPr>
        <p:sp>
          <p:nvSpPr>
            <p:cNvPr id="11" name="Rectangle 10">
              <a:extLst>
                <a:ext uri="{FF2B5EF4-FFF2-40B4-BE49-F238E27FC236}">
                  <a16:creationId xmlns:a16="http://schemas.microsoft.com/office/drawing/2014/main" id="{CCC97530-C5BF-4411-8F75-50980CFA88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ECF6499-83B6-4542-83F9-8063C8EF8E39}"/>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occurs when too many dollars are chasing too few goods, deflation occurs when too few dollars are chasing too many goods.</a:t>
              </a:r>
            </a:p>
          </p:txBody>
        </p:sp>
      </p:grpSp>
      <p:grpSp>
        <p:nvGrpSpPr>
          <p:cNvPr id="13" name="Group 12">
            <a:extLst>
              <a:ext uri="{FF2B5EF4-FFF2-40B4-BE49-F238E27FC236}">
                <a16:creationId xmlns:a16="http://schemas.microsoft.com/office/drawing/2014/main" id="{45765A4E-25F6-487B-B52D-A02AE1710761}"/>
              </a:ext>
            </a:extLst>
          </p:cNvPr>
          <p:cNvGrpSpPr/>
          <p:nvPr/>
        </p:nvGrpSpPr>
        <p:grpSpPr>
          <a:xfrm>
            <a:off x="2066922" y="247226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773A7AB-DC9D-4B66-8EA9-CA1037722E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2FA8F5B8-3FAF-4BEA-B683-B397C6BA9A9A}"/>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surges of inflation early in the twentieth century came after wars.</a:t>
              </a:r>
            </a:p>
          </p:txBody>
        </p:sp>
      </p:grpSp>
      <p:grpSp>
        <p:nvGrpSpPr>
          <p:cNvPr id="17" name="Group 16">
            <a:extLst>
              <a:ext uri="{FF2B5EF4-FFF2-40B4-BE49-F238E27FC236}">
                <a16:creationId xmlns:a16="http://schemas.microsoft.com/office/drawing/2014/main" id="{1C7EEFE1-62B6-4CF0-8A92-563D635DBC1B}"/>
              </a:ext>
            </a:extLst>
          </p:cNvPr>
          <p:cNvGrpSpPr/>
          <p:nvPr/>
        </p:nvGrpSpPr>
        <p:grpSpPr>
          <a:xfrm>
            <a:off x="2066664" y="338346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2CC3115-D560-4341-BCD0-44EE13C247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EC070FB-D701-472D-96EE-AAB320C7715B}"/>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wars, price controls end and pent-up buying power surges forth, driving up inflation.</a:t>
              </a:r>
            </a:p>
          </p:txBody>
        </p:sp>
      </p:grpSp>
      <p:grpSp>
        <p:nvGrpSpPr>
          <p:cNvPr id="20" name="Group 19">
            <a:extLst>
              <a:ext uri="{FF2B5EF4-FFF2-40B4-BE49-F238E27FC236}">
                <a16:creationId xmlns:a16="http://schemas.microsoft.com/office/drawing/2014/main" id="{55968A3B-D9DB-4CA0-A021-40AFD8A8F664}"/>
              </a:ext>
            </a:extLst>
          </p:cNvPr>
          <p:cNvGrpSpPr/>
          <p:nvPr/>
        </p:nvGrpSpPr>
        <p:grpSpPr>
          <a:xfrm>
            <a:off x="2066664" y="427481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357E5A1-44AC-49AB-BE6B-982513045DE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0C42683-105A-4BE9-BAA2-A9B53432C9BD}"/>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typically associate slowing economic activity, as in major recessions, with a reduction in inflation or even outright deflation.</a:t>
              </a:r>
            </a:p>
          </p:txBody>
        </p:sp>
      </p:grpSp>
      <p:grpSp>
        <p:nvGrpSpPr>
          <p:cNvPr id="23" name="Group 22">
            <a:extLst>
              <a:ext uri="{FF2B5EF4-FFF2-40B4-BE49-F238E27FC236}">
                <a16:creationId xmlns:a16="http://schemas.microsoft.com/office/drawing/2014/main" id="{734638E9-1665-4DA2-9BC5-D7BBD5C0BF50}"/>
              </a:ext>
            </a:extLst>
          </p:cNvPr>
          <p:cNvGrpSpPr/>
          <p:nvPr/>
        </p:nvGrpSpPr>
        <p:grpSpPr>
          <a:xfrm>
            <a:off x="2066664" y="51831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C5C5798-7108-4152-A94A-618E67130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0361B962-46E0-4323-A61B-74E3A13D146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we are to avoid inflation, the amount of purchasing power in the economy must grow at roughly the same rate as production.</a:t>
              </a:r>
            </a:p>
          </p:txBody>
        </p:sp>
      </p:grpSp>
    </p:spTree>
    <p:extLst>
      <p:ext uri="{BB962C8B-B14F-4D97-AF65-F5344CB8AC3E}">
        <p14:creationId xmlns:p14="http://schemas.microsoft.com/office/powerpoint/2010/main" val="27623617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p:txBody>
      </p:sp>
      <p:pic>
        <p:nvPicPr>
          <p:cNvPr id="7" name="Picture 6" descr="A briefcase full of U.S. one hundred dollar bills">
            <a:extLst>
              <a:ext uri="{FF2B5EF4-FFF2-40B4-BE49-F238E27FC236}">
                <a16:creationId xmlns:a16="http://schemas.microsoft.com/office/drawing/2014/main" id="{FB1CD376-D0CB-4F5D-84DC-84D3306C9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396" y="3429000"/>
            <a:ext cx="4761208" cy="3174139"/>
          </a:xfrm>
          <a:prstGeom prst="rect">
            <a:avLst/>
          </a:prstGeom>
        </p:spPr>
      </p:pic>
    </p:spTree>
    <p:extLst>
      <p:ext uri="{BB962C8B-B14F-4D97-AF65-F5344CB8AC3E}">
        <p14:creationId xmlns:p14="http://schemas.microsoft.com/office/powerpoint/2010/main" val="16009515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5336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a:p>
            <a:pPr algn="ctr"/>
            <a:endParaRPr lang="en-US" sz="2000" dirty="0"/>
          </a:p>
          <a:p>
            <a:pPr algn="ctr"/>
            <a:r>
              <a:rPr lang="en-US" sz="2000" i="1" dirty="0"/>
              <a:t>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p:txBody>
      </p:sp>
    </p:spTree>
    <p:extLst>
      <p:ext uri="{BB962C8B-B14F-4D97-AF65-F5344CB8AC3E}">
        <p14:creationId xmlns:p14="http://schemas.microsoft.com/office/powerpoint/2010/main" val="8067747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payment is indexed if it is automatically adjusted for inflation.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Examples of indexing in the private sector include wage contracts with cost-of-living adjustments (COLAs) and loan agreements like adjustable-rate mortgages (ARMs).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Examples of indexing in the public sector include tax brackets and Social Security payments.</a:t>
            </a:r>
          </a:p>
        </p:txBody>
      </p:sp>
    </p:spTree>
    <p:extLst>
      <p:ext uri="{BB962C8B-B14F-4D97-AF65-F5344CB8AC3E}">
        <p14:creationId xmlns:p14="http://schemas.microsoft.com/office/powerpoint/2010/main" val="2840885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 Numbers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7E8372D-36D2-456F-8C12-2DB123C1456A}"/>
                  </a:ext>
                </a:extLst>
              </p:cNvPr>
              <p:cNvSpPr txBox="1"/>
              <p:nvPr/>
            </p:nvSpPr>
            <p:spPr>
              <a:xfrm>
                <a:off x="1240904" y="1771731"/>
                <a:ext cx="9710192" cy="3661643"/>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Keeping calculations in dollar amounts can get messy, so economists use </a:t>
                </a:r>
                <a:r>
                  <a:rPr lang="en-US" sz="2000" b="1" dirty="0">
                    <a:solidFill>
                      <a:schemeClr val="bg1"/>
                    </a:solidFill>
                  </a:rPr>
                  <a:t>index numbers</a:t>
                </a:r>
                <a:r>
                  <a:rPr lang="en-US" sz="2000" dirty="0">
                    <a:solidFill>
                      <a:schemeClr val="bg1"/>
                    </a:solidFill>
                  </a:rPr>
                  <a:t>.</a:t>
                </a:r>
              </a:p>
              <a:p>
                <a:pPr marL="342900" indent="-342900">
                  <a:lnSpc>
                    <a:spcPct val="150000"/>
                  </a:lnSpc>
                  <a:buFont typeface="Arial" panose="020B0604020202020204" pitchFamily="34" charset="0"/>
                  <a:buChar char="•"/>
                </a:pPr>
                <a:r>
                  <a:rPr lang="en-US" sz="2000" dirty="0">
                    <a:solidFill>
                      <a:schemeClr val="bg1"/>
                    </a:solidFill>
                  </a:rPr>
                  <a:t>An index number is a unit-free number rather than a dollar amount.</a:t>
                </a:r>
              </a:p>
              <a:p>
                <a:pPr marL="342900" indent="-342900">
                  <a:lnSpc>
                    <a:spcPct val="150000"/>
                  </a:lnSpc>
                  <a:buFont typeface="Arial" panose="020B0604020202020204" pitchFamily="34" charset="0"/>
                  <a:buChar char="•"/>
                </a:pPr>
                <a:r>
                  <a:rPr lang="en-US" sz="2000" dirty="0">
                    <a:solidFill>
                      <a:schemeClr val="bg1"/>
                    </a:solidFill>
                  </a:rPr>
                  <a:t>Economists arbitrarily choose one year to be the “base year.”</a:t>
                </a:r>
              </a:p>
              <a:p>
                <a:pPr marL="342900" indent="-342900">
                  <a:lnSpc>
                    <a:spcPct val="150000"/>
                  </a:lnSpc>
                  <a:buFont typeface="Arial" panose="020B0604020202020204" pitchFamily="34" charset="0"/>
                  <a:buChar char="•"/>
                </a:pPr>
                <a:r>
                  <a:rPr lang="en-US" sz="2000" dirty="0">
                    <a:solidFill>
                      <a:schemeClr val="bg1"/>
                    </a:solidFill>
                  </a:rPr>
                  <a:t>The base year, by definition, has an index number equal to 100.</a:t>
                </a:r>
              </a:p>
              <a:p>
                <a:pPr>
                  <a:lnSpc>
                    <a:spcPct val="150000"/>
                  </a:lnSpc>
                </a:pPr>
                <a:endParaRPr lang="en-US" sz="2000" dirty="0">
                  <a:solidFill>
                    <a:schemeClr val="bg1"/>
                  </a:solidFill>
                </a:endParaRPr>
              </a:p>
              <a:p>
                <a:pPr algn="ctr">
                  <a:lnSpc>
                    <a:spcPct val="150000"/>
                  </a:lnSpc>
                </a:pPr>
                <a:r>
                  <a:rPr lang="en-US" sz="2000" dirty="0">
                    <a:solidFill>
                      <a:schemeClr val="bg1"/>
                    </a:solidFill>
                  </a:rPr>
                  <a:t>index number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spending</m:t>
                        </m:r>
                        <m:r>
                          <m:rPr>
                            <m:nor/>
                          </m:rPr>
                          <a:rPr lang="en-US" sz="2000" b="0" i="0" smtClean="0">
                            <a:solidFill>
                              <a:schemeClr val="bg1"/>
                            </a:solidFill>
                          </a:rPr>
                          <m:t> </m:t>
                        </m:r>
                        <m:r>
                          <m:rPr>
                            <m:nor/>
                          </m:rPr>
                          <a:rPr lang="en-US" sz="2000" b="0" i="0" smtClean="0">
                            <a:solidFill>
                              <a:schemeClr val="bg1"/>
                            </a:solidFill>
                          </a:rPr>
                          <m:t>in</m:t>
                        </m:r>
                        <m:r>
                          <m:rPr>
                            <m:nor/>
                          </m:rPr>
                          <a:rPr lang="en-US" sz="2000" b="0" i="0" smtClean="0">
                            <a:solidFill>
                              <a:schemeClr val="bg1"/>
                            </a:solidFill>
                          </a:rPr>
                          <m:t> </m:t>
                        </m:r>
                        <m:r>
                          <m:rPr>
                            <m:nor/>
                          </m:rPr>
                          <a:rPr lang="en-US" sz="2000" b="0" i="0" smtClean="0">
                            <a:solidFill>
                              <a:schemeClr val="bg1"/>
                            </a:solidFill>
                          </a:rPr>
                          <m:t>a</m:t>
                        </m:r>
                        <m:r>
                          <m:rPr>
                            <m:nor/>
                          </m:rPr>
                          <a:rPr lang="en-US" sz="2000" b="0" i="0" smtClean="0">
                            <a:solidFill>
                              <a:schemeClr val="bg1"/>
                            </a:solidFill>
                          </a:rPr>
                          <m:t> </m:t>
                        </m:r>
                        <m:r>
                          <m:rPr>
                            <m:nor/>
                          </m:rPr>
                          <a:rPr lang="en-US" sz="2000" b="0" i="0" smtClean="0">
                            <a:solidFill>
                              <a:schemeClr val="bg1"/>
                            </a:solidFill>
                          </a:rPr>
                          <m:t>year</m:t>
                        </m:r>
                      </m:num>
                      <m:den>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spending</m:t>
                        </m:r>
                        <m:r>
                          <m:rPr>
                            <m:nor/>
                          </m:rPr>
                          <a:rPr lang="en-US" sz="2000" b="0" i="0" smtClean="0">
                            <a:solidFill>
                              <a:schemeClr val="bg1"/>
                            </a:solidFill>
                          </a:rPr>
                          <m:t> </m:t>
                        </m:r>
                        <m:r>
                          <m:rPr>
                            <m:nor/>
                          </m:rPr>
                          <a:rPr lang="en-US" sz="2000" b="0" i="0" smtClean="0">
                            <a:solidFill>
                              <a:schemeClr val="bg1"/>
                            </a:solidFill>
                          </a:rPr>
                          <m:t>in</m:t>
                        </m:r>
                        <m:r>
                          <m:rPr>
                            <m:nor/>
                          </m:rPr>
                          <a:rPr lang="en-US" sz="2000" b="0" i="0" smtClean="0">
                            <a:solidFill>
                              <a:schemeClr val="bg1"/>
                            </a:solidFill>
                          </a:rPr>
                          <m:t> </m:t>
                        </m:r>
                        <m:r>
                          <m:rPr>
                            <m:nor/>
                          </m:rPr>
                          <a:rPr lang="en-US" sz="2000" b="0" i="0" smtClean="0">
                            <a:solidFill>
                              <a:schemeClr val="bg1"/>
                            </a:solidFill>
                          </a:rPr>
                          <m:t>base</m:t>
                        </m:r>
                        <m:r>
                          <m:rPr>
                            <m:nor/>
                          </m:rPr>
                          <a:rPr lang="en-US" sz="2000" b="0" i="0" smtClean="0">
                            <a:solidFill>
                              <a:schemeClr val="bg1"/>
                            </a:solidFill>
                          </a:rPr>
                          <m:t> </m:t>
                        </m:r>
                        <m:r>
                          <m:rPr>
                            <m:nor/>
                          </m:rPr>
                          <a:rPr lang="en-US" sz="2000" b="0" i="0" smtClean="0">
                            <a:solidFill>
                              <a:schemeClr val="bg1"/>
                            </a:solidFill>
                          </a:rPr>
                          <m:t>year</m:t>
                        </m:r>
                        <m:r>
                          <a:rPr lang="en-US" sz="2000" b="0" i="1" smtClean="0">
                            <a:solidFill>
                              <a:schemeClr val="bg1"/>
                            </a:solidFill>
                            <a:latin typeface="Cambria Math" panose="02040503050406030204" pitchFamily="18" charset="0"/>
                          </a:rPr>
                          <m:t> </m:t>
                        </m:r>
                      </m:den>
                    </m:f>
                    <m:r>
                      <m:rPr>
                        <m:nor/>
                      </m:rPr>
                      <a:rPr lang="en-US" sz="2000" b="0" i="0" smtClean="0">
                        <a:solidFill>
                          <a:schemeClr val="bg1"/>
                        </a:solidFill>
                      </a:rPr>
                      <m:t> </m:t>
                    </m:r>
                    <m:r>
                      <m:rPr>
                        <m:nor/>
                      </m:rPr>
                      <a:rPr lang="en-US" sz="2000" i="0" smtClean="0">
                        <a:solidFill>
                          <a:schemeClr val="bg1"/>
                        </a:solidFill>
                        <a:ea typeface="Cambria Math" panose="02040503050406030204" pitchFamily="18" charset="0"/>
                      </a:rPr>
                      <m:t>×</m:t>
                    </m:r>
                    <m:r>
                      <m:rPr>
                        <m:nor/>
                      </m:rPr>
                      <a:rPr lang="en-US" sz="2000" b="0" i="0" smtClean="0">
                        <a:solidFill>
                          <a:schemeClr val="bg1"/>
                        </a:solidFill>
                        <a:ea typeface="Cambria Math" panose="02040503050406030204" pitchFamily="18" charset="0"/>
                      </a:rPr>
                      <m:t> 100</m:t>
                    </m:r>
                  </m:oMath>
                </a14:m>
                <a:r>
                  <a:rPr lang="en-US" sz="2000" dirty="0">
                    <a:solidFill>
                      <a:schemeClr val="bg1"/>
                    </a:solidFill>
                  </a:rPr>
                  <a:t> </a:t>
                </a:r>
              </a:p>
              <a:p>
                <a:pPr lvl="1">
                  <a:lnSpc>
                    <a:spcPct val="150000"/>
                  </a:lnSpc>
                </a:pPr>
                <a:endParaRPr lang="en-US" sz="2200" dirty="0">
                  <a:solidFill>
                    <a:schemeClr val="bg1"/>
                  </a:solidFill>
                </a:endParaRPr>
              </a:p>
            </p:txBody>
          </p:sp>
        </mc:Choice>
        <mc:Fallback xmlns="">
          <p:sp>
            <p:nvSpPr>
              <p:cNvPr id="9" name="TextBox 8">
                <a:extLst>
                  <a:ext uri="{FF2B5EF4-FFF2-40B4-BE49-F238E27FC236}">
                    <a16:creationId xmlns:a16="http://schemas.microsoft.com/office/drawing/2014/main" id="{A7E8372D-36D2-456F-8C12-2DB123C1456A}"/>
                  </a:ext>
                </a:extLst>
              </p:cNvPr>
              <p:cNvSpPr txBox="1">
                <a:spLocks noRot="1" noChangeAspect="1" noMove="1" noResize="1" noEditPoints="1" noAdjustHandles="1" noChangeArrowheads="1" noChangeShapeType="1" noTextEdit="1"/>
              </p:cNvSpPr>
              <p:nvPr/>
            </p:nvSpPr>
            <p:spPr>
              <a:xfrm>
                <a:off x="1240904" y="1771731"/>
                <a:ext cx="9710192" cy="3661643"/>
              </a:xfrm>
              <a:prstGeom prst="rect">
                <a:avLst/>
              </a:prstGeom>
              <a:blipFill>
                <a:blip r:embed="rId6"/>
                <a:stretch>
                  <a:fillRect l="-565" r="-440"/>
                </a:stretch>
              </a:blipFill>
            </p:spPr>
            <p:txBody>
              <a:bodyPr/>
              <a:lstStyle/>
              <a:p>
                <a:r>
                  <a:rPr lang="en-US">
                    <a:noFill/>
                  </a:rPr>
                  <a:t> </a:t>
                </a:r>
              </a:p>
            </p:txBody>
          </p:sp>
        </mc:Fallback>
      </mc:AlternateContent>
    </p:spTree>
    <p:extLst>
      <p:ext uri="{BB962C8B-B14F-4D97-AF65-F5344CB8AC3E}">
        <p14:creationId xmlns:p14="http://schemas.microsoft.com/office/powerpoint/2010/main" val="2993009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 Numbers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94160" y="1722801"/>
            <a:ext cx="8123785" cy="1272208"/>
            <a:chOff x="477292" y="1736761"/>
            <a:chExt cx="8123785" cy="1272208"/>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477292" y="1993306"/>
              <a:ext cx="7807571" cy="1015663"/>
            </a:xfrm>
            <a:prstGeom prst="rect">
              <a:avLst/>
            </a:prstGeom>
            <a:grpFill/>
          </p:spPr>
          <p:txBody>
            <a:bodyPr wrap="square" rtlCol="0">
              <a:spAutoFit/>
            </a:bodyPr>
            <a:lstStyle/>
            <a:p>
              <a:pPr algn="ctr"/>
              <a:r>
                <a:rPr lang="en-US" sz="2000" dirty="0">
                  <a:solidFill>
                    <a:schemeClr val="bg1"/>
                  </a:solidFill>
                </a:rPr>
                <a:t>Index numbers can be used to calculate inflation. Given that the index number is 99.5 in Year 2 and 93.4 in Year 1, the inflation rate from Year 1 to Year 2 would be calculated as follows:</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90B9414-5752-47C0-8FB3-6AAF07781FF8}"/>
              </a:ext>
            </a:extLst>
          </p:cNvPr>
          <p:cNvSpPr txBox="1"/>
          <p:nvPr/>
        </p:nvSpPr>
        <p:spPr>
          <a:xfrm>
            <a:off x="2630292" y="4424463"/>
            <a:ext cx="5245055" cy="707886"/>
          </a:xfrm>
          <a:prstGeom prst="rect">
            <a:avLst/>
          </a:prstGeom>
          <a:noFill/>
          <a:ln>
            <a:noFill/>
          </a:ln>
        </p:spPr>
        <p:txBody>
          <a:bodyPr wrap="square" rtlCol="0">
            <a:spAutoFit/>
          </a:bodyPr>
          <a:lstStyle/>
          <a:p>
            <a:pPr algn="ctr"/>
            <a:r>
              <a:rPr lang="en-US" sz="2000" dirty="0">
                <a:solidFill>
                  <a:schemeClr val="bg1"/>
                </a:solidFill>
              </a:rPr>
              <a:t>99.5 – 93.4</a:t>
            </a:r>
          </a:p>
          <a:p>
            <a:pPr algn="ctr"/>
            <a:r>
              <a:rPr lang="en-US" sz="2000" dirty="0">
                <a:solidFill>
                  <a:schemeClr val="bg1"/>
                </a:solidFill>
              </a:rPr>
              <a:t>93.4</a:t>
            </a:r>
          </a:p>
        </p:txBody>
      </p:sp>
      <p:sp>
        <p:nvSpPr>
          <p:cNvPr id="33" name="TextBox 32">
            <a:extLst>
              <a:ext uri="{FF2B5EF4-FFF2-40B4-BE49-F238E27FC236}">
                <a16:creationId xmlns:a16="http://schemas.microsoft.com/office/drawing/2014/main" id="{02EC63D2-1A3E-4989-B7F4-B4D4D2C4F503}"/>
              </a:ext>
            </a:extLst>
          </p:cNvPr>
          <p:cNvSpPr txBox="1"/>
          <p:nvPr/>
        </p:nvSpPr>
        <p:spPr>
          <a:xfrm>
            <a:off x="6188869" y="4560823"/>
            <a:ext cx="2059400" cy="400110"/>
          </a:xfrm>
          <a:prstGeom prst="rect">
            <a:avLst/>
          </a:prstGeom>
          <a:noFill/>
        </p:spPr>
        <p:txBody>
          <a:bodyPr wrap="square" rtlCol="0">
            <a:spAutoFit/>
          </a:bodyPr>
          <a:lstStyle/>
          <a:p>
            <a:r>
              <a:rPr lang="en-US" sz="2000" dirty="0">
                <a:solidFill>
                  <a:schemeClr val="bg1"/>
                </a:solidFill>
              </a:rPr>
              <a:t>X 100 = 6.5%</a:t>
            </a:r>
          </a:p>
        </p:txBody>
      </p:sp>
      <p:cxnSp>
        <p:nvCxnSpPr>
          <p:cNvPr id="34" name="Straight Connector 33">
            <a:extLst>
              <a:ext uri="{FF2B5EF4-FFF2-40B4-BE49-F238E27FC236}">
                <a16:creationId xmlns:a16="http://schemas.microsoft.com/office/drawing/2014/main" id="{BD42AE67-2D35-4581-9400-5479648F0D22}"/>
              </a:ext>
            </a:extLst>
          </p:cNvPr>
          <p:cNvCxnSpPr>
            <a:cxnSpLocks/>
          </p:cNvCxnSpPr>
          <p:nvPr/>
        </p:nvCxnSpPr>
        <p:spPr>
          <a:xfrm>
            <a:off x="4354186" y="4776267"/>
            <a:ext cx="17972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024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637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90B9414-5752-47C0-8FB3-6AAF07781FF8}"/>
              </a:ext>
            </a:extLst>
          </p:cNvPr>
          <p:cNvSpPr txBox="1"/>
          <p:nvPr/>
        </p:nvSpPr>
        <p:spPr>
          <a:xfrm>
            <a:off x="2630292" y="4424463"/>
            <a:ext cx="5245055" cy="707886"/>
          </a:xfrm>
          <a:prstGeom prst="rect">
            <a:avLst/>
          </a:prstGeom>
          <a:noFill/>
          <a:ln>
            <a:noFill/>
          </a:ln>
        </p:spPr>
        <p:txBody>
          <a:bodyPr wrap="square" rtlCol="0">
            <a:spAutoFit/>
          </a:bodyPr>
          <a:lstStyle/>
          <a:p>
            <a:pPr algn="ctr"/>
            <a:r>
              <a:rPr lang="en-US" sz="2000" dirty="0">
                <a:solidFill>
                  <a:schemeClr val="bg1"/>
                </a:solidFill>
              </a:rPr>
              <a:t>120 – 114</a:t>
            </a:r>
          </a:p>
          <a:p>
            <a:pPr algn="ctr"/>
            <a:r>
              <a:rPr lang="en-US" sz="2000" dirty="0">
                <a:solidFill>
                  <a:schemeClr val="bg1"/>
                </a:solidFill>
              </a:rPr>
              <a:t>114</a:t>
            </a:r>
          </a:p>
        </p:txBody>
      </p:sp>
      <p:sp>
        <p:nvSpPr>
          <p:cNvPr id="33" name="TextBox 32">
            <a:extLst>
              <a:ext uri="{FF2B5EF4-FFF2-40B4-BE49-F238E27FC236}">
                <a16:creationId xmlns:a16="http://schemas.microsoft.com/office/drawing/2014/main" id="{02EC63D2-1A3E-4989-B7F4-B4D4D2C4F503}"/>
              </a:ext>
            </a:extLst>
          </p:cNvPr>
          <p:cNvSpPr txBox="1"/>
          <p:nvPr/>
        </p:nvSpPr>
        <p:spPr>
          <a:xfrm>
            <a:off x="6188869" y="4560823"/>
            <a:ext cx="2059400" cy="400110"/>
          </a:xfrm>
          <a:prstGeom prst="rect">
            <a:avLst/>
          </a:prstGeom>
          <a:noFill/>
        </p:spPr>
        <p:txBody>
          <a:bodyPr wrap="square" rtlCol="0">
            <a:spAutoFit/>
          </a:bodyPr>
          <a:lstStyle/>
          <a:p>
            <a:r>
              <a:rPr lang="en-US" sz="2000" dirty="0">
                <a:solidFill>
                  <a:schemeClr val="bg1"/>
                </a:solidFill>
              </a:rPr>
              <a:t>X 100 = 5.3%</a:t>
            </a:r>
          </a:p>
        </p:txBody>
      </p:sp>
      <p:cxnSp>
        <p:nvCxnSpPr>
          <p:cNvPr id="34" name="Straight Connector 33">
            <a:extLst>
              <a:ext uri="{FF2B5EF4-FFF2-40B4-BE49-F238E27FC236}">
                <a16:creationId xmlns:a16="http://schemas.microsoft.com/office/drawing/2014/main" id="{BD42AE67-2D35-4581-9400-5479648F0D22}"/>
              </a:ext>
            </a:extLst>
          </p:cNvPr>
          <p:cNvCxnSpPr>
            <a:cxnSpLocks/>
          </p:cNvCxnSpPr>
          <p:nvPr/>
        </p:nvCxnSpPr>
        <p:spPr>
          <a:xfrm>
            <a:off x="4354186" y="4776267"/>
            <a:ext cx="17972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5675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1549</TotalTime>
  <Words>6903</Words>
  <Application>Microsoft Office PowerPoint</Application>
  <PresentationFormat>Widescreen</PresentationFormat>
  <Paragraphs>588</Paragraphs>
  <Slides>58</Slides>
  <Notes>49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148</cp:revision>
  <dcterms:created xsi:type="dcterms:W3CDTF">2014-11-06T15:36:04Z</dcterms:created>
  <dcterms:modified xsi:type="dcterms:W3CDTF">2023-08-07T17:50:27Z</dcterms:modified>
</cp:coreProperties>
</file>