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14"/>
  </p:notesMasterIdLst>
  <p:sldIdLst>
    <p:sldId id="293" r:id="rId2"/>
    <p:sldId id="351" r:id="rId3"/>
    <p:sldId id="372" r:id="rId4"/>
    <p:sldId id="373" r:id="rId5"/>
    <p:sldId id="374" r:id="rId6"/>
    <p:sldId id="375" r:id="rId7"/>
    <p:sldId id="362" r:id="rId8"/>
    <p:sldId id="369" r:id="rId9"/>
    <p:sldId id="376" r:id="rId10"/>
    <p:sldId id="377" r:id="rId11"/>
    <p:sldId id="361" r:id="rId12"/>
    <p:sldId id="340"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athan Mirmow" initials="NM" lastIdx="2" clrIdx="0">
    <p:extLst>
      <p:ext uri="{19B8F6BF-5375-455C-9EA6-DF929625EA0E}">
        <p15:presenceInfo xmlns:p15="http://schemas.microsoft.com/office/powerpoint/2012/main" userId="Nathan Mirmow"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386546"/>
    <a:srgbClr val="C7D4CB"/>
    <a:srgbClr val="314C57"/>
    <a:srgbClr val="F3EDE7"/>
    <a:srgbClr val="CCA49C"/>
    <a:srgbClr val="F2E2D2"/>
    <a:srgbClr val="318295"/>
    <a:srgbClr val="5A7E83"/>
    <a:srgbClr val="8856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980" autoAdjust="0"/>
    <p:restoredTop sz="86827" autoAdjust="0"/>
  </p:normalViewPr>
  <p:slideViewPr>
    <p:cSldViewPr snapToGrid="0">
      <p:cViewPr varScale="1">
        <p:scale>
          <a:sx n="96" d="100"/>
          <a:sy n="96" d="100"/>
        </p:scale>
        <p:origin x="924" y="8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336B44A-B112-4929-A1D2-F26DECCAEB6B}" type="datetimeFigureOut">
              <a:rPr lang="en-US" smtClean="0"/>
              <a:t>8/7/2023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D907ED-50A1-4E2C-8EC0-0102179B86FB}" type="slidenum">
              <a:rPr lang="en-US" smtClean="0"/>
              <a:t>‹#›</a:t>
            </a:fld>
            <a:endParaRPr lang="en-US"/>
          </a:p>
        </p:txBody>
      </p:sp>
    </p:spTree>
    <p:extLst>
      <p:ext uri="{BB962C8B-B14F-4D97-AF65-F5344CB8AC3E}">
        <p14:creationId xmlns:p14="http://schemas.microsoft.com/office/powerpoint/2010/main" val="19280656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a price, wage, or interest rate is adjusted automatically with inflation, economists use the term indexed. An indexed payment increases according to the index number that measures inflation. Those in private markets and government programs observe a wide range of indexing arrangements.</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D907ED-50A1-4E2C-8EC0-0102179B86FB}" type="slidenum">
              <a:rPr lang="en-US" smtClean="0"/>
              <a:t>2</a:t>
            </a:fld>
            <a:endParaRPr lang="en-US"/>
          </a:p>
        </p:txBody>
      </p:sp>
    </p:spTree>
    <p:extLst>
      <p:ext uri="{BB962C8B-B14F-4D97-AF65-F5344CB8AC3E}">
        <p14:creationId xmlns:p14="http://schemas.microsoft.com/office/powerpoint/2010/main" val="42908079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Indexing may occur in labor markets and financial markets. Cost-of-living adjustments (COLAs) guarantee that wages will keep up with inflation. For example, wage contracts with COLAs are sometimes written as "COLA plus 3%." An adjustable-rate mortgage (ARM) is a type of loan that someone can use to purchase a home; the interest rate varies with inflation. Often, a borrower will be able to receive a lower interest rate if borrowing with an ARM, compared to a fixed-rate loan.</a:t>
            </a:r>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D907ED-50A1-4E2C-8EC0-0102179B86FB}" type="slidenum">
              <a:rPr lang="en-US" smtClean="0"/>
              <a:t>3</a:t>
            </a:fld>
            <a:endParaRPr lang="en-US"/>
          </a:p>
        </p:txBody>
      </p:sp>
    </p:spTree>
    <p:extLst>
      <p:ext uri="{BB962C8B-B14F-4D97-AF65-F5344CB8AC3E}">
        <p14:creationId xmlns:p14="http://schemas.microsoft.com/office/powerpoint/2010/main" val="22617312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Many programs are indexed to inflation: income tax brackets, social security benefits and payroll taxes, and indexed bonds. The U.S. income tax code is designed so that as a person's income rises, the tax rate on the marginal income earned rises as well. Since the passage of the Social Security Indexing Act of 1972, the level of Social Security benefits increases each year, along with CPI. Also, Social Security is funded by payroll taxes, which the government imposes on the income earned up to a certain amount. Indexed bonds promise to pay a certain real rate of interest above whatever inflation rate occurs.</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D907ED-50A1-4E2C-8EC0-0102179B86FB}" type="slidenum">
              <a:rPr lang="en-US" smtClean="0"/>
              <a:t>4</a:t>
            </a:fld>
            <a:endParaRPr lang="en-US"/>
          </a:p>
        </p:txBody>
      </p:sp>
    </p:spTree>
    <p:extLst>
      <p:ext uri="{BB962C8B-B14F-4D97-AF65-F5344CB8AC3E}">
        <p14:creationId xmlns:p14="http://schemas.microsoft.com/office/powerpoint/2010/main" val="9701634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How would the government benefit from inflation if its bonds have a fixed interest rate?.</a:t>
            </a:r>
          </a:p>
          <a:p>
            <a:endParaRPr lang="en-US" dirty="0"/>
          </a:p>
        </p:txBody>
      </p:sp>
      <p:sp>
        <p:nvSpPr>
          <p:cNvPr id="4" name="Slide Number Placeholder 3"/>
          <p:cNvSpPr>
            <a:spLocks noGrp="1"/>
          </p:cNvSpPr>
          <p:nvPr>
            <p:ph type="sldNum" sz="quarter" idx="5"/>
          </p:nvPr>
        </p:nvSpPr>
        <p:spPr/>
        <p:txBody>
          <a:bodyPr/>
          <a:lstStyle/>
          <a:p>
            <a:fld id="{1CD907ED-50A1-4E2C-8EC0-0102179B86FB}" type="slidenum">
              <a:rPr lang="en-US" smtClean="0"/>
              <a:t>5</a:t>
            </a:fld>
            <a:endParaRPr lang="en-US"/>
          </a:p>
        </p:txBody>
      </p:sp>
    </p:spTree>
    <p:extLst>
      <p:ext uri="{BB962C8B-B14F-4D97-AF65-F5344CB8AC3E}">
        <p14:creationId xmlns:p14="http://schemas.microsoft.com/office/powerpoint/2010/main" val="17674516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How would the government benefit from inflation if its bonds have a fixed interest rate? Bonds with a fixed interest rate pay the same dollar amount of interest each period. Since the real interest rate is the nominal (fixed) interest rate minus inflation, as inflation increases, the government is paying interest and principal in dollars with less purchasing power.</a:t>
            </a:r>
          </a:p>
          <a:p>
            <a:endParaRPr lang="en-US" dirty="0"/>
          </a:p>
        </p:txBody>
      </p:sp>
      <p:sp>
        <p:nvSpPr>
          <p:cNvPr id="4" name="Slide Number Placeholder 3"/>
          <p:cNvSpPr>
            <a:spLocks noGrp="1"/>
          </p:cNvSpPr>
          <p:nvPr>
            <p:ph type="sldNum" sz="quarter" idx="5"/>
          </p:nvPr>
        </p:nvSpPr>
        <p:spPr/>
        <p:txBody>
          <a:bodyPr/>
          <a:lstStyle/>
          <a:p>
            <a:fld id="{1CD907ED-50A1-4E2C-8EC0-0102179B86FB}" type="slidenum">
              <a:rPr lang="en-US" smtClean="0"/>
              <a:t>6</a:t>
            </a:fld>
            <a:endParaRPr lang="en-US"/>
          </a:p>
        </p:txBody>
      </p:sp>
    </p:spTree>
    <p:extLst>
      <p:ext uri="{BB962C8B-B14F-4D97-AF65-F5344CB8AC3E}">
        <p14:creationId xmlns:p14="http://schemas.microsoft.com/office/powerpoint/2010/main" val="7025385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Indexing may seem like an obviously useful step. However, some of the fiercest opponents of inflation express grave concern about indexing: Indexing is always partial, Not every employer will provide COLAs for workers, Not all companies can assume that costs and revenues will rise with the inflation, Not all interest rates for borrowers and savers will change to match inflation.</a:t>
            </a:r>
          </a:p>
          <a:p>
            <a:r>
              <a:rPr lang="en-US" dirty="0"/>
              <a:t>In a world where some people are indexed against inflation and some are not, financially savvy firms and investors may seek ways to be protected against inflation, while the financially unsophisticated and small firms may suffer from it most.</a:t>
            </a:r>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D907ED-50A1-4E2C-8EC0-0102179B86FB}" type="slidenum">
              <a:rPr lang="en-US" smtClean="0"/>
              <a:t>7</a:t>
            </a:fld>
            <a:endParaRPr lang="en-US"/>
          </a:p>
        </p:txBody>
      </p:sp>
    </p:spTree>
    <p:extLst>
      <p:ext uri="{BB962C8B-B14F-4D97-AF65-F5344CB8AC3E}">
        <p14:creationId xmlns:p14="http://schemas.microsoft.com/office/powerpoint/2010/main" val="2684716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Inflation occurs when too many dollars are chasing too few goods, deflation occurs when too few dollars are chasing too many goods. The great surges of inflation early in the twentieth century came after wars. After wars, price controls end and pent-up buying power surges forth, driving up inflation. We typically associate slowing economic activity, as in major recessions, with a reduction in inflation or even outright deflation. If we are to avoid inflation, the amount of purchasing power in the economy must grow at roughly the same rate as production.</a:t>
            </a:r>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D907ED-50A1-4E2C-8EC0-0102179B86FB}" type="slidenum">
              <a:rPr lang="en-US" smtClean="0"/>
              <a:t>8</a:t>
            </a:fld>
            <a:endParaRPr lang="en-US"/>
          </a:p>
        </p:txBody>
      </p:sp>
    </p:spTree>
    <p:extLst>
      <p:ext uri="{BB962C8B-B14F-4D97-AF65-F5344CB8AC3E}">
        <p14:creationId xmlns:p14="http://schemas.microsoft.com/office/powerpoint/2010/main" val="38688100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you have $10,000 in cash, would you prefer to hold the cash or invest it in indexed bonds? What if you expect deflation in the future?</a:t>
            </a:r>
          </a:p>
          <a:p>
            <a:endParaRPr lang="en-US" dirty="0"/>
          </a:p>
        </p:txBody>
      </p:sp>
      <p:sp>
        <p:nvSpPr>
          <p:cNvPr id="4" name="Slide Number Placeholder 3"/>
          <p:cNvSpPr>
            <a:spLocks noGrp="1"/>
          </p:cNvSpPr>
          <p:nvPr>
            <p:ph type="sldNum" sz="quarter" idx="5"/>
          </p:nvPr>
        </p:nvSpPr>
        <p:spPr/>
        <p:txBody>
          <a:bodyPr/>
          <a:lstStyle/>
          <a:p>
            <a:fld id="{1CD907ED-50A1-4E2C-8EC0-0102179B86FB}" type="slidenum">
              <a:rPr lang="en-US" smtClean="0"/>
              <a:t>9</a:t>
            </a:fld>
            <a:endParaRPr lang="en-US"/>
          </a:p>
        </p:txBody>
      </p:sp>
    </p:spTree>
    <p:extLst>
      <p:ext uri="{BB962C8B-B14F-4D97-AF65-F5344CB8AC3E}">
        <p14:creationId xmlns:p14="http://schemas.microsoft.com/office/powerpoint/2010/main" val="11536638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you have $10,000 in cash, would you prefer to hold the cash or invest it in indexed bonds? What if you expect deflation in the future? Because the interest rate on indexed bonds increases with inflation, indexed bonds are preferred if inflation is expected. However, if deflation is expected, the interest rate will decrease. If deflation occurs, the purchasing power of cash will increase, so you might prefer to hold the $10,000 in cash.</a:t>
            </a:r>
          </a:p>
          <a:p>
            <a:endParaRPr lang="en-US" dirty="0"/>
          </a:p>
          <a:p>
            <a:endParaRPr lang="en-US" dirty="0"/>
          </a:p>
        </p:txBody>
      </p:sp>
      <p:sp>
        <p:nvSpPr>
          <p:cNvPr id="4" name="Slide Number Placeholder 3"/>
          <p:cNvSpPr>
            <a:spLocks noGrp="1"/>
          </p:cNvSpPr>
          <p:nvPr>
            <p:ph type="sldNum" sz="quarter" idx="5"/>
          </p:nvPr>
        </p:nvSpPr>
        <p:spPr/>
        <p:txBody>
          <a:bodyPr/>
          <a:lstStyle/>
          <a:p>
            <a:fld id="{1CD907ED-50A1-4E2C-8EC0-0102179B86FB}" type="slidenum">
              <a:rPr lang="en-US" smtClean="0"/>
              <a:t>10</a:t>
            </a:fld>
            <a:endParaRPr lang="en-US"/>
          </a:p>
        </p:txBody>
      </p:sp>
    </p:spTree>
    <p:extLst>
      <p:ext uri="{BB962C8B-B14F-4D97-AF65-F5344CB8AC3E}">
        <p14:creationId xmlns:p14="http://schemas.microsoft.com/office/powerpoint/2010/main" val="4703599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722843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18086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37828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373184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780599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8384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8/7/2023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89270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8/7/2023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5648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8/7/2023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66824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039337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61161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8/7/2023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0719897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2.wmf"/></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526241"/>
            <a:ext cx="9144000" cy="923330"/>
          </a:xfrm>
          <a:prstGeom prst="rect">
            <a:avLst/>
          </a:prstGeom>
          <a:noFill/>
        </p:spPr>
        <p:txBody>
          <a:bodyPr wrap="square" rtlCol="0">
            <a:spAutoFit/>
          </a:bodyPr>
          <a:lstStyle/>
          <a:p>
            <a:pPr lvl="0" algn="ctr"/>
            <a:r>
              <a:rPr lang="en-US" sz="5400" dirty="0">
                <a:latin typeface="Century Gothic" panose="020B0502020202020204" pitchFamily="34" charset="0"/>
              </a:rPr>
              <a:t>Indexing and Its Limitations</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EBCC4766-7DEE-4FDC-A8BA-431B63351F7A}"/>
              </a:ext>
            </a:extLst>
          </p:cNvPr>
          <p:cNvSpPr/>
          <p:nvPr/>
        </p:nvSpPr>
        <p:spPr>
          <a:xfrm>
            <a:off x="1524001" y="1472339"/>
            <a:ext cx="9144000" cy="3533611"/>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If you have $10,000 in cash, would you prefer to hold the cash or invest it in indexed bonds? What if you expect deflation in the future?</a:t>
            </a:r>
          </a:p>
          <a:p>
            <a:pPr algn="ctr"/>
            <a:endParaRPr lang="en-US" sz="2000" dirty="0"/>
          </a:p>
          <a:p>
            <a:pPr algn="ctr"/>
            <a:r>
              <a:rPr lang="en-US" sz="2000" i="1" dirty="0"/>
              <a:t>Because the interest rate on indexed bonds increases with inflation, indexed bonds are preferred if inflation is expected. However, if deflation is expected, the interest rate will decrease. If deflation occurs, the purchasing power of cash will increase, so you might prefer to hold the $10,000 in cash.</a:t>
            </a:r>
          </a:p>
        </p:txBody>
      </p:sp>
    </p:spTree>
    <p:extLst>
      <p:ext uri="{BB962C8B-B14F-4D97-AF65-F5344CB8AC3E}">
        <p14:creationId xmlns:p14="http://schemas.microsoft.com/office/powerpoint/2010/main" val="8067747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EBCC4766-7DEE-4FDC-A8BA-431B63351F7A}"/>
              </a:ext>
            </a:extLst>
          </p:cNvPr>
          <p:cNvSpPr/>
          <p:nvPr/>
        </p:nvSpPr>
        <p:spPr>
          <a:xfrm>
            <a:off x="1524001" y="1472340"/>
            <a:ext cx="9144000" cy="2960176"/>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US" sz="2000" dirty="0"/>
              <a:t>A payment is indexed if it is automatically adjusted for inflation.</a:t>
            </a:r>
          </a:p>
          <a:p>
            <a:pPr marL="285750" indent="-285750">
              <a:buFont typeface="Arial" panose="020B0604020202020204" pitchFamily="34" charset="0"/>
              <a:buChar char="•"/>
            </a:pPr>
            <a:endParaRPr lang="en-US" sz="2000" dirty="0"/>
          </a:p>
          <a:p>
            <a:pPr marL="285750" indent="-285750">
              <a:buFont typeface="Arial" panose="020B0604020202020204" pitchFamily="34" charset="0"/>
              <a:buChar char="•"/>
            </a:pPr>
            <a:r>
              <a:rPr lang="en-US" sz="2000" dirty="0"/>
              <a:t>Examples of indexing in the private sector include wage contracts with cost-of-living adjustments (COLAs) and loan agreements like adjustable-rate mortgages (ARMs).</a:t>
            </a:r>
          </a:p>
          <a:p>
            <a:pPr marL="285750" indent="-285750">
              <a:buFont typeface="Arial" panose="020B0604020202020204" pitchFamily="34" charset="0"/>
              <a:buChar char="•"/>
            </a:pPr>
            <a:endParaRPr lang="en-US" sz="2000" dirty="0"/>
          </a:p>
          <a:p>
            <a:pPr marL="285750" indent="-285750">
              <a:buFont typeface="Arial" panose="020B0604020202020204" pitchFamily="34" charset="0"/>
              <a:buChar char="•"/>
            </a:pPr>
            <a:r>
              <a:rPr lang="en-US" sz="2000" dirty="0"/>
              <a:t>Examples of indexing in the public sector include tax brackets and Social Security payments.</a:t>
            </a:r>
          </a:p>
        </p:txBody>
      </p:sp>
    </p:spTree>
    <p:extLst>
      <p:ext uri="{BB962C8B-B14F-4D97-AF65-F5344CB8AC3E}">
        <p14:creationId xmlns:p14="http://schemas.microsoft.com/office/powerpoint/2010/main" val="30421983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algn="ctr"/>
            <a:r>
              <a:rPr lang="en-US" sz="7200" b="1" dirty="0">
                <a:solidFill>
                  <a:schemeClr val="bg1"/>
                </a:solidFill>
                <a:latin typeface="Century Gothic" panose="020B0502020202020204" pitchFamily="34" charset="0"/>
              </a:rPr>
              <a:t>HAWKES</a:t>
            </a:r>
            <a:r>
              <a:rPr lang="en-US" sz="7200" dirty="0">
                <a:solidFill>
                  <a:schemeClr val="bg1"/>
                </a:solidFill>
                <a:latin typeface="Century Gothic" panose="020B0502020202020204" pitchFamily="34" charset="0"/>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693029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Introduction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307A8BBC-78C8-405B-ADDB-BA648252D01B}"/>
              </a:ext>
            </a:extLst>
          </p:cNvPr>
          <p:cNvGrpSpPr/>
          <p:nvPr/>
        </p:nvGrpSpPr>
        <p:grpSpPr>
          <a:xfrm>
            <a:off x="2066922" y="1580912"/>
            <a:ext cx="8058154" cy="806935"/>
            <a:chOff x="542923" y="1736761"/>
            <a:chExt cx="8058154" cy="806935"/>
          </a:xfrm>
          <a:solidFill>
            <a:srgbClr val="627981"/>
          </a:solidFill>
        </p:grpSpPr>
        <p:sp>
          <p:nvSpPr>
            <p:cNvPr id="8" name="Rectangle 7">
              <a:extLst>
                <a:ext uri="{FF2B5EF4-FFF2-40B4-BE49-F238E27FC236}">
                  <a16:creationId xmlns:a16="http://schemas.microsoft.com/office/drawing/2014/main" id="{A8EE6B3D-2028-4DE1-9072-C3CA1EB8275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9" name="TextBox 8">
              <a:extLst>
                <a:ext uri="{FF2B5EF4-FFF2-40B4-BE49-F238E27FC236}">
                  <a16:creationId xmlns:a16="http://schemas.microsoft.com/office/drawing/2014/main" id="{20C6EA01-9B1E-4F0C-B22F-24BF698E504D}"/>
                </a:ext>
              </a:extLst>
            </p:cNvPr>
            <p:cNvSpPr txBox="1"/>
            <p:nvPr/>
          </p:nvSpPr>
          <p:spPr>
            <a:xfrm>
              <a:off x="573403" y="178774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a price, wage, or interest rate is adjusted automatically with inflation, economists use the term </a:t>
              </a:r>
              <a:r>
                <a:rPr lang="en-US" sz="2000" b="1" dirty="0">
                  <a:solidFill>
                    <a:schemeClr val="bg1"/>
                  </a:solidFill>
                </a:rPr>
                <a:t>indexed</a:t>
              </a:r>
              <a:r>
                <a:rPr lang="en-US" sz="2000" dirty="0">
                  <a:solidFill>
                    <a:schemeClr val="bg1"/>
                  </a:solidFill>
                </a:rPr>
                <a:t>.</a:t>
              </a:r>
            </a:p>
          </p:txBody>
        </p:sp>
      </p:grpSp>
      <p:grpSp>
        <p:nvGrpSpPr>
          <p:cNvPr id="10" name="Group 9">
            <a:extLst>
              <a:ext uri="{FF2B5EF4-FFF2-40B4-BE49-F238E27FC236}">
                <a16:creationId xmlns:a16="http://schemas.microsoft.com/office/drawing/2014/main" id="{B9D2A725-4B3A-4C35-A6C2-6E15D86F1B74}"/>
              </a:ext>
            </a:extLst>
          </p:cNvPr>
          <p:cNvGrpSpPr/>
          <p:nvPr/>
        </p:nvGrpSpPr>
        <p:grpSpPr>
          <a:xfrm>
            <a:off x="2066922" y="2472264"/>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ACFE1694-E471-4E53-92CD-85AF3071065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2" name="TextBox 11">
              <a:extLst>
                <a:ext uri="{FF2B5EF4-FFF2-40B4-BE49-F238E27FC236}">
                  <a16:creationId xmlns:a16="http://schemas.microsoft.com/office/drawing/2014/main" id="{44563192-AEFD-4856-974F-FCF5231BF17B}"/>
                </a:ext>
              </a:extLst>
            </p:cNvPr>
            <p:cNvSpPr txBox="1"/>
            <p:nvPr/>
          </p:nvSpPr>
          <p:spPr>
            <a:xfrm>
              <a:off x="573661" y="1784072"/>
              <a:ext cx="7776575"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 indexed payment increases according to the index number that measures inflation.</a:t>
              </a:r>
            </a:p>
          </p:txBody>
        </p:sp>
      </p:grpSp>
      <p:grpSp>
        <p:nvGrpSpPr>
          <p:cNvPr id="13" name="Group 12">
            <a:extLst>
              <a:ext uri="{FF2B5EF4-FFF2-40B4-BE49-F238E27FC236}">
                <a16:creationId xmlns:a16="http://schemas.microsoft.com/office/drawing/2014/main" id="{48434555-B964-4D68-813F-F904A905C5E1}"/>
              </a:ext>
            </a:extLst>
          </p:cNvPr>
          <p:cNvGrpSpPr/>
          <p:nvPr/>
        </p:nvGrpSpPr>
        <p:grpSpPr>
          <a:xfrm>
            <a:off x="2066922" y="3363616"/>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4D698135-DA77-47F7-AE05-B7FD4BB2A34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0E0A01C1-D1B6-4BFF-B544-838F6A7DDF97}"/>
                </a:ext>
              </a:extLst>
            </p:cNvPr>
            <p:cNvSpPr txBox="1"/>
            <p:nvPr/>
          </p:nvSpPr>
          <p:spPr>
            <a:xfrm>
              <a:off x="573919" y="1786285"/>
              <a:ext cx="8027158"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Those in private markets and government programs observe a wide range of indexing arrangements.</a:t>
              </a:r>
            </a:p>
          </p:txBody>
        </p:sp>
      </p:gr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Indexing in Private Markets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307A8BBC-78C8-405B-ADDB-BA648252D01B}"/>
              </a:ext>
            </a:extLst>
          </p:cNvPr>
          <p:cNvGrpSpPr/>
          <p:nvPr/>
        </p:nvGrpSpPr>
        <p:grpSpPr>
          <a:xfrm>
            <a:off x="2066664" y="1580912"/>
            <a:ext cx="8058412" cy="806935"/>
            <a:chOff x="542665" y="1736761"/>
            <a:chExt cx="8058412" cy="806935"/>
          </a:xfrm>
          <a:solidFill>
            <a:srgbClr val="627981"/>
          </a:solidFill>
        </p:grpSpPr>
        <p:sp>
          <p:nvSpPr>
            <p:cNvPr id="8" name="Rectangle 7">
              <a:extLst>
                <a:ext uri="{FF2B5EF4-FFF2-40B4-BE49-F238E27FC236}">
                  <a16:creationId xmlns:a16="http://schemas.microsoft.com/office/drawing/2014/main" id="{A8EE6B3D-2028-4DE1-9072-C3CA1EB8275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9" name="TextBox 8">
              <a:extLst>
                <a:ext uri="{FF2B5EF4-FFF2-40B4-BE49-F238E27FC236}">
                  <a16:creationId xmlns:a16="http://schemas.microsoft.com/office/drawing/2014/main" id="{20C6EA01-9B1E-4F0C-B22F-24BF698E504D}"/>
                </a:ext>
              </a:extLst>
            </p:cNvPr>
            <p:cNvSpPr txBox="1"/>
            <p:nvPr/>
          </p:nvSpPr>
          <p:spPr>
            <a:xfrm>
              <a:off x="542665" y="1933920"/>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Indexing may occur in labor markets and financial markets.</a:t>
              </a:r>
            </a:p>
          </p:txBody>
        </p:sp>
      </p:grpSp>
      <p:grpSp>
        <p:nvGrpSpPr>
          <p:cNvPr id="10" name="Group 9">
            <a:extLst>
              <a:ext uri="{FF2B5EF4-FFF2-40B4-BE49-F238E27FC236}">
                <a16:creationId xmlns:a16="http://schemas.microsoft.com/office/drawing/2014/main" id="{B9D2A725-4B3A-4C35-A6C2-6E15D86F1B74}"/>
              </a:ext>
            </a:extLst>
          </p:cNvPr>
          <p:cNvGrpSpPr/>
          <p:nvPr/>
        </p:nvGrpSpPr>
        <p:grpSpPr>
          <a:xfrm>
            <a:off x="2066922" y="2472264"/>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ACFE1694-E471-4E53-92CD-85AF3071065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2" name="TextBox 11">
              <a:extLst>
                <a:ext uri="{FF2B5EF4-FFF2-40B4-BE49-F238E27FC236}">
                  <a16:creationId xmlns:a16="http://schemas.microsoft.com/office/drawing/2014/main" id="{44563192-AEFD-4856-974F-FCF5231BF17B}"/>
                </a:ext>
              </a:extLst>
            </p:cNvPr>
            <p:cNvSpPr txBox="1"/>
            <p:nvPr/>
          </p:nvSpPr>
          <p:spPr>
            <a:xfrm>
              <a:off x="573661" y="1784072"/>
              <a:ext cx="7776575"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Cost-of-living adjustments (COLAs) </a:t>
              </a:r>
              <a:r>
                <a:rPr lang="en-US" sz="2000" dirty="0">
                  <a:solidFill>
                    <a:schemeClr val="bg1"/>
                  </a:solidFill>
                </a:rPr>
                <a:t>guarantee that wages will keep up with inflation.</a:t>
              </a:r>
            </a:p>
          </p:txBody>
        </p:sp>
      </p:grpSp>
      <p:grpSp>
        <p:nvGrpSpPr>
          <p:cNvPr id="13" name="Group 12">
            <a:extLst>
              <a:ext uri="{FF2B5EF4-FFF2-40B4-BE49-F238E27FC236}">
                <a16:creationId xmlns:a16="http://schemas.microsoft.com/office/drawing/2014/main" id="{48434555-B964-4D68-813F-F904A905C5E1}"/>
              </a:ext>
            </a:extLst>
          </p:cNvPr>
          <p:cNvGrpSpPr/>
          <p:nvPr/>
        </p:nvGrpSpPr>
        <p:grpSpPr>
          <a:xfrm>
            <a:off x="2066664" y="3383466"/>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4D698135-DA77-47F7-AE05-B7FD4BB2A34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0E0A01C1-D1B6-4BFF-B544-838F6A7DDF97}"/>
                </a:ext>
              </a:extLst>
            </p:cNvPr>
            <p:cNvSpPr txBox="1"/>
            <p:nvPr/>
          </p:nvSpPr>
          <p:spPr>
            <a:xfrm>
              <a:off x="573919" y="1786285"/>
              <a:ext cx="8027158"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example, wage contracts with COLAs are sometimes written as "COLA plus 3%." </a:t>
              </a:r>
            </a:p>
          </p:txBody>
        </p:sp>
      </p:grpSp>
      <p:grpSp>
        <p:nvGrpSpPr>
          <p:cNvPr id="16" name="Group 15">
            <a:extLst>
              <a:ext uri="{FF2B5EF4-FFF2-40B4-BE49-F238E27FC236}">
                <a16:creationId xmlns:a16="http://schemas.microsoft.com/office/drawing/2014/main" id="{EA6524AD-CFEA-41BB-B6E2-08879745E695}"/>
              </a:ext>
            </a:extLst>
          </p:cNvPr>
          <p:cNvGrpSpPr/>
          <p:nvPr/>
        </p:nvGrpSpPr>
        <p:grpSpPr>
          <a:xfrm>
            <a:off x="2066664" y="4274818"/>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366506ED-55B2-4392-A2F6-E029A1F474D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E96DF796-CF65-4473-BD87-87518A827A1E}"/>
                </a:ext>
              </a:extLst>
            </p:cNvPr>
            <p:cNvSpPr txBox="1"/>
            <p:nvPr/>
          </p:nvSpPr>
          <p:spPr>
            <a:xfrm>
              <a:off x="573919" y="1786285"/>
              <a:ext cx="8027158"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 </a:t>
              </a:r>
              <a:r>
                <a:rPr lang="en-US" sz="2000" b="1" dirty="0">
                  <a:solidFill>
                    <a:schemeClr val="bg1"/>
                  </a:solidFill>
                </a:rPr>
                <a:t>adjustable-rate mortgage (ARM) </a:t>
              </a:r>
              <a:r>
                <a:rPr lang="en-US" sz="2000" dirty="0">
                  <a:solidFill>
                    <a:schemeClr val="bg1"/>
                  </a:solidFill>
                </a:rPr>
                <a:t>is a type of loan that someone can use to purchase a home; the interest rate varies with inflation.</a:t>
              </a:r>
            </a:p>
          </p:txBody>
        </p:sp>
      </p:grpSp>
      <p:grpSp>
        <p:nvGrpSpPr>
          <p:cNvPr id="19" name="Group 18">
            <a:extLst>
              <a:ext uri="{FF2B5EF4-FFF2-40B4-BE49-F238E27FC236}">
                <a16:creationId xmlns:a16="http://schemas.microsoft.com/office/drawing/2014/main" id="{5580AAA2-3C54-4583-9E5D-86D05917F37F}"/>
              </a:ext>
            </a:extLst>
          </p:cNvPr>
          <p:cNvGrpSpPr/>
          <p:nvPr/>
        </p:nvGrpSpPr>
        <p:grpSpPr>
          <a:xfrm>
            <a:off x="2066664" y="5183141"/>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5DA04765-F7D4-4B75-A2D6-5F21B6DBAE0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A9DA9BDC-24F3-4678-8830-5397FE4617E2}"/>
                </a:ext>
              </a:extLst>
            </p:cNvPr>
            <p:cNvSpPr txBox="1"/>
            <p:nvPr/>
          </p:nvSpPr>
          <p:spPr>
            <a:xfrm>
              <a:off x="573919" y="1786285"/>
              <a:ext cx="8027158"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Often, a borrower will be able to receive a lower interest rate if borrowing with an ARM, compared to a fixed-rate loan.</a:t>
              </a:r>
            </a:p>
          </p:txBody>
        </p:sp>
      </p:grpSp>
    </p:spTree>
    <p:extLst>
      <p:ext uri="{BB962C8B-B14F-4D97-AF65-F5344CB8AC3E}">
        <p14:creationId xmlns:p14="http://schemas.microsoft.com/office/powerpoint/2010/main" val="1485205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Indexing in Government Programs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307A8BBC-78C8-405B-ADDB-BA648252D01B}"/>
              </a:ext>
            </a:extLst>
          </p:cNvPr>
          <p:cNvGrpSpPr/>
          <p:nvPr/>
        </p:nvGrpSpPr>
        <p:grpSpPr>
          <a:xfrm>
            <a:off x="2066664" y="1580912"/>
            <a:ext cx="8058412" cy="806935"/>
            <a:chOff x="542665" y="1736761"/>
            <a:chExt cx="8058412" cy="806935"/>
          </a:xfrm>
          <a:solidFill>
            <a:srgbClr val="627981"/>
          </a:solidFill>
        </p:grpSpPr>
        <p:sp>
          <p:nvSpPr>
            <p:cNvPr id="8" name="Rectangle 7">
              <a:extLst>
                <a:ext uri="{FF2B5EF4-FFF2-40B4-BE49-F238E27FC236}">
                  <a16:creationId xmlns:a16="http://schemas.microsoft.com/office/drawing/2014/main" id="{A8EE6B3D-2028-4DE1-9072-C3CA1EB8275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9" name="TextBox 8">
              <a:extLst>
                <a:ext uri="{FF2B5EF4-FFF2-40B4-BE49-F238E27FC236}">
                  <a16:creationId xmlns:a16="http://schemas.microsoft.com/office/drawing/2014/main" id="{20C6EA01-9B1E-4F0C-B22F-24BF698E504D}"/>
                </a:ext>
              </a:extLst>
            </p:cNvPr>
            <p:cNvSpPr txBox="1"/>
            <p:nvPr/>
          </p:nvSpPr>
          <p:spPr>
            <a:xfrm>
              <a:off x="542665" y="177919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Many programs are indexed to inflation: income tax brackets, social security benefits and payroll taxes, and indexed bonds.</a:t>
              </a:r>
            </a:p>
          </p:txBody>
        </p:sp>
      </p:grpSp>
      <p:grpSp>
        <p:nvGrpSpPr>
          <p:cNvPr id="10" name="Group 9">
            <a:extLst>
              <a:ext uri="{FF2B5EF4-FFF2-40B4-BE49-F238E27FC236}">
                <a16:creationId xmlns:a16="http://schemas.microsoft.com/office/drawing/2014/main" id="{B9D2A725-4B3A-4C35-A6C2-6E15D86F1B74}"/>
              </a:ext>
            </a:extLst>
          </p:cNvPr>
          <p:cNvGrpSpPr/>
          <p:nvPr/>
        </p:nvGrpSpPr>
        <p:grpSpPr>
          <a:xfrm>
            <a:off x="2066922" y="2472264"/>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ACFE1694-E471-4E53-92CD-85AF3071065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2" name="TextBox 11">
              <a:extLst>
                <a:ext uri="{FF2B5EF4-FFF2-40B4-BE49-F238E27FC236}">
                  <a16:creationId xmlns:a16="http://schemas.microsoft.com/office/drawing/2014/main" id="{44563192-AEFD-4856-974F-FCF5231BF17B}"/>
                </a:ext>
              </a:extLst>
            </p:cNvPr>
            <p:cNvSpPr txBox="1"/>
            <p:nvPr/>
          </p:nvSpPr>
          <p:spPr>
            <a:xfrm>
              <a:off x="573661" y="1784072"/>
              <a:ext cx="7776575"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U.S. income tax code is designed so that as a person's income rises, the tax rate on the marginal income earned rises as well.</a:t>
              </a:r>
            </a:p>
          </p:txBody>
        </p:sp>
      </p:grpSp>
      <p:grpSp>
        <p:nvGrpSpPr>
          <p:cNvPr id="13" name="Group 12">
            <a:extLst>
              <a:ext uri="{FF2B5EF4-FFF2-40B4-BE49-F238E27FC236}">
                <a16:creationId xmlns:a16="http://schemas.microsoft.com/office/drawing/2014/main" id="{48434555-B964-4D68-813F-F904A905C5E1}"/>
              </a:ext>
            </a:extLst>
          </p:cNvPr>
          <p:cNvGrpSpPr/>
          <p:nvPr/>
        </p:nvGrpSpPr>
        <p:grpSpPr>
          <a:xfrm>
            <a:off x="2066664" y="3383466"/>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4D698135-DA77-47F7-AE05-B7FD4BB2A34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0E0A01C1-D1B6-4BFF-B544-838F6A7DDF97}"/>
                </a:ext>
              </a:extLst>
            </p:cNvPr>
            <p:cNvSpPr txBox="1"/>
            <p:nvPr/>
          </p:nvSpPr>
          <p:spPr>
            <a:xfrm>
              <a:off x="573919" y="1786285"/>
              <a:ext cx="8027158"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Since the passage of the Social Security Indexing Act of 1972, the level of Social Security benefits increases each year, along with CPI.</a:t>
              </a:r>
            </a:p>
          </p:txBody>
        </p:sp>
      </p:grpSp>
      <p:grpSp>
        <p:nvGrpSpPr>
          <p:cNvPr id="16" name="Group 15">
            <a:extLst>
              <a:ext uri="{FF2B5EF4-FFF2-40B4-BE49-F238E27FC236}">
                <a16:creationId xmlns:a16="http://schemas.microsoft.com/office/drawing/2014/main" id="{EA6524AD-CFEA-41BB-B6E2-08879745E695}"/>
              </a:ext>
            </a:extLst>
          </p:cNvPr>
          <p:cNvGrpSpPr/>
          <p:nvPr/>
        </p:nvGrpSpPr>
        <p:grpSpPr>
          <a:xfrm>
            <a:off x="2066664" y="4274818"/>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366506ED-55B2-4392-A2F6-E029A1F474D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E96DF796-CF65-4473-BD87-87518A827A1E}"/>
                </a:ext>
              </a:extLst>
            </p:cNvPr>
            <p:cNvSpPr txBox="1"/>
            <p:nvPr/>
          </p:nvSpPr>
          <p:spPr>
            <a:xfrm>
              <a:off x="573919" y="1786285"/>
              <a:ext cx="8027158"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Also, Social Security is funded by payroll taxes, which the government imposes on the income earned up to a certain amount.</a:t>
              </a:r>
            </a:p>
          </p:txBody>
        </p:sp>
      </p:grpSp>
      <p:grpSp>
        <p:nvGrpSpPr>
          <p:cNvPr id="19" name="Group 18">
            <a:extLst>
              <a:ext uri="{FF2B5EF4-FFF2-40B4-BE49-F238E27FC236}">
                <a16:creationId xmlns:a16="http://schemas.microsoft.com/office/drawing/2014/main" id="{5580AAA2-3C54-4583-9E5D-86D05917F37F}"/>
              </a:ext>
            </a:extLst>
          </p:cNvPr>
          <p:cNvGrpSpPr/>
          <p:nvPr/>
        </p:nvGrpSpPr>
        <p:grpSpPr>
          <a:xfrm>
            <a:off x="2066664" y="5183141"/>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5DA04765-F7D4-4B75-A2D6-5F21B6DBAE0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A9DA9BDC-24F3-4678-8830-5397FE4617E2}"/>
                </a:ext>
              </a:extLst>
            </p:cNvPr>
            <p:cNvSpPr txBox="1"/>
            <p:nvPr/>
          </p:nvSpPr>
          <p:spPr>
            <a:xfrm>
              <a:off x="573919" y="1786285"/>
              <a:ext cx="8027158"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Indexed bonds promise to pay a certain real rate of interest above whatever inflation rate occurs.</a:t>
              </a:r>
            </a:p>
          </p:txBody>
        </p:sp>
      </p:grpSp>
    </p:spTree>
    <p:extLst>
      <p:ext uri="{BB962C8B-B14F-4D97-AF65-F5344CB8AC3E}">
        <p14:creationId xmlns:p14="http://schemas.microsoft.com/office/powerpoint/2010/main" val="19491075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EBCC4766-7DEE-4FDC-A8BA-431B63351F7A}"/>
              </a:ext>
            </a:extLst>
          </p:cNvPr>
          <p:cNvSpPr/>
          <p:nvPr/>
        </p:nvSpPr>
        <p:spPr>
          <a:xfrm>
            <a:off x="1524001" y="1472340"/>
            <a:ext cx="9144000" cy="1379346"/>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How would the government benefit from inflation if its bonds have a fixed interest rate?</a:t>
            </a:r>
          </a:p>
        </p:txBody>
      </p:sp>
      <p:pic>
        <p:nvPicPr>
          <p:cNvPr id="6" name="Picture 5" descr="A stack of coins with a clock in the background">
            <a:extLst>
              <a:ext uri="{FF2B5EF4-FFF2-40B4-BE49-F238E27FC236}">
                <a16:creationId xmlns:a16="http://schemas.microsoft.com/office/drawing/2014/main" id="{F38C39D3-0BB5-4B19-9356-9EAA1A5A799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80772" y="3341972"/>
            <a:ext cx="6030455" cy="3177583"/>
          </a:xfrm>
          <a:prstGeom prst="rect">
            <a:avLst/>
          </a:prstGeom>
        </p:spPr>
      </p:pic>
    </p:spTree>
    <p:extLst>
      <p:ext uri="{BB962C8B-B14F-4D97-AF65-F5344CB8AC3E}">
        <p14:creationId xmlns:p14="http://schemas.microsoft.com/office/powerpoint/2010/main" val="30942851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EBCC4766-7DEE-4FDC-A8BA-431B63351F7A}"/>
              </a:ext>
            </a:extLst>
          </p:cNvPr>
          <p:cNvSpPr/>
          <p:nvPr/>
        </p:nvSpPr>
        <p:spPr>
          <a:xfrm>
            <a:off x="1524001" y="1472340"/>
            <a:ext cx="9144000" cy="2960176"/>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How would the government benefit from inflation if its bonds have a fixed interest rate?</a:t>
            </a:r>
          </a:p>
          <a:p>
            <a:pPr algn="ctr"/>
            <a:endParaRPr lang="en-US" sz="2000" dirty="0"/>
          </a:p>
          <a:p>
            <a:pPr algn="ctr"/>
            <a:r>
              <a:rPr lang="en-US" sz="2000" i="1" dirty="0"/>
              <a:t>Bonds with a fixed interest rate pay the same dollar amount of interest each period. Since the real interest rate is the nominal (fixed) interest rate minus inflation, as inflation increases, the government is paying interest and principal in dollars with less purchasing power.</a:t>
            </a:r>
          </a:p>
        </p:txBody>
      </p:sp>
    </p:spTree>
    <p:extLst>
      <p:ext uri="{BB962C8B-B14F-4D97-AF65-F5344CB8AC3E}">
        <p14:creationId xmlns:p14="http://schemas.microsoft.com/office/powerpoint/2010/main" val="18932638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Could Indexing Reduce Concern over Inflation?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1380880" y="2757579"/>
            <a:ext cx="2080340" cy="161791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bg1"/>
                </a:solidFill>
              </a:rPr>
              <a:t>Indexing is always partial</a:t>
            </a:r>
          </a:p>
        </p:txBody>
      </p:sp>
      <p:sp>
        <p:nvSpPr>
          <p:cNvPr id="12" name="Rectangle 11"/>
          <p:cNvSpPr/>
          <p:nvPr/>
        </p:nvSpPr>
        <p:spPr>
          <a:xfrm>
            <a:off x="6279386" y="2757580"/>
            <a:ext cx="2080340" cy="161791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bg1"/>
                </a:solidFill>
              </a:rPr>
              <a:t>Not all companies can assume that costs and revenues will rise with the inflation</a:t>
            </a:r>
          </a:p>
        </p:txBody>
      </p:sp>
      <p:sp>
        <p:nvSpPr>
          <p:cNvPr id="15" name="Rectangle 14"/>
          <p:cNvSpPr/>
          <p:nvPr/>
        </p:nvSpPr>
        <p:spPr>
          <a:xfrm>
            <a:off x="8730780" y="2757579"/>
            <a:ext cx="2080340" cy="161791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bg1"/>
                </a:solidFill>
              </a:rPr>
              <a:t>Not all interest rates for borrowers and savers will change to match inflation</a:t>
            </a:r>
          </a:p>
        </p:txBody>
      </p:sp>
      <p:sp>
        <p:nvSpPr>
          <p:cNvPr id="18" name="Rectangle 17"/>
          <p:cNvSpPr/>
          <p:nvPr/>
        </p:nvSpPr>
        <p:spPr>
          <a:xfrm>
            <a:off x="2038661" y="4710681"/>
            <a:ext cx="7884827" cy="161791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bg1"/>
                </a:solidFill>
              </a:rPr>
              <a:t>In a world where some people are indexed against inflation and some are not, financially savvy firms and investors may seek ways to be protected against inflation, while the financially unsophisticated and small firms may suffer from it most.</a:t>
            </a:r>
          </a:p>
        </p:txBody>
      </p:sp>
      <p:sp>
        <p:nvSpPr>
          <p:cNvPr id="21" name="Rectangle 20"/>
          <p:cNvSpPr/>
          <p:nvPr/>
        </p:nvSpPr>
        <p:spPr>
          <a:xfrm>
            <a:off x="2158584" y="1466559"/>
            <a:ext cx="7764904" cy="955831"/>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bg1"/>
                </a:solidFill>
              </a:rPr>
              <a:t>Indexing may seem like an obviously useful step. However, some of the fiercest opponents of inflation express grave concern about indexing:</a:t>
            </a:r>
          </a:p>
        </p:txBody>
      </p:sp>
      <p:sp>
        <p:nvSpPr>
          <p:cNvPr id="24" name="Rectangle 23"/>
          <p:cNvSpPr/>
          <p:nvPr/>
        </p:nvSpPr>
        <p:spPr>
          <a:xfrm>
            <a:off x="3830133" y="2767023"/>
            <a:ext cx="2080340" cy="161791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bg1"/>
                </a:solidFill>
              </a:rPr>
              <a:t>Not every employer will provide COLAs for workers</a:t>
            </a:r>
          </a:p>
        </p:txBody>
      </p:sp>
    </p:spTree>
    <p:extLst>
      <p:ext uri="{BB962C8B-B14F-4D97-AF65-F5344CB8AC3E}">
        <p14:creationId xmlns:p14="http://schemas.microsoft.com/office/powerpoint/2010/main" val="5666167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A Preview of Policy Discussions for Inflation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3" name="Object 2">
            <a:extLst>
              <a:ext uri="{FF2B5EF4-FFF2-40B4-BE49-F238E27FC236}">
                <a16:creationId xmlns:a16="http://schemas.microsoft.com/office/drawing/2014/main" id="{09F3689F-72F2-4C5E-980B-6870CF39538D}"/>
              </a:ext>
            </a:extLst>
          </p:cNvPr>
          <p:cNvGraphicFramePr>
            <a:graphicFrameLocks noChangeAspect="1"/>
          </p:cNvGraphicFramePr>
          <p:nvPr/>
        </p:nvGraphicFramePr>
        <p:xfrm>
          <a:off x="4114800" y="2590800"/>
          <a:ext cx="914400" cy="198438"/>
        </p:xfrm>
        <a:graphic>
          <a:graphicData uri="http://schemas.openxmlformats.org/presentationml/2006/ole">
            <mc:AlternateContent xmlns:mc="http://schemas.openxmlformats.org/markup-compatibility/2006">
              <mc:Choice xmlns:v="urn:schemas-microsoft-com:vml" Requires="v">
                <p:oleObj name="Equation" r:id="rId3" imgW="914400" imgH="198720" progId="Equation.DSMT4">
                  <p:embed/>
                </p:oleObj>
              </mc:Choice>
              <mc:Fallback>
                <p:oleObj name="Equation" r:id="rId3" imgW="914400" imgH="198720" progId="Equation.DSMT4">
                  <p:embed/>
                  <p:pic>
                    <p:nvPicPr>
                      <p:cNvPr id="3" name="Object 2">
                        <a:extLst>
                          <a:ext uri="{FF2B5EF4-FFF2-40B4-BE49-F238E27FC236}">
                            <a16:creationId xmlns:a16="http://schemas.microsoft.com/office/drawing/2014/main" id="{09F3689F-72F2-4C5E-980B-6870CF39538D}"/>
                          </a:ext>
                        </a:extLst>
                      </p:cNvPr>
                      <p:cNvPicPr/>
                      <p:nvPr/>
                    </p:nvPicPr>
                    <p:blipFill>
                      <a:blip r:embed="rId4"/>
                      <a:stretch>
                        <a:fillRect/>
                      </a:stretch>
                    </p:blipFill>
                    <p:spPr>
                      <a:xfrm>
                        <a:off x="4114800" y="2590800"/>
                        <a:ext cx="914400" cy="198438"/>
                      </a:xfrm>
                      <a:prstGeom prst="rect">
                        <a:avLst/>
                      </a:prstGeom>
                    </p:spPr>
                  </p:pic>
                </p:oleObj>
              </mc:Fallback>
            </mc:AlternateContent>
          </a:graphicData>
        </a:graphic>
      </p:graphicFrame>
      <p:grpSp>
        <p:nvGrpSpPr>
          <p:cNvPr id="10" name="Group 9">
            <a:extLst>
              <a:ext uri="{FF2B5EF4-FFF2-40B4-BE49-F238E27FC236}">
                <a16:creationId xmlns:a16="http://schemas.microsoft.com/office/drawing/2014/main" id="{8C3B46AA-A0B2-4DD5-8649-F27B743E6825}"/>
              </a:ext>
            </a:extLst>
          </p:cNvPr>
          <p:cNvGrpSpPr/>
          <p:nvPr/>
        </p:nvGrpSpPr>
        <p:grpSpPr>
          <a:xfrm>
            <a:off x="2066664" y="1580912"/>
            <a:ext cx="8058412" cy="806935"/>
            <a:chOff x="542665" y="1736761"/>
            <a:chExt cx="8058412" cy="806935"/>
          </a:xfrm>
          <a:solidFill>
            <a:srgbClr val="627981"/>
          </a:solidFill>
        </p:grpSpPr>
        <p:sp>
          <p:nvSpPr>
            <p:cNvPr id="11" name="Rectangle 10">
              <a:extLst>
                <a:ext uri="{FF2B5EF4-FFF2-40B4-BE49-F238E27FC236}">
                  <a16:creationId xmlns:a16="http://schemas.microsoft.com/office/drawing/2014/main" id="{CCC97530-C5BF-4411-8F75-50980CFA88E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2" name="TextBox 11">
              <a:extLst>
                <a:ext uri="{FF2B5EF4-FFF2-40B4-BE49-F238E27FC236}">
                  <a16:creationId xmlns:a16="http://schemas.microsoft.com/office/drawing/2014/main" id="{4ECF6499-83B6-4542-83F9-8063C8EF8E39}"/>
                </a:ext>
              </a:extLst>
            </p:cNvPr>
            <p:cNvSpPr txBox="1"/>
            <p:nvPr/>
          </p:nvSpPr>
          <p:spPr>
            <a:xfrm>
              <a:off x="542665" y="177919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Inflation occurs when too many dollars are chasing too few goods, deflation occurs when too few dollars are chasing too many goods.</a:t>
              </a:r>
            </a:p>
          </p:txBody>
        </p:sp>
      </p:grpSp>
      <p:grpSp>
        <p:nvGrpSpPr>
          <p:cNvPr id="13" name="Group 12">
            <a:extLst>
              <a:ext uri="{FF2B5EF4-FFF2-40B4-BE49-F238E27FC236}">
                <a16:creationId xmlns:a16="http://schemas.microsoft.com/office/drawing/2014/main" id="{45765A4E-25F6-487B-B52D-A02AE1710761}"/>
              </a:ext>
            </a:extLst>
          </p:cNvPr>
          <p:cNvGrpSpPr/>
          <p:nvPr/>
        </p:nvGrpSpPr>
        <p:grpSpPr>
          <a:xfrm>
            <a:off x="2066922" y="2472264"/>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0773A7AB-DC9D-4B66-8EA9-CA1037722E8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2FA8F5B8-3FAF-4BEA-B683-B397C6BA9A9A}"/>
                </a:ext>
              </a:extLst>
            </p:cNvPr>
            <p:cNvSpPr txBox="1"/>
            <p:nvPr/>
          </p:nvSpPr>
          <p:spPr>
            <a:xfrm>
              <a:off x="573661" y="1784072"/>
              <a:ext cx="7776575"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great surges of inflation early in the twentieth century came after wars.</a:t>
              </a:r>
            </a:p>
          </p:txBody>
        </p:sp>
      </p:grpSp>
      <p:grpSp>
        <p:nvGrpSpPr>
          <p:cNvPr id="17" name="Group 16">
            <a:extLst>
              <a:ext uri="{FF2B5EF4-FFF2-40B4-BE49-F238E27FC236}">
                <a16:creationId xmlns:a16="http://schemas.microsoft.com/office/drawing/2014/main" id="{1C7EEFE1-62B6-4CF0-8A92-563D635DBC1B}"/>
              </a:ext>
            </a:extLst>
          </p:cNvPr>
          <p:cNvGrpSpPr/>
          <p:nvPr/>
        </p:nvGrpSpPr>
        <p:grpSpPr>
          <a:xfrm>
            <a:off x="2066664" y="3383466"/>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F2CC3115-D560-4341-BCD0-44EE13C2476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9" name="TextBox 18">
              <a:extLst>
                <a:ext uri="{FF2B5EF4-FFF2-40B4-BE49-F238E27FC236}">
                  <a16:creationId xmlns:a16="http://schemas.microsoft.com/office/drawing/2014/main" id="{AEC070FB-D701-472D-96EE-AAB320C7715B}"/>
                </a:ext>
              </a:extLst>
            </p:cNvPr>
            <p:cNvSpPr txBox="1"/>
            <p:nvPr/>
          </p:nvSpPr>
          <p:spPr>
            <a:xfrm>
              <a:off x="573919" y="1786285"/>
              <a:ext cx="8027158"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After wars, price controls end and pent-up buying power surges forth, driving up inflation.</a:t>
              </a:r>
            </a:p>
          </p:txBody>
        </p:sp>
      </p:grpSp>
      <p:grpSp>
        <p:nvGrpSpPr>
          <p:cNvPr id="20" name="Group 19">
            <a:extLst>
              <a:ext uri="{FF2B5EF4-FFF2-40B4-BE49-F238E27FC236}">
                <a16:creationId xmlns:a16="http://schemas.microsoft.com/office/drawing/2014/main" id="{55968A3B-D9DB-4CA0-A021-40AFD8A8F664}"/>
              </a:ext>
            </a:extLst>
          </p:cNvPr>
          <p:cNvGrpSpPr/>
          <p:nvPr/>
        </p:nvGrpSpPr>
        <p:grpSpPr>
          <a:xfrm>
            <a:off x="2066664" y="4274818"/>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4357E5A1-44AC-49AB-BE6B-982513045DE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a:extLst>
                <a:ext uri="{FF2B5EF4-FFF2-40B4-BE49-F238E27FC236}">
                  <a16:creationId xmlns:a16="http://schemas.microsoft.com/office/drawing/2014/main" id="{E0C42683-105A-4BE9-BAA2-A9B53432C9BD}"/>
                </a:ext>
              </a:extLst>
            </p:cNvPr>
            <p:cNvSpPr txBox="1"/>
            <p:nvPr/>
          </p:nvSpPr>
          <p:spPr>
            <a:xfrm>
              <a:off x="573919" y="1786285"/>
              <a:ext cx="8027158"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We typically associate slowing economic activity, as in major recessions, with a reduction in inflation or even outright deflation.</a:t>
              </a:r>
            </a:p>
          </p:txBody>
        </p:sp>
      </p:grpSp>
      <p:grpSp>
        <p:nvGrpSpPr>
          <p:cNvPr id="23" name="Group 22">
            <a:extLst>
              <a:ext uri="{FF2B5EF4-FFF2-40B4-BE49-F238E27FC236}">
                <a16:creationId xmlns:a16="http://schemas.microsoft.com/office/drawing/2014/main" id="{734638E9-1665-4DA2-9BC5-D7BBD5C0BF50}"/>
              </a:ext>
            </a:extLst>
          </p:cNvPr>
          <p:cNvGrpSpPr/>
          <p:nvPr/>
        </p:nvGrpSpPr>
        <p:grpSpPr>
          <a:xfrm>
            <a:off x="2066664" y="5183141"/>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0C5C5798-7108-4152-A94A-618E67130C6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a:extLst>
                <a:ext uri="{FF2B5EF4-FFF2-40B4-BE49-F238E27FC236}">
                  <a16:creationId xmlns:a16="http://schemas.microsoft.com/office/drawing/2014/main" id="{0361B962-46E0-4323-A61B-74E3A13D1467}"/>
                </a:ext>
              </a:extLst>
            </p:cNvPr>
            <p:cNvSpPr txBox="1"/>
            <p:nvPr/>
          </p:nvSpPr>
          <p:spPr>
            <a:xfrm>
              <a:off x="573919" y="1786285"/>
              <a:ext cx="8027158"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we are to avoid inflation, the amount of purchasing power in the economy must grow at roughly the same rate as production.</a:t>
              </a:r>
            </a:p>
          </p:txBody>
        </p:sp>
      </p:grpSp>
    </p:spTree>
    <p:extLst>
      <p:ext uri="{BB962C8B-B14F-4D97-AF65-F5344CB8AC3E}">
        <p14:creationId xmlns:p14="http://schemas.microsoft.com/office/powerpoint/2010/main" val="27623617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EBCC4766-7DEE-4FDC-A8BA-431B63351F7A}"/>
              </a:ext>
            </a:extLst>
          </p:cNvPr>
          <p:cNvSpPr/>
          <p:nvPr/>
        </p:nvSpPr>
        <p:spPr>
          <a:xfrm>
            <a:off x="1524001" y="1472340"/>
            <a:ext cx="9144000" cy="1379346"/>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If you have $10,000 in cash, would you prefer to hold the cash or invest it in indexed bonds? What if you expect deflation in the future?</a:t>
            </a:r>
          </a:p>
        </p:txBody>
      </p:sp>
      <p:pic>
        <p:nvPicPr>
          <p:cNvPr id="7" name="Picture 6" descr="A briefcase full of U.S. one hundred dollar bills">
            <a:extLst>
              <a:ext uri="{FF2B5EF4-FFF2-40B4-BE49-F238E27FC236}">
                <a16:creationId xmlns:a16="http://schemas.microsoft.com/office/drawing/2014/main" id="{FB1CD376-D0CB-4F5D-84DC-84D3306C92F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715396" y="3429000"/>
            <a:ext cx="4761208" cy="3174139"/>
          </a:xfrm>
          <a:prstGeom prst="rect">
            <a:avLst/>
          </a:prstGeom>
        </p:spPr>
      </p:pic>
    </p:spTree>
    <p:extLst>
      <p:ext uri="{BB962C8B-B14F-4D97-AF65-F5344CB8AC3E}">
        <p14:creationId xmlns:p14="http://schemas.microsoft.com/office/powerpoint/2010/main" val="160095151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6770</TotalTime>
  <Words>1465</Words>
  <Application>Microsoft Office PowerPoint</Application>
  <PresentationFormat>Widescreen</PresentationFormat>
  <Paragraphs>100</Paragraphs>
  <Slides>12</Slides>
  <Notes>9</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12</vt:i4>
      </vt:variant>
    </vt:vector>
  </HeadingPairs>
  <TitlesOfParts>
    <vt:vector size="18" baseType="lpstr">
      <vt:lpstr>Arial</vt:lpstr>
      <vt:lpstr>Calibri</vt:lpstr>
      <vt:lpstr>Calibri Light</vt:lpstr>
      <vt:lpstr>Century Gothic</vt:lpstr>
      <vt:lpstr>Office Theme</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Chelsie Messenger</dc:creator>
  <cp:lastModifiedBy>Kelsey Gamel</cp:lastModifiedBy>
  <cp:revision>140</cp:revision>
  <dcterms:created xsi:type="dcterms:W3CDTF">2014-11-06T15:36:04Z</dcterms:created>
  <dcterms:modified xsi:type="dcterms:W3CDTF">2023-08-07T17:50:07Z</dcterms:modified>
</cp:coreProperties>
</file>