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1"/>
  </p:notesMasterIdLst>
  <p:sldIdLst>
    <p:sldId id="256" r:id="rId2"/>
    <p:sldId id="376" r:id="rId3"/>
    <p:sldId id="377" r:id="rId4"/>
    <p:sldId id="379" r:id="rId5"/>
    <p:sldId id="378" r:id="rId6"/>
    <p:sldId id="380" r:id="rId7"/>
    <p:sldId id="382" r:id="rId8"/>
    <p:sldId id="260" r:id="rId9"/>
    <p:sldId id="261"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entury Gothic" panose="020B0502020202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3" clrIdx="0">
    <p:extLst>
      <p:ext uri="{19B8F6BF-5375-455C-9EA6-DF929625EA0E}">
        <p15:presenceInfo xmlns:p15="http://schemas.microsoft.com/office/powerpoint/2012/main" userId="Nathan Mirmow" providerId="None"/>
      </p:ext>
    </p:extLst>
  </p:cmAuthor>
  <p:cmAuthor id="2" name="Caitlin Coleman" initials="CC" lastIdx="1"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54" autoAdjust="0"/>
  </p:normalViewPr>
  <p:slideViewPr>
    <p:cSldViewPr snapToGrid="0">
      <p:cViewPr varScale="1">
        <p:scale>
          <a:sx n="98" d="100"/>
          <a:sy n="98" d="100"/>
        </p:scale>
        <p:origin x="103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Because flows of trade always involve flows of financial payments, flows of international trade and international financial capital are the same. Conventional wisdom often holds that borrowing money is foolish and that wise countries should always rely on their own resources. Borrowing at certain times can also make sound economic sense. For both individuals and countries, there is no economic merit in a policy of abstaining from participation in financial capital markets.</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11139F-8D6B-47F5-8D89-DFE536110414}" type="slidenum">
              <a:rPr lang="en-US" smtClean="0"/>
              <a:t>2</a:t>
            </a:fld>
            <a:endParaRPr lang="en-US"/>
          </a:p>
        </p:txBody>
      </p:sp>
    </p:spTree>
    <p:extLst>
      <p:ext uri="{BB962C8B-B14F-4D97-AF65-F5344CB8AC3E}">
        <p14:creationId xmlns:p14="http://schemas.microsoft.com/office/powerpoint/2010/main" val="2962685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An individual can borrow for a college education that will increase productivity and wages in the future, allowing the borrower to repay. A business can borrow in order to buy a machine that will increase output, productivity, and profits. A nation can borrow foreign financial capital, which it can invest in ways that will increase the nation's economic growth in the future.</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11139F-8D6B-47F5-8D89-DFE536110414}" type="slidenum">
              <a:rPr lang="en-US" smtClean="0"/>
              <a:t>3</a:t>
            </a:fld>
            <a:endParaRPr lang="en-US"/>
          </a:p>
        </p:txBody>
      </p:sp>
    </p:spTree>
    <p:extLst>
      <p:ext uri="{BB962C8B-B14F-4D97-AF65-F5344CB8AC3E}">
        <p14:creationId xmlns:p14="http://schemas.microsoft.com/office/powerpoint/2010/main" val="3115952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One vivid example of a country that borrowed heavily from abroad, invested wisely, and did perfectly well is the U.S. during the nineteenth century. The United States ran a trade deficit in forty of the forty-five years between 1831 and 1875, which meant that it was importing capital from abroad over that time. However, that financial capital was mostly invested in projects, like railroads, that brought a substantial economic payoff.</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11139F-8D6B-47F5-8D89-DFE536110414}" type="slidenum">
              <a:rPr lang="en-US" smtClean="0"/>
              <a:t>4</a:t>
            </a:fld>
            <a:endParaRPr lang="en-US"/>
          </a:p>
        </p:txBody>
      </p:sp>
    </p:spTree>
    <p:extLst>
      <p:ext uri="{BB962C8B-B14F-4D97-AF65-F5344CB8AC3E}">
        <p14:creationId xmlns:p14="http://schemas.microsoft.com/office/powerpoint/2010/main" val="2284487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Some countries have run large trade deficits, borrowed heavily in global capital markets, and ended up in trouble. Borrowed funds from foreign countries may not be invested in ways that lead to increased productivity. Money borrowed from other nations may flow out unexpectedly.</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11139F-8D6B-47F5-8D89-DFE536110414}" type="slidenum">
              <a:rPr lang="en-US" smtClean="0"/>
              <a:t>5</a:t>
            </a:fld>
            <a:endParaRPr lang="en-US"/>
          </a:p>
        </p:txBody>
      </p:sp>
    </p:spTree>
    <p:extLst>
      <p:ext uri="{BB962C8B-B14F-4D97-AF65-F5344CB8AC3E}">
        <p14:creationId xmlns:p14="http://schemas.microsoft.com/office/powerpoint/2010/main" val="2222138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Several of Latin America's large economies, including Mexico and Brazil, ran large trade deficits and borrowed heavily from abroad in the 1970s, but the inflow of financial capital did not boost productivity sufficiently. When economic conditions shifted during the 1980s, these countries faced great difficulty in repaying the money they had borrowed.</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11139F-8D6B-47F5-8D89-DFE536110414}" type="slidenum">
              <a:rPr lang="en-US" smtClean="0"/>
              <a:t>6</a:t>
            </a:fld>
            <a:endParaRPr lang="en-US"/>
          </a:p>
        </p:txBody>
      </p:sp>
    </p:spTree>
    <p:extLst>
      <p:ext uri="{BB962C8B-B14F-4D97-AF65-F5344CB8AC3E}">
        <p14:creationId xmlns:p14="http://schemas.microsoft.com/office/powerpoint/2010/main" val="4124080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While a trade deficit is not always harmful, there is no guarantee that running a trade surplus will bring robust economic health. For example, Germany and Japan ran substantial trade surpluses in the late 1990s and early 2000s. Regardless of their persistent trade surpluses, both Japan and Germany have experienced occasional recessions. In addition, neither country has had especially robust annual growth in recent years.</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11139F-8D6B-47F5-8D89-DFE536110414}" type="slidenum">
              <a:rPr lang="en-US" smtClean="0"/>
              <a:t>7</a:t>
            </a:fld>
            <a:endParaRPr lang="en-US"/>
          </a:p>
        </p:txBody>
      </p:sp>
    </p:spTree>
    <p:extLst>
      <p:ext uri="{BB962C8B-B14F-4D97-AF65-F5344CB8AC3E}">
        <p14:creationId xmlns:p14="http://schemas.microsoft.com/office/powerpoint/2010/main" val="1594929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4B1D3-06E2-42A2-B500-50815CAAD1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18D808-E299-415F-A4A1-D310D1629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032DDC-71A3-4036-80F7-D104DFB3FED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44BED9C-6364-40EB-B469-8B46113FE7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D6B04-259B-4E8D-BB07-815DD60BA93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9924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DC8E-D8B4-40FA-9D45-E6044E47A2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C74792-E204-4A4A-810E-01EAA1B9E8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C05A7-08F6-4AA3-9139-1459A30C1E7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83030BD-E905-40AA-91E5-680A16C8C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4A0315-52E3-4B47-9D8A-C4245505068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83085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CB69D8-6CF3-4625-A5F0-B2C7E33A51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807262-1A65-4D52-8A1D-96EF89AA24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E4F15-A8E2-4DCC-8656-EB3B90CC607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8B1B637-398D-4647-BCDC-EE2E0E9401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B9DCA-D96C-4259-B058-23C7EB8D0B3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3626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45906-A420-4876-ADBF-2F73C2FB7A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19405D-D12F-4D51-93DB-D80E024478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E6A037-C693-4D26-9C45-807E4EC1727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983891A-71FA-4367-9A13-142C49B89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D020B6-CB3B-4353-BF41-5F5B9DC4D08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52011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958D7-640B-47A7-8C36-FE17AFFED8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75204C-B712-488B-AB36-DE9CFE25E2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219A88-0F1A-4410-B5E7-7298175C0E2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8F73FFA-8C06-44B3-9F7C-F348D615A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6F2C8-E58D-490B-9CAA-48005C98156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86115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D5B8-CB51-4860-AA9B-AE4E38A322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CEB016-5C06-4A37-BE01-8136817276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B99B29-5F18-4E28-B70C-848C2D1408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5CD9D5-34FE-407A-B2E5-7D07272F1E4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BDE53A5-CB60-42F9-906C-5F17E561F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9BDF50-4E17-4FE4-BE56-4B90AE56375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58886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BFD87-BECE-47A8-902A-034F3F1E3D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D9069A-887D-4737-8D46-17FD0F26F1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9E7646-C10E-49A1-9FB7-6CF8E011C8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DD37C7-5151-454B-9BA0-9CE8BDD352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99B8C9-80C2-498C-A224-A2657405A1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8683E0-59C0-4940-9021-7CE4002C752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10AF4F8-A48F-4B82-9678-F464D41B9C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AD15F5-A179-41B8-ADD9-06B474D1A4D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10333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2A7E-D1E9-4130-BDE6-FA7727F65B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4E47B7-C3ED-43B5-BBF1-8746DECFC41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446EB06-87DD-4F7E-9BAF-B6E38B1AC3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026BC7-2EFE-4D3C-A71F-F64C0AEC85D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56886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DDC1D-F32C-4A7F-BB7B-6ED78D588C9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DC3D507-EF4A-4EDE-A7EE-9D115337A7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D2CB66-7A0E-43A0-9CC6-E027D9A69EB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8877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9E24A-2D4F-484F-BD37-3087C9C5CE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369F8F-FB02-4E4C-BE72-AA87E36FB8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FC2934-B174-480E-A0DE-85362C1C5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026AFF-1D68-4509-90FB-CC438520387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98DBFCE-9B05-4C4A-BA12-8B2092DAE0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3CA1DF-EAF3-4F2C-9ADF-48FF9C02C90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38069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D1041-00D6-4D39-A1C7-374105A6BB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596C34-8283-439B-AAF0-2BBF27BB69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008408-EB84-4126-8718-9790D7B89C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9FD7D-EF93-490E-98F8-5FD7A1364F2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88D146F-9B97-4B54-84BA-3B9081FD68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D29CBF-BF63-493D-999B-1ADCB412E35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8454439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9C3F55-C6A9-47F5-946E-699B9C568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8B2273-1CDE-4745-939F-2553CAC767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55D22-DEB9-492C-A637-907D1F840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992AB23-CE48-4FA1-8515-1FD512CCD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CB58EB-2F73-4998-AB47-6694B31063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28094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944135" y="2248262"/>
            <a:ext cx="101865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dirty="0">
                <a:solidFill>
                  <a:schemeClr val="dk1"/>
                </a:solidFill>
                <a:latin typeface="Century Gothic"/>
                <a:ea typeface="Century Gothic"/>
                <a:cs typeface="Century Gothic"/>
                <a:sym typeface="Century Gothic"/>
              </a:rPr>
              <a:t>The Pros and Cons of Trade Deficits and Surpluses</a:t>
            </a: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dirty="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900"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413395"/>
            <a:ext cx="9144001" cy="6257678"/>
            <a:chOff x="-1" y="538082"/>
            <a:chExt cx="9144001" cy="6257678"/>
          </a:xfrm>
        </p:grpSpPr>
        <p:sp>
          <p:nvSpPr>
            <p:cNvPr id="26" name="TextBox 25"/>
            <p:cNvSpPr txBox="1"/>
            <p:nvPr/>
          </p:nvSpPr>
          <p:spPr>
            <a:xfrm>
              <a:off x="-1" y="53808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65586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5" y="1790125"/>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flows of trade always involve flows of financial payments, flows of international trade and international financial capital are the same.</a:t>
              </a:r>
            </a:p>
          </p:txBody>
        </p:sp>
      </p:grpSp>
      <p:grpSp>
        <p:nvGrpSpPr>
          <p:cNvPr id="20" name="Group 19"/>
          <p:cNvGrpSpPr/>
          <p:nvPr/>
        </p:nvGrpSpPr>
        <p:grpSpPr>
          <a:xfrm>
            <a:off x="2066922" y="254721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767751"/>
              <a:ext cx="796803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Conventional wisdom often holds that borrowing money is foolish and that wise countries should always rely on their own resources.</a:t>
              </a:r>
            </a:p>
          </p:txBody>
        </p:sp>
      </p:grpSp>
      <p:grpSp>
        <p:nvGrpSpPr>
          <p:cNvPr id="23" name="Group 22"/>
          <p:cNvGrpSpPr/>
          <p:nvPr/>
        </p:nvGrpSpPr>
        <p:grpSpPr>
          <a:xfrm>
            <a:off x="2066922" y="345111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3" y="1929856"/>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Borrowing at certain times can also make sound economic sense.</a:t>
              </a:r>
            </a:p>
          </p:txBody>
        </p:sp>
      </p:grpSp>
      <p:grpSp>
        <p:nvGrpSpPr>
          <p:cNvPr id="27" name="Group 26"/>
          <p:cNvGrpSpPr/>
          <p:nvPr/>
        </p:nvGrpSpPr>
        <p:grpSpPr>
          <a:xfrm>
            <a:off x="2066922" y="4340056"/>
            <a:ext cx="8058154" cy="806935"/>
            <a:chOff x="542923" y="1736761"/>
            <a:chExt cx="8058154" cy="806935"/>
          </a:xfrm>
          <a:solidFill>
            <a:srgbClr val="627981"/>
          </a:solidFill>
        </p:grpSpPr>
        <p:sp>
          <p:nvSpPr>
            <p:cNvPr id="28" name="Rectangle 27"/>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p:cNvSpPr txBox="1"/>
            <p:nvPr/>
          </p:nvSpPr>
          <p:spPr>
            <a:xfrm>
              <a:off x="633044" y="178926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both individuals and countries, there is no economic merit in a policy of abstaining from participation in financial capital markets.</a:t>
              </a:r>
            </a:p>
          </p:txBody>
        </p:sp>
      </p:grpSp>
    </p:spTree>
    <p:extLst>
      <p:ext uri="{BB962C8B-B14F-4D97-AF65-F5344CB8AC3E}">
        <p14:creationId xmlns:p14="http://schemas.microsoft.com/office/powerpoint/2010/main" val="1112099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413395"/>
            <a:ext cx="9144001" cy="6257678"/>
            <a:chOff x="-1" y="538082"/>
            <a:chExt cx="9144001" cy="6257678"/>
          </a:xfrm>
        </p:grpSpPr>
        <p:sp>
          <p:nvSpPr>
            <p:cNvPr id="26" name="TextBox 25"/>
            <p:cNvSpPr txBox="1"/>
            <p:nvPr/>
          </p:nvSpPr>
          <p:spPr>
            <a:xfrm>
              <a:off x="-1" y="53808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When to Borrow Money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65586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5" y="1790125"/>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individual can borrow for a college education that will increase productivity and wages in the future, allowing the borrower to repay.</a:t>
              </a:r>
            </a:p>
          </p:txBody>
        </p:sp>
      </p:grpSp>
      <p:grpSp>
        <p:nvGrpSpPr>
          <p:cNvPr id="20" name="Group 19"/>
          <p:cNvGrpSpPr/>
          <p:nvPr/>
        </p:nvGrpSpPr>
        <p:grpSpPr>
          <a:xfrm>
            <a:off x="2066922" y="254721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767751"/>
              <a:ext cx="796803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business can borrow in order to buy a machine that will increase output, productivity, and profits.</a:t>
              </a:r>
            </a:p>
          </p:txBody>
        </p:sp>
      </p:grpSp>
      <p:grpSp>
        <p:nvGrpSpPr>
          <p:cNvPr id="23" name="Group 22"/>
          <p:cNvGrpSpPr/>
          <p:nvPr/>
        </p:nvGrpSpPr>
        <p:grpSpPr>
          <a:xfrm>
            <a:off x="2066922" y="345111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3" y="178672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nation can borrow foreign financial capital, which it can invest in ways that will increase the nation's economic growth in the future.</a:t>
              </a:r>
            </a:p>
          </p:txBody>
        </p:sp>
      </p:grpSp>
    </p:spTree>
    <p:extLst>
      <p:ext uri="{BB962C8B-B14F-4D97-AF65-F5344CB8AC3E}">
        <p14:creationId xmlns:p14="http://schemas.microsoft.com/office/powerpoint/2010/main" val="64922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153089-3092-47BE-B016-710BB1C9AF52}"/>
              </a:ext>
            </a:extLst>
          </p:cNvPr>
          <p:cNvSpPr/>
          <p:nvPr/>
        </p:nvSpPr>
        <p:spPr>
          <a:xfrm>
            <a:off x="1881186" y="1384426"/>
            <a:ext cx="8429625" cy="214749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413395"/>
            <a:ext cx="9144001" cy="6257678"/>
            <a:chOff x="-1" y="538082"/>
            <a:chExt cx="9144001" cy="6257678"/>
          </a:xfrm>
        </p:grpSpPr>
        <p:sp>
          <p:nvSpPr>
            <p:cNvPr id="26" name="TextBox 25"/>
            <p:cNvSpPr txBox="1"/>
            <p:nvPr/>
          </p:nvSpPr>
          <p:spPr>
            <a:xfrm>
              <a:off x="-1" y="53808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96585" y="1498983"/>
            <a:ext cx="8198829" cy="1938992"/>
          </a:xfrm>
          <a:prstGeom prst="rect">
            <a:avLst/>
          </a:prstGeom>
          <a:solidFill>
            <a:srgbClr val="627981"/>
          </a:solidFill>
        </p:spPr>
        <p:txBody>
          <a:bodyPr wrap="square" rtlCol="0">
            <a:spAutoFit/>
          </a:bodyPr>
          <a:lstStyle/>
          <a:p>
            <a:pPr algn="ctr"/>
            <a:r>
              <a:rPr lang="en-US" sz="2000" dirty="0">
                <a:solidFill>
                  <a:schemeClr val="bg1"/>
                </a:solidFill>
              </a:rPr>
              <a:t>One vivid example of a country that borrowed heavily from abroad, invested wisely, and did perfectly well is the U.S. during the nineteenth century. The United States ran a trade deficit in forty of the forty-five years between 1831 and 1875, which meant that it was importing capital from abroad over that time. However, that financial capital was mostly invested in projects, like railroads, that brought a substantial economic payoff.</a:t>
            </a:r>
          </a:p>
        </p:txBody>
      </p:sp>
      <p:pic>
        <p:nvPicPr>
          <p:cNvPr id="6" name="Picture 5" descr="A picture of a train ">
            <a:extLst>
              <a:ext uri="{FF2B5EF4-FFF2-40B4-BE49-F238E27FC236}">
                <a16:creationId xmlns:a16="http://schemas.microsoft.com/office/drawing/2014/main" id="{F7F479DD-8FC6-43E2-A377-83F214FF9394}"/>
              </a:ext>
            </a:extLst>
          </p:cNvPr>
          <p:cNvPicPr>
            <a:picLocks noChangeAspect="1"/>
          </p:cNvPicPr>
          <p:nvPr/>
        </p:nvPicPr>
        <p:blipFill>
          <a:blip r:embed="rId3"/>
          <a:stretch>
            <a:fillRect/>
          </a:stretch>
        </p:blipFill>
        <p:spPr>
          <a:xfrm>
            <a:off x="3978785" y="3708820"/>
            <a:ext cx="4234426" cy="2943276"/>
          </a:xfrm>
          <a:prstGeom prst="rect">
            <a:avLst/>
          </a:prstGeom>
        </p:spPr>
      </p:pic>
    </p:spTree>
    <p:extLst>
      <p:ext uri="{BB962C8B-B14F-4D97-AF65-F5344CB8AC3E}">
        <p14:creationId xmlns:p14="http://schemas.microsoft.com/office/powerpoint/2010/main" val="2292802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413395"/>
            <a:ext cx="9144001" cy="6257678"/>
            <a:chOff x="-1" y="538082"/>
            <a:chExt cx="9144001" cy="6257678"/>
          </a:xfrm>
        </p:grpSpPr>
        <p:sp>
          <p:nvSpPr>
            <p:cNvPr id="26" name="TextBox 25"/>
            <p:cNvSpPr txBox="1"/>
            <p:nvPr/>
          </p:nvSpPr>
          <p:spPr>
            <a:xfrm>
              <a:off x="-1" y="53808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Potential Consequences of Borrowing</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65586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5" y="1790125"/>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countries have run large trade deficits, borrowed heavily in global capital markets, and ended up in trouble.</a:t>
              </a:r>
            </a:p>
          </p:txBody>
        </p:sp>
      </p:grpSp>
      <p:grpSp>
        <p:nvGrpSpPr>
          <p:cNvPr id="20" name="Group 19"/>
          <p:cNvGrpSpPr/>
          <p:nvPr/>
        </p:nvGrpSpPr>
        <p:grpSpPr>
          <a:xfrm>
            <a:off x="2066922" y="254721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767751"/>
              <a:ext cx="796803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Borrowed funds from foreign countries may not be invested in ways that lead to increased productivity.</a:t>
              </a:r>
            </a:p>
          </p:txBody>
        </p:sp>
      </p:grpSp>
      <p:grpSp>
        <p:nvGrpSpPr>
          <p:cNvPr id="23" name="Group 22"/>
          <p:cNvGrpSpPr/>
          <p:nvPr/>
        </p:nvGrpSpPr>
        <p:grpSpPr>
          <a:xfrm>
            <a:off x="2066922" y="345111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4" y="1901091"/>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Money borrowed from other nations may flow out unexpectedly.</a:t>
              </a:r>
            </a:p>
          </p:txBody>
        </p:sp>
      </p:grpSp>
    </p:spTree>
    <p:extLst>
      <p:ext uri="{BB962C8B-B14F-4D97-AF65-F5344CB8AC3E}">
        <p14:creationId xmlns:p14="http://schemas.microsoft.com/office/powerpoint/2010/main" val="2542711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153089-3092-47BE-B016-710BB1C9AF52}"/>
              </a:ext>
            </a:extLst>
          </p:cNvPr>
          <p:cNvSpPr/>
          <p:nvPr/>
        </p:nvSpPr>
        <p:spPr>
          <a:xfrm>
            <a:off x="1881186" y="1384426"/>
            <a:ext cx="8429625" cy="185344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413395"/>
            <a:ext cx="9144001" cy="6257678"/>
            <a:chOff x="-1" y="538082"/>
            <a:chExt cx="9144001" cy="6257678"/>
          </a:xfrm>
        </p:grpSpPr>
        <p:sp>
          <p:nvSpPr>
            <p:cNvPr id="26" name="TextBox 25"/>
            <p:cNvSpPr txBox="1"/>
            <p:nvPr/>
          </p:nvSpPr>
          <p:spPr>
            <a:xfrm>
              <a:off x="-1" y="53808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96585" y="1498983"/>
            <a:ext cx="8198829" cy="1631216"/>
          </a:xfrm>
          <a:prstGeom prst="rect">
            <a:avLst/>
          </a:prstGeom>
          <a:solidFill>
            <a:srgbClr val="627981"/>
          </a:solidFill>
        </p:spPr>
        <p:txBody>
          <a:bodyPr wrap="square" rtlCol="0">
            <a:spAutoFit/>
          </a:bodyPr>
          <a:lstStyle/>
          <a:p>
            <a:pPr algn="ctr"/>
            <a:r>
              <a:rPr lang="en-US" sz="2000" dirty="0">
                <a:solidFill>
                  <a:schemeClr val="bg1"/>
                </a:solidFill>
              </a:rPr>
              <a:t>Several of Latin America's large economies, including Mexico and Brazil, ran large trade deficits and borrowed heavily from abroad in the 1970s, but the inflow of financial capital did not boost productivity sufficiently. When economic conditions shifted during the 1980s, these countries faced great difficulty in repaying the money they had borrowed.</a:t>
            </a:r>
          </a:p>
        </p:txBody>
      </p:sp>
      <p:pic>
        <p:nvPicPr>
          <p:cNvPr id="7" name="Picture 6" descr="The Mexican flag flying in a city square">
            <a:extLst>
              <a:ext uri="{FF2B5EF4-FFF2-40B4-BE49-F238E27FC236}">
                <a16:creationId xmlns:a16="http://schemas.microsoft.com/office/drawing/2014/main" id="{1E787C6E-4486-45B8-8856-E75317FA79F3}"/>
              </a:ext>
            </a:extLst>
          </p:cNvPr>
          <p:cNvPicPr>
            <a:picLocks noChangeAspect="1"/>
          </p:cNvPicPr>
          <p:nvPr/>
        </p:nvPicPr>
        <p:blipFill>
          <a:blip r:embed="rId3"/>
          <a:stretch>
            <a:fillRect/>
          </a:stretch>
        </p:blipFill>
        <p:spPr>
          <a:xfrm>
            <a:off x="3672502" y="3446391"/>
            <a:ext cx="4846992" cy="3237874"/>
          </a:xfrm>
          <a:prstGeom prst="rect">
            <a:avLst/>
          </a:prstGeom>
        </p:spPr>
      </p:pic>
    </p:spTree>
    <p:extLst>
      <p:ext uri="{BB962C8B-B14F-4D97-AF65-F5344CB8AC3E}">
        <p14:creationId xmlns:p14="http://schemas.microsoft.com/office/powerpoint/2010/main" val="1559593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413395"/>
            <a:ext cx="9144001" cy="6257678"/>
            <a:chOff x="-1" y="538082"/>
            <a:chExt cx="9144001" cy="6257678"/>
          </a:xfrm>
        </p:grpSpPr>
        <p:sp>
          <p:nvSpPr>
            <p:cNvPr id="26" name="TextBox 25"/>
            <p:cNvSpPr txBox="1"/>
            <p:nvPr/>
          </p:nvSpPr>
          <p:spPr>
            <a:xfrm>
              <a:off x="-1" y="53808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Are Trade Surpluses Always Good?</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65586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5" y="1790125"/>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a trade deficit is not always harmful, there is no guarantee that running a trade surplus will bring robust economic health.</a:t>
              </a:r>
            </a:p>
          </p:txBody>
        </p:sp>
      </p:grpSp>
      <p:grpSp>
        <p:nvGrpSpPr>
          <p:cNvPr id="20" name="Group 19"/>
          <p:cNvGrpSpPr/>
          <p:nvPr/>
        </p:nvGrpSpPr>
        <p:grpSpPr>
          <a:xfrm>
            <a:off x="2066922" y="254721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797731"/>
              <a:ext cx="796803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Germany and Japan ran substantial trade surpluses in the late 1990s and early 2000s.</a:t>
              </a:r>
            </a:p>
          </p:txBody>
        </p:sp>
      </p:grpSp>
      <p:grpSp>
        <p:nvGrpSpPr>
          <p:cNvPr id="23" name="Group 22"/>
          <p:cNvGrpSpPr/>
          <p:nvPr/>
        </p:nvGrpSpPr>
        <p:grpSpPr>
          <a:xfrm>
            <a:off x="2066922" y="345111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Regardless of their persistent trade surpluses, both Japan and Germany have experienced occasional recessions.</a:t>
              </a:r>
            </a:p>
          </p:txBody>
        </p:sp>
      </p:grpSp>
      <p:grpSp>
        <p:nvGrpSpPr>
          <p:cNvPr id="15" name="Group 14">
            <a:extLst>
              <a:ext uri="{FF2B5EF4-FFF2-40B4-BE49-F238E27FC236}">
                <a16:creationId xmlns:a16="http://schemas.microsoft.com/office/drawing/2014/main" id="{9E912083-CF99-4B4B-9E1B-2655231BB54E}"/>
              </a:ext>
            </a:extLst>
          </p:cNvPr>
          <p:cNvGrpSpPr/>
          <p:nvPr/>
        </p:nvGrpSpPr>
        <p:grpSpPr>
          <a:xfrm>
            <a:off x="2066922" y="435500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FE9223A-6A95-4A3C-BD02-EFA7B9463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15A12705-D96A-47C2-8E5C-E894D86F7391}"/>
                </a:ext>
              </a:extLst>
            </p:cNvPr>
            <p:cNvSpPr txBox="1"/>
            <p:nvPr/>
          </p:nvSpPr>
          <p:spPr>
            <a:xfrm>
              <a:off x="63304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addition, neither country has had especially robust annual growth in recent years.</a:t>
              </a:r>
            </a:p>
          </p:txBody>
        </p:sp>
      </p:grpSp>
    </p:spTree>
    <p:extLst>
      <p:ext uri="{BB962C8B-B14F-4D97-AF65-F5344CB8AC3E}">
        <p14:creationId xmlns:p14="http://schemas.microsoft.com/office/powerpoint/2010/main" val="300136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pSp>
        <p:nvGrpSpPr>
          <p:cNvPr id="136" name="Google Shape;136;p17"/>
          <p:cNvGrpSpPr/>
          <p:nvPr/>
        </p:nvGrpSpPr>
        <p:grpSpPr>
          <a:xfrm>
            <a:off x="1524001" y="288568"/>
            <a:ext cx="9144001" cy="6332628"/>
            <a:chOff x="-1" y="463132"/>
            <a:chExt cx="9144001" cy="6332628"/>
          </a:xfrm>
        </p:grpSpPr>
        <p:sp>
          <p:nvSpPr>
            <p:cNvPr id="137" name="Google Shape;137;p17"/>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38" name="Google Shape;138;p17"/>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39" name="Google Shape;139;p17"/>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140" name="Google Shape;140;p17"/>
          <p:cNvSpPr txBox="1"/>
          <p:nvPr/>
        </p:nvSpPr>
        <p:spPr>
          <a:xfrm>
            <a:off x="1361819" y="1701544"/>
            <a:ext cx="9468361" cy="2840473"/>
          </a:xfrm>
          <a:prstGeom prst="rect">
            <a:avLst/>
          </a:prstGeom>
          <a:solidFill>
            <a:srgbClr val="627981"/>
          </a:solidFill>
          <a:ln>
            <a:noFill/>
          </a:ln>
        </p:spPr>
        <p:txBody>
          <a:bodyPr spcFirstLastPara="1" wrap="square" lIns="91425" tIns="45700" rIns="91425" bIns="45700" anchor="ctr" anchorCtr="0">
            <a:noAutofit/>
          </a:bodyPr>
          <a:lstStyle/>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Trade surpluses are no guarantee of economic health.</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Trade deficits are no guarantee of economic weakness.</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Trade deficits and trade surpluses can work out well or poorly, depending on whether or not a government wisely invests the corresponding flows of financial capital.</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45"/>
        <p:cNvGrpSpPr/>
        <p:nvPr/>
      </p:nvGrpSpPr>
      <p:grpSpPr>
        <a:xfrm>
          <a:off x="0" y="0"/>
          <a:ext cx="0" cy="0"/>
          <a:chOff x="0" y="0"/>
          <a:chExt cx="0" cy="0"/>
        </a:xfrm>
      </p:grpSpPr>
      <p:cxnSp>
        <p:nvCxnSpPr>
          <p:cNvPr id="146" name="Google Shape;146;p18"/>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47" name="Google Shape;147;p18"/>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148" name="Google Shape;148;p18"/>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49" name="Google Shape;149;p18"/>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50" name="Google Shape;150;p18"/>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51" name="Google Shape;151;p18"/>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TotalTime>
  <Words>917</Words>
  <Application>Microsoft Office PowerPoint</Application>
  <PresentationFormat>Widescreen</PresentationFormat>
  <Paragraphs>103</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17</cp:revision>
  <dcterms:modified xsi:type="dcterms:W3CDTF">2023-08-07T18:14:31Z</dcterms:modified>
</cp:coreProperties>
</file>