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8" r:id="rId3"/>
    <p:sldId id="260" r:id="rId4"/>
    <p:sldId id="261" r:id="rId5"/>
    <p:sldId id="262" r:id="rId6"/>
    <p:sldId id="263" r:id="rId7"/>
    <p:sldId id="264" r:id="rId8"/>
    <p:sldId id="268" r:id="rId9"/>
    <p:sldId id="269" r:id="rId10"/>
    <p:sldId id="271" r:id="rId11"/>
    <p:sldId id="266" r:id="rId12"/>
    <p:sldId id="270"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87" autoAdjust="0"/>
  </p:normalViewPr>
  <p:slideViewPr>
    <p:cSldViewPr snapToGrid="0">
      <p:cViewPr varScale="1">
        <p:scale>
          <a:sx n="94" d="100"/>
          <a:sy n="94" d="100"/>
        </p:scale>
        <p:origin x="11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7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a:p>
            <a:pPr marL="0" lvl="0" indent="0" algn="l" rtl="0">
              <a:spcBef>
                <a:spcPts val="0"/>
              </a:spcBef>
              <a:spcAft>
                <a:spcPts val="0"/>
              </a:spcAft>
              <a:buNone/>
            </a:pPr>
            <a:endParaRPr dirty="0"/>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first, a nation's level of trade may sound like the same issue as the balance of trade, but these two concepts are actually distinct. The level of trade is measured by a country's exports of goods and services as a share of its gross domestic product (GDP). The level of trade indicates how much of its production the country exports and the degree of the country's globalization. The balance of trade is measured by the gap between a nation's exports and imports. The balance of trade indicates whether the country is running a trade deficit or a trade surplus.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absolutely possible for a country to have both a very high level of trade and a near balance between exports and imports. It is also possible for a country to have both a low level of trade and a large imbalance between exports and imports. For example, in 2017, the United States only exported 12% of GDP, but it had a trade deficit of $550 billion.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factors strongly influence a nation's level of trade: economy size, geographic location, and trade history.</a:t>
            </a:r>
            <a:endParaRPr dirty="0"/>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79f5df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Large economies, like the United States, can do much of their trading internally. Small economies, like Sweden, have less ability to provide what they want internally. Small economies tend to have higher ratios of exports and imports to GDP.</a:t>
            </a:r>
          </a:p>
        </p:txBody>
      </p:sp>
      <p:sp>
        <p:nvSpPr>
          <p:cNvPr id="159" name="Google Shape;159;ga179f5df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179f5df6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Nations that are neighbors tend to trade more since costs of transportation and communication are lower. For example, countries in Europe tend to trade with one another due to their close proximity.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3" name="Google Shape;173;ga179f5df6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179f5df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nations have long and established patterns of international trade, while others do not. Neighboring countries tend to have some form of trade history.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7" name="Google Shape;187;ga179f5df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balance of trade is a separate issue from the level of trade. For instance, the U.S. has a low level of trade, but it had enormous trade deficits most years from the mid-1980s into the 2000s. Japan also has a low level of trade by world standards, but it has typically shown large trade surpluses in recent decades. In 2020, Sweden had a high level of trade and a moderate trade surplus, while the UAE had a high level of trade and a moderate trade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trade deficits and trade surpluses can be a good or bad sign for an economy. Even a trade balance of zero—which means that a nation is neither a net borrower nor lender—can be a good or bad sign. The fundamental economic question is whether borrowing or lending makes sense in the specific economic conditions of that nation.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1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AD3-2669-4ED1-9674-FB9FCED93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89D41-741E-413B-B8A3-2445054D8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40CAF-9DD5-4BF0-8148-64E128ABBB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C247FA-8CFA-43DE-862F-900BD2C1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6507-17D8-43B0-9578-C50E15B3B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605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A261-3AF7-4E29-95AE-3775B59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D56B-6809-4BA4-BF2B-F620D6DC2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BC36A-046C-4CE4-A282-149425209E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2B6FF7-0B15-428C-8E25-CF32BFC6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282A-0C7B-4E38-A0C7-0CA143C156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40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D5BDD-B176-42B4-B674-DF4DA1228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E02B8-CB02-4EF8-93C5-2EFDE43CA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9D15-1D2A-4307-AAC0-EF9034C8BF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B04BA-A323-4BED-9C3B-C42C4FCC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2034-2ACE-40F9-97E7-3E4D256423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55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732C-0780-43D7-B650-3730BF588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268FB-DE65-4C0A-AC26-8CA6333DC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B233-5516-426C-AFDB-185C43510D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F7D512-0F3B-4027-A08E-C4F4F1D14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3A5F6-87E9-46C7-AA2F-794B9214C2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8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DCAD-B244-40E1-8C1D-31F98FF03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60AAD-D6EB-4EE9-8F3E-E01838F2D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C536B-4C52-4D8A-A491-C5A50D89C1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E52A53-350C-4006-9B0B-CB6F677B9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4D74-8B71-49C3-B247-124EF50AA8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00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E508-9024-4578-AC3A-796550B6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67918-005B-49AF-AA4F-BE2343718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083C9-5304-4620-87BA-31CD24809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80E11-3571-412D-BF6F-1C367C8DFE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B22976-50BE-4E62-AE16-32D3FB138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1323F-E4A6-48B8-BD8E-BC5CB026C9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B991-FAFE-4E83-A98C-2EC28B8A5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862B5-0296-4BDD-BD84-5595DBE44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6A629-16A3-442D-8A29-591C48E03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133E0-17D3-43A3-82E1-EF1A0D6D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9802E-7AEF-4B92-86DE-E229907B6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966C8-2415-4AD1-86BE-E1BA04121D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AC4664D-F4BE-464B-B2E2-01A793AE4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43242-84E3-4D9E-9A4D-819FD5C0C4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624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1CBA-4544-4648-A23B-7C4D236F1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5F08-F75D-4F9E-BFE8-EFC84C22673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DC4FE94-1FFE-47DD-B7ED-E88A3B450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17081-748C-454A-8F82-DB6F0ECEC0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0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1AD2-C6C2-4341-931D-5388708C8D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C3C5E3D-9546-4611-8F80-959D72735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DA75F-F22D-41AF-890C-7BD073C641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850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01F8-2041-45D5-8BF1-0F1583D8F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CDF9B-A8E9-4C0D-90F7-9E5769C33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6F889-3570-4C55-B9F4-9FAA44F0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8229F-2032-412F-8B96-39DF8D63CB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D66F5F-8F3B-4F13-9CCE-6D079C99A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EE1BD-3817-4325-BAD6-31B4F7B117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27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2020-C870-4EA8-9F33-1D67C663E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B0905-5795-4F80-B215-1EE638D30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C0CDE-43D8-467D-9BD1-40014111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97C4E-5D94-429A-9480-56F87AEF1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029A3A-1585-4093-86F2-64DE34AA2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B27FB-F4DB-4842-9865-8D4105E14B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8201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AFFCE-0FF4-4CB7-887F-E7486E19C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1E559-3A08-4110-AEAB-6F12ECC5A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C40B4-E02D-441F-A71F-20A529CC3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E2B3D50-B844-4D0B-B679-ECEB1704C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94D5C-210B-4E7C-A787-141F98AC7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6839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644400" y="2156384"/>
            <a:ext cx="109032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Difference between Level of Trade and the Trade Balance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1" y="1484042"/>
            <a:ext cx="9695794" cy="198645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p:txBody>
      </p:sp>
      <p:pic>
        <p:nvPicPr>
          <p:cNvPr id="4" name="Picture 3" descr="A person leaning against a wall with downcast eyes holding glasses">
            <a:extLst>
              <a:ext uri="{FF2B5EF4-FFF2-40B4-BE49-F238E27FC236}">
                <a16:creationId xmlns:a16="http://schemas.microsoft.com/office/drawing/2014/main" id="{0AA90F33-2324-49D1-86AE-325828608863}"/>
              </a:ext>
            </a:extLst>
          </p:cNvPr>
          <p:cNvPicPr>
            <a:picLocks noChangeAspect="1"/>
          </p:cNvPicPr>
          <p:nvPr/>
        </p:nvPicPr>
        <p:blipFill>
          <a:blip r:embed="rId3"/>
          <a:stretch>
            <a:fillRect/>
          </a:stretch>
        </p:blipFill>
        <p:spPr>
          <a:xfrm>
            <a:off x="3779845" y="3728659"/>
            <a:ext cx="4632307" cy="2979451"/>
          </a:xfrm>
          <a:prstGeom prst="rect">
            <a:avLst/>
          </a:prstGeom>
        </p:spPr>
      </p:pic>
    </p:spTree>
    <p:extLst>
      <p:ext uri="{BB962C8B-B14F-4D97-AF65-F5344CB8AC3E}">
        <p14:creationId xmlns:p14="http://schemas.microsoft.com/office/powerpoint/2010/main" val="407324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379948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a:p>
            <a:pPr algn="ctr"/>
            <a:r>
              <a:rPr lang="en-US" sz="2000" i="1"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452470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A country's balance of trade is the dollar difference between its exports and imports while the level of trade depends on a country's history of trade, its geography, and the size of its economy.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Small economies that have nearby trading partners and a history of international trade tend to have higher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Large economies with few nearby trading partners and a limited history of international trade tend to have lower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country borrows money and invests it in ways that boost productivity, the trade deficit can lead to an improvement in long-term economic growth.</a:t>
            </a:r>
          </a:p>
        </p:txBody>
      </p:sp>
    </p:spTree>
    <p:extLst>
      <p:ext uri="{BB962C8B-B14F-4D97-AF65-F5344CB8AC3E}">
        <p14:creationId xmlns:p14="http://schemas.microsoft.com/office/powerpoint/2010/main" val="385096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29"/>
        <p:cNvGrpSpPr/>
        <p:nvPr/>
      </p:nvGrpSpPr>
      <p:grpSpPr>
        <a:xfrm>
          <a:off x="0" y="0"/>
          <a:ext cx="0" cy="0"/>
          <a:chOff x="0" y="0"/>
          <a:chExt cx="0" cy="0"/>
        </a:xfrm>
      </p:grpSpPr>
      <p:cxnSp>
        <p:nvCxnSpPr>
          <p:cNvPr id="230" name="Google Shape;230;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31" name="Google Shape;231;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32" name="Google Shape;232;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33" name="Google Shape;233;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34" name="Google Shape;234;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35" name="Google Shape;235;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Level and Balance of Trade</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4035EE9E-FAA2-4119-A7E6-D9D7B5F1D98C}"/>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673359DE-0534-4275-BE39-AD8D45D3BC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88458550-2DF6-41F1-8A66-ACC634B50B76}"/>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first, a nation's level of trade may sound like the same issue as the balance of trade, but these two concepts are actually distinct.</a:t>
              </a:r>
            </a:p>
          </p:txBody>
        </p:sp>
      </p:grpSp>
      <p:grpSp>
        <p:nvGrpSpPr>
          <p:cNvPr id="15" name="Group 14">
            <a:extLst>
              <a:ext uri="{FF2B5EF4-FFF2-40B4-BE49-F238E27FC236}">
                <a16:creationId xmlns:a16="http://schemas.microsoft.com/office/drawing/2014/main" id="{B67810AA-F820-45AB-85EB-807F56F72AA1}"/>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395E398-6882-4B1D-9060-9271BC1D6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45DD2B5-3117-4E96-9FB9-A6089BDA90E0}"/>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is measured by a country's exports of goods and services as a share of its gross domestic product (GDP).</a:t>
              </a:r>
            </a:p>
          </p:txBody>
        </p:sp>
      </p:grpSp>
      <p:grpSp>
        <p:nvGrpSpPr>
          <p:cNvPr id="18" name="Group 17">
            <a:extLst>
              <a:ext uri="{FF2B5EF4-FFF2-40B4-BE49-F238E27FC236}">
                <a16:creationId xmlns:a16="http://schemas.microsoft.com/office/drawing/2014/main" id="{9F160623-6119-4BEC-9CF5-7B3996BCDDE1}"/>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4D03963D-7577-483B-9032-C26D5C06C5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1DFA495-F1E8-43DA-867C-AF324EF8F0A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indicates how much of its production the country exports and the degree of the country's globalization.</a:t>
              </a:r>
            </a:p>
          </p:txBody>
        </p:sp>
      </p:grpSp>
      <p:grpSp>
        <p:nvGrpSpPr>
          <p:cNvPr id="21" name="Group 20">
            <a:extLst>
              <a:ext uri="{FF2B5EF4-FFF2-40B4-BE49-F238E27FC236}">
                <a16:creationId xmlns:a16="http://schemas.microsoft.com/office/drawing/2014/main" id="{8947B5A4-7D82-4864-BCBD-D646F3D53DB6}"/>
              </a:ext>
            </a:extLst>
          </p:cNvPr>
          <p:cNvGrpSpPr/>
          <p:nvPr/>
        </p:nvGrpSpPr>
        <p:grpSpPr>
          <a:xfrm>
            <a:off x="2066922" y="428031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775FDF-12CC-486A-B919-14A156867CA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DBCF0C9-5C53-4BBC-B702-DA5011BE940C}"/>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measured by the gap between a nation's exports and imports.</a:t>
              </a:r>
            </a:p>
          </p:txBody>
        </p:sp>
      </p:grpSp>
      <p:grpSp>
        <p:nvGrpSpPr>
          <p:cNvPr id="24" name="Group 23">
            <a:extLst>
              <a:ext uri="{FF2B5EF4-FFF2-40B4-BE49-F238E27FC236}">
                <a16:creationId xmlns:a16="http://schemas.microsoft.com/office/drawing/2014/main" id="{0C05E3CE-5CC4-4606-8BF6-8BB67E9D738E}"/>
              </a:ext>
            </a:extLst>
          </p:cNvPr>
          <p:cNvGrpSpPr/>
          <p:nvPr/>
        </p:nvGrpSpPr>
        <p:grpSpPr>
          <a:xfrm>
            <a:off x="2066922" y="5180119"/>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4D5E3A03-C47D-481D-B36F-2B531FA999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EF03DAE4-0F45-4C89-A3DD-700F23E70A5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indicates whether the country is running a trade deficit or a trade surplus.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7"/>
          <p:cNvGrpSpPr/>
          <p:nvPr/>
        </p:nvGrpSpPr>
        <p:grpSpPr>
          <a:xfrm>
            <a:off x="1524001" y="338445"/>
            <a:ext cx="9144000" cy="6332730"/>
            <a:chOff x="-1" y="463132"/>
            <a:chExt cx="9144000" cy="6332730"/>
          </a:xfrm>
        </p:grpSpPr>
        <p:sp>
          <p:nvSpPr>
            <p:cNvPr id="131" name="Google Shape;131;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and Balance of Trade</a:t>
              </a:r>
              <a:endParaRPr/>
            </a:p>
          </p:txBody>
        </p:sp>
        <p:sp>
          <p:nvSpPr>
            <p:cNvPr id="132" name="Google Shape;132;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absolutely possible for a country to have both a very high level of trade and a near balance between exports and imports.</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also possible for a country to have both a low level of trade and a large imbalance between exports and imports.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2017, the United States only exported 12% of GDP, but it had a trade deficit of $550 billion.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18"/>
          <p:cNvGrpSpPr/>
          <p:nvPr/>
        </p:nvGrpSpPr>
        <p:grpSpPr>
          <a:xfrm>
            <a:off x="1524001" y="338445"/>
            <a:ext cx="9144001" cy="6332628"/>
            <a:chOff x="-1" y="463132"/>
            <a:chExt cx="9144001" cy="6332628"/>
          </a:xfrm>
        </p:grpSpPr>
        <p:sp>
          <p:nvSpPr>
            <p:cNvPr id="145" name="Google Shape;145;p18"/>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of Trade Influencers</a:t>
              </a:r>
              <a:endParaRPr/>
            </a:p>
          </p:txBody>
        </p:sp>
        <p:sp>
          <p:nvSpPr>
            <p:cNvPr id="146" name="Google Shape;146;p18"/>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47" name="Google Shape;147;p18"/>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48" name="Google Shape;148;p18"/>
          <p:cNvGrpSpPr/>
          <p:nvPr/>
        </p:nvGrpSpPr>
        <p:grpSpPr>
          <a:xfrm>
            <a:off x="2683462" y="3003758"/>
            <a:ext cx="2080340" cy="1617913"/>
            <a:chOff x="1149291" y="1753237"/>
            <a:chExt cx="2080340" cy="1617913"/>
          </a:xfrm>
          <a:solidFill>
            <a:srgbClr val="627981"/>
          </a:solidFill>
        </p:grpSpPr>
        <p:sp>
          <p:nvSpPr>
            <p:cNvPr id="149" name="Google Shape;149;p18"/>
            <p:cNvSpPr/>
            <p:nvPr/>
          </p:nvSpPr>
          <p:spPr>
            <a:xfrm>
              <a:off x="1149291" y="1753237"/>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0" name="Google Shape;150;p18"/>
            <p:cNvSpPr txBox="1"/>
            <p:nvPr/>
          </p:nvSpPr>
          <p:spPr>
            <a:xfrm>
              <a:off x="1357203" y="2282789"/>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Economy size</a:t>
              </a:r>
              <a:endParaRPr dirty="0">
                <a:solidFill>
                  <a:schemeClr val="bg1"/>
                </a:solidFill>
              </a:endParaRPr>
            </a:p>
          </p:txBody>
        </p:sp>
      </p:grpSp>
      <p:grpSp>
        <p:nvGrpSpPr>
          <p:cNvPr id="151" name="Google Shape;151;p18"/>
          <p:cNvGrpSpPr/>
          <p:nvPr/>
        </p:nvGrpSpPr>
        <p:grpSpPr>
          <a:xfrm>
            <a:off x="7448534" y="2998211"/>
            <a:ext cx="2080340" cy="1617913"/>
            <a:chOff x="5914363" y="1747690"/>
            <a:chExt cx="2080340" cy="1617913"/>
          </a:xfrm>
          <a:solidFill>
            <a:srgbClr val="627981"/>
          </a:solidFill>
        </p:grpSpPr>
        <p:sp>
          <p:nvSpPr>
            <p:cNvPr id="152" name="Google Shape;152;p18"/>
            <p:cNvSpPr/>
            <p:nvPr/>
          </p:nvSpPr>
          <p:spPr>
            <a:xfrm>
              <a:off x="5914363"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3" name="Google Shape;153;p18"/>
            <p:cNvSpPr txBox="1"/>
            <p:nvPr/>
          </p:nvSpPr>
          <p:spPr>
            <a:xfrm>
              <a:off x="6122276"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Trade history</a:t>
              </a:r>
              <a:endParaRPr dirty="0">
                <a:solidFill>
                  <a:schemeClr val="bg1"/>
                </a:solidFill>
              </a:endParaRPr>
            </a:p>
          </p:txBody>
        </p:sp>
      </p:grpSp>
      <p:grpSp>
        <p:nvGrpSpPr>
          <p:cNvPr id="154" name="Google Shape;154;p18"/>
          <p:cNvGrpSpPr/>
          <p:nvPr/>
        </p:nvGrpSpPr>
        <p:grpSpPr>
          <a:xfrm>
            <a:off x="5065998" y="2998211"/>
            <a:ext cx="2080340" cy="1617913"/>
            <a:chOff x="3531827" y="1747690"/>
            <a:chExt cx="2080340" cy="1617913"/>
          </a:xfrm>
          <a:solidFill>
            <a:srgbClr val="627981"/>
          </a:solidFill>
        </p:grpSpPr>
        <p:sp>
          <p:nvSpPr>
            <p:cNvPr id="155" name="Google Shape;155;p18"/>
            <p:cNvSpPr/>
            <p:nvPr/>
          </p:nvSpPr>
          <p:spPr>
            <a:xfrm>
              <a:off x="3531827"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6" name="Google Shape;156;p18"/>
            <p:cNvSpPr txBox="1"/>
            <p:nvPr/>
          </p:nvSpPr>
          <p:spPr>
            <a:xfrm>
              <a:off x="3739740"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Geographic location</a:t>
              </a:r>
              <a:endParaRPr dirty="0">
                <a:solidFill>
                  <a:schemeClr val="bg1"/>
                </a:solidFill>
              </a:endParaRPr>
            </a:p>
          </p:txBody>
        </p:sp>
      </p:grpSp>
      <p:grpSp>
        <p:nvGrpSpPr>
          <p:cNvPr id="15" name="Group 14">
            <a:extLst>
              <a:ext uri="{FF2B5EF4-FFF2-40B4-BE49-F238E27FC236}">
                <a16:creationId xmlns:a16="http://schemas.microsoft.com/office/drawing/2014/main" id="{7432EA09-0189-4F1F-8071-80CABC768C2B}"/>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AA46BD1-6AAA-4526-933F-45FFCFD887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08D0B08-DC7B-4242-AF3D-3C45F9D412BF}"/>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Three factors strongly influence a nation's level of trade: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338445"/>
            <a:ext cx="9144000" cy="6332730"/>
            <a:chOff x="-1" y="463132"/>
            <a:chExt cx="9144000" cy="6332730"/>
          </a:xfrm>
        </p:grpSpPr>
        <p:sp>
          <p:nvSpPr>
            <p:cNvPr id="162" name="Google Shape;162;p19"/>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Economy Size</a:t>
              </a:r>
              <a:endParaRPr/>
            </a:p>
          </p:txBody>
        </p:sp>
        <p:sp>
          <p:nvSpPr>
            <p:cNvPr id="163" name="Google Shape;163;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4F1C04-F1C4-48F7-B57D-AE2696BA27E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E3EDD79-97CC-4EED-8DA9-15938F7500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D0663A98-90D2-44B0-B133-5D924E3B6EB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Large economies, like the United States, can do much of their trading internally.</a:t>
              </a:r>
            </a:p>
          </p:txBody>
        </p:sp>
      </p:grpSp>
      <p:grpSp>
        <p:nvGrpSpPr>
          <p:cNvPr id="15" name="Group 14">
            <a:extLst>
              <a:ext uri="{FF2B5EF4-FFF2-40B4-BE49-F238E27FC236}">
                <a16:creationId xmlns:a16="http://schemas.microsoft.com/office/drawing/2014/main" id="{F84C7742-881A-4197-AC65-A37A230A464B}"/>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07D9D2-7EE9-4597-84D8-762993B16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BB9039D-A7B1-44A8-B68F-26827FC3429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like Sweden, have less ability to provide what they want internally.</a:t>
              </a:r>
            </a:p>
          </p:txBody>
        </p:sp>
      </p:grpSp>
      <p:grpSp>
        <p:nvGrpSpPr>
          <p:cNvPr id="18" name="Group 17">
            <a:extLst>
              <a:ext uri="{FF2B5EF4-FFF2-40B4-BE49-F238E27FC236}">
                <a16:creationId xmlns:a16="http://schemas.microsoft.com/office/drawing/2014/main" id="{C2580506-99E0-4773-A2ED-081BE5158BEB}"/>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EF4FE7-0D7A-4FB6-9AE4-B816D5587AB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616F7584-AF05-489D-9397-C1DFA919AB8D}"/>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tend to have higher ratios of exports and imports to GDP.</a:t>
              </a:r>
            </a:p>
          </p:txBody>
        </p:sp>
      </p:grpSp>
      <p:pic>
        <p:nvPicPr>
          <p:cNvPr id="3" name="Picture 2" descr="Swedish flag with the sky in the background">
            <a:extLst>
              <a:ext uri="{FF2B5EF4-FFF2-40B4-BE49-F238E27FC236}">
                <a16:creationId xmlns:a16="http://schemas.microsoft.com/office/drawing/2014/main" id="{29735708-39E3-473F-BB25-9B6E0A8BEF04}"/>
              </a:ext>
            </a:extLst>
          </p:cNvPr>
          <p:cNvPicPr>
            <a:picLocks noChangeAspect="1"/>
          </p:cNvPicPr>
          <p:nvPr/>
        </p:nvPicPr>
        <p:blipFill>
          <a:blip r:embed="rId3"/>
          <a:stretch>
            <a:fillRect/>
          </a:stretch>
        </p:blipFill>
        <p:spPr>
          <a:xfrm>
            <a:off x="3457832" y="4454094"/>
            <a:ext cx="5276333" cy="20654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0"/>
          <p:cNvGrpSpPr/>
          <p:nvPr/>
        </p:nvGrpSpPr>
        <p:grpSpPr>
          <a:xfrm>
            <a:off x="1524001" y="338445"/>
            <a:ext cx="9144000" cy="6332730"/>
            <a:chOff x="-1" y="463132"/>
            <a:chExt cx="9144000" cy="6332730"/>
          </a:xfrm>
        </p:grpSpPr>
        <p:sp>
          <p:nvSpPr>
            <p:cNvPr id="176" name="Google Shape;176;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Geographic Location</a:t>
              </a:r>
              <a:endParaRPr/>
            </a:p>
          </p:txBody>
        </p:sp>
        <p:sp>
          <p:nvSpPr>
            <p:cNvPr id="177" name="Google Shape;177;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8" name="Google Shape;178;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145F0010-B887-4319-AC6C-5A9CC6D166D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D500B67-9E3B-423D-98F3-ADAD76466B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AA7CBF6-5304-40A7-845A-781B84698066}"/>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Nations that are neighbors tend to trade more since costs of transportation and communication are lower.</a:t>
              </a:r>
            </a:p>
          </p:txBody>
        </p:sp>
      </p:grpSp>
      <p:grpSp>
        <p:nvGrpSpPr>
          <p:cNvPr id="15" name="Group 14">
            <a:extLst>
              <a:ext uri="{FF2B5EF4-FFF2-40B4-BE49-F238E27FC236}">
                <a16:creationId xmlns:a16="http://schemas.microsoft.com/office/drawing/2014/main" id="{B0D77A93-F066-4D32-95BF-42302F37195D}"/>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730A2825-6D72-4B28-B2BC-9C41C9F9AF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4DB956C-4A58-48D6-BA60-2A669702F1EF}"/>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countries in Europe tend to trade with one another due to their close proximity.</a:t>
              </a:r>
            </a:p>
          </p:txBody>
        </p:sp>
      </p:grpSp>
      <p:pic>
        <p:nvPicPr>
          <p:cNvPr id="3" name="Picture 2" descr="A wooden map of a portion of Europe">
            <a:extLst>
              <a:ext uri="{FF2B5EF4-FFF2-40B4-BE49-F238E27FC236}">
                <a16:creationId xmlns:a16="http://schemas.microsoft.com/office/drawing/2014/main" id="{95E1CC8B-05B3-4F32-9E2E-CDF3A3AE3613}"/>
              </a:ext>
            </a:extLst>
          </p:cNvPr>
          <p:cNvPicPr>
            <a:picLocks noChangeAspect="1"/>
          </p:cNvPicPr>
          <p:nvPr/>
        </p:nvPicPr>
        <p:blipFill>
          <a:blip r:embed="rId3"/>
          <a:stretch>
            <a:fillRect/>
          </a:stretch>
        </p:blipFill>
        <p:spPr>
          <a:xfrm>
            <a:off x="3751006" y="3544518"/>
            <a:ext cx="4689986" cy="3126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1"/>
          <p:cNvGrpSpPr/>
          <p:nvPr/>
        </p:nvGrpSpPr>
        <p:grpSpPr>
          <a:xfrm>
            <a:off x="1524001" y="338445"/>
            <a:ext cx="9144000" cy="6332730"/>
            <a:chOff x="-1" y="463132"/>
            <a:chExt cx="9144000" cy="6332730"/>
          </a:xfrm>
        </p:grpSpPr>
        <p:sp>
          <p:nvSpPr>
            <p:cNvPr id="190" name="Google Shape;190;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Trade History</a:t>
              </a:r>
              <a:endParaRPr/>
            </a:p>
          </p:txBody>
        </p:sp>
        <p:sp>
          <p:nvSpPr>
            <p:cNvPr id="191" name="Google Shape;191;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2" name="Google Shape;192;p21"/>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F4FC75-2031-4819-9966-D7571B335F83}"/>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4E09170-DE4C-4B41-816E-72C077E228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99EB18A3-DBDD-4E83-AC87-F6F23118BCAE}"/>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nations have long and established patterns of international trade, while others do not.</a:t>
              </a:r>
            </a:p>
          </p:txBody>
        </p:sp>
      </p:grpSp>
      <p:grpSp>
        <p:nvGrpSpPr>
          <p:cNvPr id="15" name="Group 14">
            <a:extLst>
              <a:ext uri="{FF2B5EF4-FFF2-40B4-BE49-F238E27FC236}">
                <a16:creationId xmlns:a16="http://schemas.microsoft.com/office/drawing/2014/main" id="{BD499D0A-1A97-405C-AD12-7A173BE2C24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E733627-4F76-4C8A-9429-1D28127D5D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B9050F4-DB9D-4DF7-BD14-A1CDCA2E8891}"/>
                </a:ext>
              </a:extLst>
            </p:cNvPr>
            <p:cNvSpPr txBox="1"/>
            <p:nvPr/>
          </p:nvSpPr>
          <p:spPr>
            <a:xfrm>
              <a:off x="58864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Neighboring countries tend to have some form of trade history.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9360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a separate issue from the level of trade.</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instance, the U.S. has a low level of trade, but it had enormous trade deficits most years from the mid-1980s into the 2000s.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Japan also has a low level of trade by world standards, but it has typically shown large trade surpluses in recent decades.</a:t>
              </a:r>
            </a:p>
          </p:txBody>
        </p:sp>
      </p:grpSp>
      <p:grpSp>
        <p:nvGrpSpPr>
          <p:cNvPr id="21" name="Group 20">
            <a:extLst>
              <a:ext uri="{FF2B5EF4-FFF2-40B4-BE49-F238E27FC236}">
                <a16:creationId xmlns:a16="http://schemas.microsoft.com/office/drawing/2014/main" id="{DD4ED720-B81C-4783-97E1-A0B3F4BDF0AE}"/>
              </a:ext>
            </a:extLst>
          </p:cNvPr>
          <p:cNvGrpSpPr/>
          <p:nvPr/>
        </p:nvGrpSpPr>
        <p:grpSpPr>
          <a:xfrm>
            <a:off x="2066922" y="4277829"/>
            <a:ext cx="8058154" cy="1066647"/>
            <a:chOff x="542923" y="1736761"/>
            <a:chExt cx="8058154" cy="1066647"/>
          </a:xfrm>
          <a:solidFill>
            <a:srgbClr val="627981"/>
          </a:solidFill>
        </p:grpSpPr>
        <p:sp>
          <p:nvSpPr>
            <p:cNvPr id="22" name="Rectangle 21">
              <a:extLst>
                <a:ext uri="{FF2B5EF4-FFF2-40B4-BE49-F238E27FC236}">
                  <a16:creationId xmlns:a16="http://schemas.microsoft.com/office/drawing/2014/main" id="{170436FE-4A9C-43B5-8FD5-F46B20F941E0}"/>
                </a:ext>
              </a:extLst>
            </p:cNvPr>
            <p:cNvSpPr/>
            <p:nvPr/>
          </p:nvSpPr>
          <p:spPr>
            <a:xfrm>
              <a:off x="542923" y="1736761"/>
              <a:ext cx="8058154" cy="106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9F744CCD-E11A-41B7-84D4-147491AD9B39}"/>
                </a:ext>
              </a:extLst>
            </p:cNvPr>
            <p:cNvSpPr txBox="1"/>
            <p:nvPr/>
          </p:nvSpPr>
          <p:spPr>
            <a:xfrm>
              <a:off x="588643" y="178774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2020, Sweden had a high level of trade and a moderate trade surplus, while the UAE had a high level of trade and a moderate trade deficit.</a:t>
              </a:r>
            </a:p>
          </p:txBody>
        </p:sp>
      </p:grpSp>
    </p:spTree>
    <p:extLst>
      <p:ext uri="{BB962C8B-B14F-4D97-AF65-F5344CB8AC3E}">
        <p14:creationId xmlns:p14="http://schemas.microsoft.com/office/powerpoint/2010/main" val="111993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Final Thoughts about Trade Balances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trade deficits and trade surpluses can be a good or bad sign for an economy.</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3"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trade balance of zero—which means that a nation is neither a net borrower nor lender—can be a good or bad sign.</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fundamental economic question is whether borrowing or lending makes sense in the specific economic conditions of that nation. </a:t>
              </a:r>
            </a:p>
          </p:txBody>
        </p:sp>
      </p:grpSp>
    </p:spTree>
    <p:extLst>
      <p:ext uri="{BB962C8B-B14F-4D97-AF65-F5344CB8AC3E}">
        <p14:creationId xmlns:p14="http://schemas.microsoft.com/office/powerpoint/2010/main" val="87325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1469</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19</cp:revision>
  <dcterms:modified xsi:type="dcterms:W3CDTF">2023-08-07T18:16:24Z</dcterms:modified>
</cp:coreProperties>
</file>