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5"/>
  </p:notesMasterIdLst>
  <p:sldIdLst>
    <p:sldId id="293" r:id="rId2"/>
    <p:sldId id="361" r:id="rId3"/>
    <p:sldId id="380" r:id="rId4"/>
    <p:sldId id="326" r:id="rId5"/>
    <p:sldId id="369" r:id="rId6"/>
    <p:sldId id="381" r:id="rId7"/>
    <p:sldId id="382" r:id="rId8"/>
    <p:sldId id="383" r:id="rId9"/>
    <p:sldId id="384" r:id="rId10"/>
    <p:sldId id="371" r:id="rId11"/>
    <p:sldId id="385" r:id="rId12"/>
    <p:sldId id="377" r:id="rId13"/>
    <p:sldId id="387" r:id="rId14"/>
    <p:sldId id="388" r:id="rId15"/>
    <p:sldId id="386" r:id="rId16"/>
    <p:sldId id="260" r:id="rId17"/>
    <p:sldId id="389" r:id="rId18"/>
    <p:sldId id="351" r:id="rId19"/>
    <p:sldId id="348" r:id="rId20"/>
    <p:sldId id="365" r:id="rId21"/>
    <p:sldId id="374" r:id="rId22"/>
    <p:sldId id="375" r:id="rId23"/>
    <p:sldId id="376" r:id="rId24"/>
    <p:sldId id="368" r:id="rId25"/>
    <p:sldId id="356" r:id="rId26"/>
    <p:sldId id="390" r:id="rId27"/>
    <p:sldId id="378" r:id="rId28"/>
    <p:sldId id="373" r:id="rId29"/>
    <p:sldId id="391" r:id="rId30"/>
    <p:sldId id="392" r:id="rId31"/>
    <p:sldId id="324" r:id="rId32"/>
    <p:sldId id="393" r:id="rId33"/>
    <p:sldId id="394" r:id="rId34"/>
    <p:sldId id="395" r:id="rId35"/>
    <p:sldId id="396" r:id="rId36"/>
    <p:sldId id="379" r:id="rId37"/>
    <p:sldId id="397" r:id="rId38"/>
    <p:sldId id="398" r:id="rId39"/>
    <p:sldId id="256" r:id="rId40"/>
    <p:sldId id="257" r:id="rId41"/>
    <p:sldId id="258" r:id="rId42"/>
    <p:sldId id="399" r:id="rId43"/>
    <p:sldId id="400" r:id="rId44"/>
    <p:sldId id="372" r:id="rId45"/>
    <p:sldId id="370" r:id="rId46"/>
    <p:sldId id="401" r:id="rId47"/>
    <p:sldId id="402" r:id="rId48"/>
    <p:sldId id="403" r:id="rId49"/>
    <p:sldId id="329" r:id="rId50"/>
    <p:sldId id="404" r:id="rId51"/>
    <p:sldId id="405" r:id="rId52"/>
    <p:sldId id="406" r:id="rId53"/>
    <p:sldId id="407" r:id="rId54"/>
    <p:sldId id="408" r:id="rId55"/>
    <p:sldId id="409" r:id="rId56"/>
    <p:sldId id="276" r:id="rId57"/>
    <p:sldId id="410" r:id="rId58"/>
    <p:sldId id="411" r:id="rId59"/>
    <p:sldId id="412" r:id="rId60"/>
    <p:sldId id="413" r:id="rId61"/>
    <p:sldId id="414" r:id="rId62"/>
    <p:sldId id="415" r:id="rId63"/>
    <p:sldId id="34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4972" autoAdjust="0"/>
  </p:normalViewPr>
  <p:slideViewPr>
    <p:cSldViewPr snapToGrid="0">
      <p:cViewPr varScale="1">
        <p:scale>
          <a:sx n="94" d="100"/>
          <a:sy n="94" d="100"/>
        </p:scale>
        <p:origin x="918"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 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47"/>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Building a Model of Aggregate Demand and Aggregate Supply</a:t>
            </a:r>
          </a:p>
        </p:txBody>
      </p:sp>
      <p:cxnSp>
        <p:nvCxnSpPr>
          <p:cNvPr id="14" name="Straight Connector 13"/>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Reasons the </a:t>
              </a:r>
              <a:r>
                <a:rPr lang="en-US" sz="3000" i="1" dirty="0">
                  <a:latin typeface="Century Gothic" panose="020B0502020202020204" pitchFamily="34" charset="0"/>
                </a:rPr>
                <a:t>AD</a:t>
              </a:r>
              <a:r>
                <a:rPr lang="en-US" sz="3000" dirty="0">
                  <a:latin typeface="Century Gothic" panose="020B0502020202020204" pitchFamily="34" charset="0"/>
                </a:rPr>
                <a:t> Curve Slopes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8"/>
            <a:ext cx="9468361" cy="1971820"/>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7"/>
            <a:ext cx="9468361" cy="4853557"/>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marR="0" lvl="0" algn="ctr" rtl="0">
              <a:spcBef>
                <a:spcPts val="0"/>
              </a:spcBef>
              <a:spcAft>
                <a:spcPts val="0"/>
              </a:spcAft>
              <a:buClr>
                <a:schemeClr val="lt1"/>
              </a:buClr>
              <a:buSzPts val="2200"/>
            </a:pPr>
            <a:endParaRPr lang="en-US" sz="2000" dirty="0">
              <a:solidFill>
                <a:schemeClr val="lt1"/>
              </a:solidFill>
              <a:latin typeface="Calibri"/>
              <a:ea typeface="Calibri"/>
              <a:cs typeface="Calibri"/>
              <a:sym typeface="Calibri"/>
            </a:endParaRPr>
          </a:p>
          <a:p>
            <a:pPr marL="88900" marR="0" lvl="0" algn="ctr" rtl="0">
              <a:spcBef>
                <a:spcPts val="0"/>
              </a:spcBef>
              <a:spcAft>
                <a:spcPts val="0"/>
              </a:spcAft>
              <a:buClr>
                <a:schemeClr val="lt1"/>
              </a:buClr>
              <a:buSzPts val="2200"/>
            </a:pPr>
            <a:r>
              <a:rPr lang="en-US" sz="2000" i="1" dirty="0">
                <a:solidFill>
                  <a:schemeClr val="lt1"/>
                </a:solidFill>
                <a:latin typeface="Calibri"/>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p:txBody>
      </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AD/AS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 price level for output, firms have little incentive to produce, although consumers would be willing to purchase a large quantity of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5"/>
            <a:ext cx="9468361" cy="4018548"/>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upward-sloping short-run aggregate supply (</a:t>
            </a:r>
            <a:r>
              <a:rPr lang="en-US" sz="2000" i="1" dirty="0">
                <a:solidFill>
                  <a:schemeClr val="lt1"/>
                </a:solidFill>
                <a:latin typeface="Calibri"/>
                <a:ea typeface="Calibri"/>
                <a:cs typeface="Calibri"/>
                <a:sym typeface="Calibri"/>
              </a:rPr>
              <a:t>SRAS</a:t>
            </a:r>
            <a:r>
              <a:rPr lang="en-US" sz="2000" dirty="0">
                <a:solidFill>
                  <a:schemeClr val="lt1"/>
                </a:solidFill>
                <a:latin typeface="Calibri"/>
                <a:ea typeface="Calibri"/>
                <a:cs typeface="Calibri"/>
                <a:sym typeface="Calibri"/>
              </a:rPr>
              <a:t>) curve shows the positive relationship between the price level and the level of real GDP in the short run.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Aggregate supply (</a:t>
            </a:r>
            <a:r>
              <a:rPr lang="en-US" sz="2000" i="1" dirty="0">
                <a:solidFill>
                  <a:schemeClr val="lt1"/>
                </a:solidFill>
                <a:latin typeface="Calibri"/>
                <a:ea typeface="Calibri"/>
                <a:cs typeface="Calibri"/>
                <a:sym typeface="Calibri"/>
              </a:rPr>
              <a:t>AS</a:t>
            </a:r>
            <a:r>
              <a:rPr lang="en-US" sz="2000" dirty="0">
                <a:solidFill>
                  <a:schemeClr val="lt1"/>
                </a:solidFill>
                <a:latin typeface="Calibri"/>
                <a:ea typeface="Calibri"/>
                <a:cs typeface="Calibri"/>
                <a:sym typeface="Calibri"/>
              </a:rPr>
              <a:t>) slopes up because when the price level for outputs increases, while the price level of inputs remains fixed, the opportunity for additional profits encourages more production.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downward-sloping aggregate demand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curve shows the relationship between the price level for outputs and the quantity of total spending in the economy.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Supply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AS or AD curve shifts.</a:t>
              </a:r>
            </a:p>
          </p:txBody>
        </p:sp>
      </p:grpSp>
      <p:grpSp>
        <p:nvGrpSpPr>
          <p:cNvPr id="29" name="Group 28">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AS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Supply Shocks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grpSp>
        <p:sp>
          <p:nvSpPr>
            <p:cNvPr id="11" name="TextBox 10"/>
            <p:cNvSpPr txBox="1"/>
            <p:nvPr/>
          </p:nvSpPr>
          <p:spPr>
            <a:xfrm>
              <a:off x="732740"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Input Goods</a:t>
              </a:r>
            </a:p>
          </p:txBody>
        </p:sp>
        <p:sp>
          <p:nvSpPr>
            <p:cNvPr id="12" name="TextBox 11"/>
            <p:cNvSpPr txBox="1"/>
            <p:nvPr/>
          </p:nvSpPr>
          <p:spPr>
            <a:xfrm>
              <a:off x="5057479"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Labor Market</a:t>
              </a:r>
            </a:p>
          </p:txBody>
        </p:sp>
      </p:gr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3" y="1496944"/>
            <a:ext cx="9273061" cy="1323399"/>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5" y="1631317"/>
            <a:ext cx="9273061" cy="2862282"/>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530946"/>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demand/aggregate supply (AD/AS) diagram shows how aggregate demand and aggregate supply interact.</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intersection of the </a:t>
            </a:r>
            <a:r>
              <a:rPr lang="en-US" sz="2000" b="0" i="1" dirty="0">
                <a:solidFill>
                  <a:schemeClr val="bg1"/>
                </a:solidFill>
                <a:latin typeface="Calibri"/>
                <a:ea typeface="Calibri"/>
                <a:cs typeface="Calibri"/>
                <a:sym typeface="Calibri"/>
              </a:rPr>
              <a:t>AD</a:t>
            </a:r>
            <a:r>
              <a:rPr lang="en-US" sz="2000" b="0" dirty="0">
                <a:solidFill>
                  <a:schemeClr val="bg1"/>
                </a:solidFill>
                <a:latin typeface="Calibri"/>
                <a:ea typeface="Calibri"/>
                <a:cs typeface="Calibri"/>
                <a:sym typeface="Calibri"/>
              </a:rPr>
              <a:t> and </a:t>
            </a:r>
            <a:r>
              <a:rPr lang="en-US" sz="2000" b="0" i="1" dirty="0">
                <a:solidFill>
                  <a:schemeClr val="bg1"/>
                </a:solidFill>
                <a:latin typeface="Calibri"/>
                <a:ea typeface="Calibri"/>
                <a:cs typeface="Calibri"/>
                <a:sym typeface="Calibri"/>
              </a:rPr>
              <a:t>AS</a:t>
            </a:r>
            <a:r>
              <a:rPr lang="en-US" sz="2000" b="0" dirty="0">
                <a:solidFill>
                  <a:schemeClr val="bg1"/>
                </a:solidFill>
                <a:latin typeface="Calibri"/>
                <a:ea typeface="Calibri"/>
                <a:cs typeface="Calibri"/>
                <a:sym typeface="Calibri"/>
              </a:rPr>
              <a:t> curves shows the equilibrium output and price level in the economy. </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supply curve will shift right as productivity increases.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shifts left, stagflation occurs, which is the combination of lower output, higher unemployment, and higher inflation.</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a:t>
            </a:r>
            <a:r>
              <a:rPr lang="en-US" sz="2000" i="1" dirty="0">
                <a:solidFill>
                  <a:schemeClr val="bg1"/>
                </a:solidFill>
                <a:latin typeface="Calibri"/>
                <a:ea typeface="Calibri"/>
                <a:cs typeface="Calibri"/>
                <a:sym typeface="Calibri"/>
              </a:rPr>
              <a:t>AS </a:t>
            </a:r>
            <a:r>
              <a:rPr lang="en-US" sz="2000" dirty="0">
                <a:solidFill>
                  <a:schemeClr val="bg1"/>
                </a:solidFill>
                <a:latin typeface="Calibri"/>
                <a:ea typeface="Calibri"/>
                <a:cs typeface="Calibri"/>
                <a:sym typeface="Calibri"/>
              </a:rPr>
              <a:t>shifts right, a combination of lower inflation, higher output, and lower unemployment is possible.</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Demand</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descr="Hockey Stick Curve Graph outline">
            <a:extLst>
              <a:ext uri="{FF2B5EF4-FFF2-40B4-BE49-F238E27FC236}">
                <a16:creationId xmlns:a16="http://schemas.microsoft.com/office/drawing/2014/main" id="{9B0D870C-80A7-48BD-9045-6E91F06732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descr="Piggy Bank outline">
            <a:extLst>
              <a:ext uri="{FF2B5EF4-FFF2-40B4-BE49-F238E27FC236}">
                <a16:creationId xmlns:a16="http://schemas.microsoft.com/office/drawing/2014/main" id="{6C92F5B9-E995-4B36-8F98-9B6526A3D4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descr="Bar graph with upward trend with solid fill">
            <a:extLst>
              <a:ext uri="{FF2B5EF4-FFF2-40B4-BE49-F238E27FC236}">
                <a16:creationId xmlns:a16="http://schemas.microsoft.com/office/drawing/2014/main" id="{CB143477-7C88-45DA-9A90-A4C7D7C2B2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Government Macroeconomic Policy Choices Can Shift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417906"/>
            <a:ext cx="9144003" cy="6253167"/>
            <a:chOff x="-3" y="542593"/>
            <a:chExt cx="9144003" cy="6253167"/>
          </a:xfrm>
        </p:grpSpPr>
        <p:sp>
          <p:nvSpPr>
            <p:cNvPr id="26" name="TextBox 25"/>
            <p:cNvSpPr txBox="1"/>
            <p:nvPr/>
          </p:nvSpPr>
          <p:spPr>
            <a:xfrm>
              <a:off x="-3" y="542593"/>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Influence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343244"/>
            <a:ext cx="9273061" cy="2554505"/>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
        <p:nvSpPr>
          <p:cNvPr id="7" name="TextBox 6">
            <a:extLst>
              <a:ext uri="{FF2B5EF4-FFF2-40B4-BE49-F238E27FC236}">
                <a16:creationId xmlns:a16="http://schemas.microsoft.com/office/drawing/2014/main" id="{34AC28C8-A51F-4E44-A256-05237E9FC15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366837" y="1491152"/>
            <a:ext cx="9458324" cy="501671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4%, you would repay $1,000 + (.04)($1,000)= $1,000 + $40 = $1,040.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7%, you would repay $1,000 + (.07)($1,000)= $1,000 + $70 = $1,070.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The higher interest rate and the larger payment might make you decide not to buy the new phone. If you decrease your consumption by $1,000, this will decrease aggregate demand.</a:t>
            </a:r>
          </a:p>
          <a:p>
            <a:pPr marR="0" lvl="0" algn="ctr" rtl="0">
              <a:spcBef>
                <a:spcPts val="0"/>
              </a:spcBef>
              <a:spcAft>
                <a:spcPts val="0"/>
              </a:spcAft>
            </a:pPr>
            <a:endParaRPr lang="en-US" sz="2000" b="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6852" y="1288684"/>
            <a:ext cx="9273061" cy="5303520"/>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will shift right as the components of aggregate demand (</a:t>
            </a:r>
            <a:r>
              <a:rPr lang="en-US" sz="2000" i="1" dirty="0">
                <a:solidFill>
                  <a:schemeClr val="bg1"/>
                </a:solidFill>
                <a:latin typeface="Calibri"/>
                <a:ea typeface="Calibri"/>
                <a:cs typeface="Calibri"/>
                <a:sym typeface="Calibri"/>
              </a:rPr>
              <a:t>C</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I</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G</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X</a:t>
            </a:r>
            <a:r>
              <a:rPr lang="en-US" sz="2000" dirty="0">
                <a:solidFill>
                  <a:schemeClr val="bg1"/>
                </a:solidFill>
                <a:latin typeface="Calibri"/>
                <a:ea typeface="Calibri"/>
                <a:cs typeface="Calibri"/>
                <a:sym typeface="Calibri"/>
              </a:rPr>
              <a:t>−</a:t>
            </a:r>
            <a:r>
              <a:rPr lang="en-US" sz="2000" i="1" dirty="0">
                <a:solidFill>
                  <a:schemeClr val="bg1"/>
                </a:solidFill>
                <a:latin typeface="Calibri"/>
                <a:ea typeface="Calibri"/>
                <a:cs typeface="Calibri"/>
                <a:sym typeface="Calibri"/>
              </a:rPr>
              <a:t>M</a:t>
            </a:r>
            <a:r>
              <a:rPr lang="en-US" sz="2000" dirty="0">
                <a:solidFill>
                  <a:schemeClr val="bg1"/>
                </a:solidFill>
                <a:latin typeface="Calibri"/>
                <a:ea typeface="Calibri"/>
                <a:cs typeface="Calibri"/>
                <a:sym typeface="Calibri"/>
              </a:rPr>
              <a:t>) rise.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a:t>
            </a:r>
            <a:r>
              <a:rPr lang="en-US" sz="2000" b="0" dirty="0">
                <a:solidFill>
                  <a:schemeClr val="bg1"/>
                </a:solidFill>
                <a:latin typeface="Calibri"/>
                <a:ea typeface="Calibri"/>
                <a:cs typeface="Calibri"/>
                <a:sym typeface="Calibri"/>
              </a:rPr>
              <a:t> will shift back to the left as these components fall.</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These factors can change because of personal choices (like those resulting from consumer or business confidence) or from policy choices (like changes in government spending and taxes).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Where 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intersects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determines whether equilibrium output changes relatively more than the price level or the price level changes relatively more than output.</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illustrate a recession when the intersection of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is substantially below potential GDP, and we illustrate an expanding economy when the intersection of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is near potential GDP.</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the AD/AS Model Incorporates Growth, Unemployment, and Inflation</a:t>
            </a:r>
            <a:endParaRPr dirty="0"/>
          </a:p>
        </p:txBody>
      </p:sp>
      <p:cxnSp>
        <p:nvCxnSpPr>
          <p:cNvPr id="51" name="Google Shape;51;p1"/>
          <p:cNvCxnSpPr/>
          <p:nvPr/>
        </p:nvCxnSpPr>
        <p:spPr>
          <a:xfrm>
            <a:off x="3071446" y="576622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Building a Model of Aggregate Demand and Aggregate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4"/>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62228"/>
            <a:ext cx="9052563" cy="6202812"/>
            <a:chOff x="0" y="137160"/>
            <a:chExt cx="9052562" cy="6202811"/>
          </a:xfrm>
        </p:grpSpPr>
        <p:sp>
          <p:nvSpPr>
            <p:cNvPr id="68" name="Google Shape;68;p3"/>
            <p:cNvSpPr txBox="1"/>
            <p:nvPr/>
          </p:nvSpPr>
          <p:spPr>
            <a:xfrm>
              <a:off x="0" y="13716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1881188" y="1503179"/>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014756"/>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p:txBody>
      </p:sp>
      <p:sp>
        <p:nvSpPr>
          <p:cNvPr id="10" name="TextBox 9">
            <a:extLst>
              <a:ext uri="{FF2B5EF4-FFF2-40B4-BE49-F238E27FC236}">
                <a16:creationId xmlns:a16="http://schemas.microsoft.com/office/drawing/2014/main" id="{E3E8CAE7-E45C-478D-A30D-30561488E76F}"/>
              </a:ext>
            </a:extLst>
          </p:cNvPr>
          <p:cNvSpPr txBox="1"/>
          <p:nvPr/>
        </p:nvSpPr>
        <p:spPr>
          <a:xfrm>
            <a:off x="1881188" y="4087329"/>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Unemployment in the AD/AS Diagram</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46988"/>
            <a:ext cx="9052563" cy="6218052"/>
            <a:chOff x="0" y="121920"/>
            <a:chExt cx="9052562" cy="6218051"/>
          </a:xfrm>
        </p:grpSpPr>
        <p:sp>
          <p:nvSpPr>
            <p:cNvPr id="68" name="Google Shape;68;p3"/>
            <p:cNvSpPr txBox="1"/>
            <p:nvPr/>
          </p:nvSpPr>
          <p:spPr>
            <a:xfrm>
              <a:off x="0" y="12192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Fluctuations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251121"/>
            <a:ext cx="3727132" cy="163121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p:txBody>
      </p:sp>
      <p:sp>
        <p:nvSpPr>
          <p:cNvPr id="2" name="TextBox 1">
            <a:extLst>
              <a:ext uri="{FF2B5EF4-FFF2-40B4-BE49-F238E27FC236}">
                <a16:creationId xmlns:a16="http://schemas.microsoft.com/office/drawing/2014/main" id="{175BC11C-E6CD-4848-9562-3B64747F4DFA}"/>
              </a:ext>
            </a:extLst>
          </p:cNvPr>
          <p:cNvSpPr txBox="1"/>
          <p:nvPr/>
        </p:nvSpPr>
        <p:spPr>
          <a:xfrm>
            <a:off x="1881188" y="4978347"/>
            <a:ext cx="3575523" cy="70788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18" y="374370"/>
            <a:ext cx="9052566" cy="6304047"/>
            <a:chOff x="-3" y="35925"/>
            <a:chExt cx="9052565" cy="6304046"/>
          </a:xfrm>
        </p:grpSpPr>
        <p:sp>
          <p:nvSpPr>
            <p:cNvPr id="59" name="Google Shape;59;p2"/>
            <p:cNvSpPr txBox="1"/>
            <p:nvPr/>
          </p:nvSpPr>
          <p:spPr>
            <a:xfrm>
              <a:off x="-3" y="35925"/>
              <a:ext cx="905256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Inflation in the AD/AS Model</a:t>
              </a:r>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Inflationary Pressures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8" y="1674049"/>
            <a:ext cx="9273061" cy="409338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model conveys the relationship between growth, unemployment, and inflation.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Economic growth and recession are conveyed through shifts in the aggregate supply curves.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Cyclical unemployment fluctuates with the trend of business cycles, but natural unemployment remains relatively unchanged.</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framework shows pressures for inflation to rise or fall when the movement from one equilibrium to another causes the price level to rise or fall.</a:t>
            </a:r>
          </a:p>
          <a:p>
            <a:pPr marR="0" lvl="0" algn="l" rtl="0">
              <a:spcBef>
                <a:spcPts val="0"/>
              </a:spcBef>
              <a:spcAft>
                <a:spcPts val="0"/>
              </a:spcAft>
            </a:pPr>
            <a:endParaRPr lang="en-US" sz="2000" b="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158354"/>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59347"/>
            <a:ext cx="9144000" cy="6311726"/>
            <a:chOff x="0" y="484034"/>
            <a:chExt cx="9144000" cy="6311726"/>
          </a:xfrm>
        </p:grpSpPr>
        <p:sp>
          <p:nvSpPr>
            <p:cNvPr id="26" name="TextBox 25"/>
            <p:cNvSpPr txBox="1"/>
            <p:nvPr/>
          </p:nvSpPr>
          <p:spPr>
            <a:xfrm>
              <a:off x="0" y="484034"/>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000" kern="1200" dirty="0">
                  <a:solidFill>
                    <a:prstClr val="black"/>
                  </a:solidFill>
                  <a:latin typeface="Century Gothic" panose="020B0502020202020204" pitchFamily="34" charset="0"/>
                  <a:ea typeface="+mn-ea"/>
                  <a:cs typeface="+mn-cs"/>
                </a:rPr>
                <a:t>Macroeconomic Schools of Thought</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1"/>
            <a:ext cx="7608462"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Aggregate Supply Curve and Potential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72168"/>
            <a:ext cx="9052564" cy="6192872"/>
            <a:chOff x="-1" y="147100"/>
            <a:chExt cx="9052563" cy="619287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4710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54558"/>
            <a:ext cx="9052564" cy="6210482"/>
            <a:chOff x="-1" y="129490"/>
            <a:chExt cx="9052563" cy="621048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2949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 Drawbacks</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
        <p:nvSpPr>
          <p:cNvPr id="27" name="Google Shape;68;p3">
            <a:extLst>
              <a:ext uri="{FF2B5EF4-FFF2-40B4-BE49-F238E27FC236}">
                <a16:creationId xmlns:a16="http://schemas.microsoft.com/office/drawing/2014/main" id="{A650F34A-7425-4E4C-A945-CEB95845344C}"/>
              </a:ext>
            </a:extLst>
          </p:cNvPr>
          <p:cNvSpPr txBox="1"/>
          <p:nvPr/>
        </p:nvSpPr>
        <p:spPr>
          <a:xfrm>
            <a:off x="1569720"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a:t>
            </a:r>
            <a:endParaRPr dirty="0"/>
          </a:p>
        </p:txBody>
      </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
        <p:nvSpPr>
          <p:cNvPr id="16" name="Google Shape;68;p3">
            <a:extLst>
              <a:ext uri="{FF2B5EF4-FFF2-40B4-BE49-F238E27FC236}">
                <a16:creationId xmlns:a16="http://schemas.microsoft.com/office/drawing/2014/main" id="{9E2D9E68-9356-46C4-9F31-C48B32145998}"/>
              </a:ext>
            </a:extLst>
          </p:cNvPr>
          <p:cNvSpPr txBox="1"/>
          <p:nvPr/>
        </p:nvSpPr>
        <p:spPr>
          <a:xfrm>
            <a:off x="1484553"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 Drawbacks</a:t>
            </a:r>
            <a:endParaRPr dirty="0"/>
          </a:p>
        </p:txBody>
      </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83" y="320814"/>
            <a:ext cx="9052501" cy="6244226"/>
            <a:chOff x="62" y="95746"/>
            <a:chExt cx="9052500" cy="6244225"/>
          </a:xfrm>
        </p:grpSpPr>
        <p:sp>
          <p:nvSpPr>
            <p:cNvPr id="68" name="Google Shape;68;p3"/>
            <p:cNvSpPr txBox="1"/>
            <p:nvPr/>
          </p:nvSpPr>
          <p:spPr>
            <a:xfrm>
              <a:off x="62"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49" y="320814"/>
            <a:ext cx="9052535" cy="6244226"/>
            <a:chOff x="28" y="95746"/>
            <a:chExt cx="9052534" cy="6244225"/>
          </a:xfrm>
        </p:grpSpPr>
        <p:sp>
          <p:nvSpPr>
            <p:cNvPr id="68" name="Google Shape;68;p3"/>
            <p:cNvSpPr txBox="1"/>
            <p:nvPr/>
          </p:nvSpPr>
          <p:spPr>
            <a:xfrm>
              <a:off x="28"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
        <p:nvSpPr>
          <p:cNvPr id="3" name="Rectangle 2">
            <a:extLst>
              <a:ext uri="{FF2B5EF4-FFF2-40B4-BE49-F238E27FC236}">
                <a16:creationId xmlns:a16="http://schemas.microsoft.com/office/drawing/2014/main" id="{3F7A75FC-918E-4555-9839-C0851EC6D988}"/>
              </a:ext>
            </a:extLst>
          </p:cNvPr>
          <p:cNvSpPr/>
          <p:nvPr/>
        </p:nvSpPr>
        <p:spPr>
          <a:xfrm>
            <a:off x="5707117" y="2995448"/>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E8690D0-DF81-4402-8B33-F5BBB3C3EB60}"/>
              </a:ext>
            </a:extLst>
          </p:cNvPr>
          <p:cNvSpPr/>
          <p:nvPr/>
        </p:nvSpPr>
        <p:spPr>
          <a:xfrm>
            <a:off x="5647954" y="4834757"/>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91" y="312926"/>
            <a:ext cx="9052593" cy="6252114"/>
            <a:chOff x="-30" y="87858"/>
            <a:chExt cx="9052592" cy="6252113"/>
          </a:xfrm>
        </p:grpSpPr>
        <p:sp>
          <p:nvSpPr>
            <p:cNvPr id="68" name="Google Shape;68;p3"/>
            <p:cNvSpPr txBox="1"/>
            <p:nvPr/>
          </p:nvSpPr>
          <p:spPr>
            <a:xfrm>
              <a:off x="-30" y="87858"/>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Zones in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Keynesian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Intermediate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59060"/>
            <a:ext cx="9052564" cy="6205980"/>
            <a:chOff x="-1" y="133992"/>
            <a:chExt cx="9052563" cy="6205979"/>
          </a:xfrm>
        </p:grpSpPr>
        <p:sp>
          <p:nvSpPr>
            <p:cNvPr id="68" name="Google Shape;68;p3"/>
            <p:cNvSpPr txBox="1"/>
            <p:nvPr/>
          </p:nvSpPr>
          <p:spPr>
            <a:xfrm>
              <a:off x="-1" y="133992"/>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Neoclassical Zone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4271810"/>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457200" lvl="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95978"/>
            <a:ext cx="9052564" cy="6169062"/>
            <a:chOff x="-1" y="170910"/>
            <a:chExt cx="9052563" cy="6169061"/>
          </a:xfrm>
        </p:grpSpPr>
        <p:sp>
          <p:nvSpPr>
            <p:cNvPr id="68" name="Google Shape;68;p3"/>
            <p:cNvSpPr txBox="1"/>
            <p:nvPr/>
          </p:nvSpPr>
          <p:spPr>
            <a:xfrm>
              <a:off x="-1" y="17091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
        <p:nvSpPr>
          <p:cNvPr id="7" name="Google Shape;68;p3">
            <a:extLst>
              <a:ext uri="{FF2B5EF4-FFF2-40B4-BE49-F238E27FC236}">
                <a16:creationId xmlns:a16="http://schemas.microsoft.com/office/drawing/2014/main" id="{DBD002D6-F620-4E48-83DB-E2B27D8CEEE5}"/>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562547"/>
            <a:ext cx="7990449" cy="461036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
        <p:nvSpPr>
          <p:cNvPr id="10" name="Google Shape;68;p3">
            <a:extLst>
              <a:ext uri="{FF2B5EF4-FFF2-40B4-BE49-F238E27FC236}">
                <a16:creationId xmlns:a16="http://schemas.microsoft.com/office/drawing/2014/main" id="{C455F5E3-E6B2-437C-A212-90F154E8CC4A}"/>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Leftward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Rightward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2648</TotalTime>
  <Words>7939</Words>
  <Application>Microsoft Office PowerPoint</Application>
  <PresentationFormat>Widescreen</PresentationFormat>
  <Paragraphs>602</Paragraphs>
  <Slides>63</Slides>
  <Notes>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1" baseType="lpstr">
      <vt:lpstr>Arial</vt:lpstr>
      <vt:lpstr>Calibri</vt:lpstr>
      <vt:lpstr>Calibri Light</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167</cp:revision>
  <dcterms:created xsi:type="dcterms:W3CDTF">2014-11-06T15:36:04Z</dcterms:created>
  <dcterms:modified xsi:type="dcterms:W3CDTF">2023-08-07T18:22:07Z</dcterms:modified>
</cp:coreProperties>
</file>