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6" r:id="rId1"/>
  </p:sldMasterIdLst>
  <p:notesMasterIdLst>
    <p:notesMasterId r:id="rId13"/>
  </p:notesMasterIdLst>
  <p:sldIdLst>
    <p:sldId id="293" r:id="rId2"/>
    <p:sldId id="380" r:id="rId3"/>
    <p:sldId id="324" r:id="rId4"/>
    <p:sldId id="373" r:id="rId5"/>
    <p:sldId id="375" r:id="rId6"/>
    <p:sldId id="374" r:id="rId7"/>
    <p:sldId id="376" r:id="rId8"/>
    <p:sldId id="379" r:id="rId9"/>
    <p:sldId id="378" r:id="rId10"/>
    <p:sldId id="377" r:id="rId11"/>
    <p:sldId id="340" r:id="rId1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27981"/>
    <a:srgbClr val="386546"/>
    <a:srgbClr val="C7D4CB"/>
    <a:srgbClr val="314C57"/>
    <a:srgbClr val="F3EDE7"/>
    <a:srgbClr val="CCA49C"/>
    <a:srgbClr val="F2E2D2"/>
    <a:srgbClr val="318295"/>
    <a:srgbClr val="5A7E83"/>
    <a:srgbClr val="88564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474" autoAdjust="0"/>
    <p:restoredTop sz="87755" autoAdjust="0"/>
  </p:normalViewPr>
  <p:slideViewPr>
    <p:cSldViewPr snapToGrid="0">
      <p:cViewPr varScale="1">
        <p:scale>
          <a:sx n="97" d="100"/>
          <a:sy n="97" d="100"/>
        </p:scale>
        <p:origin x="798" y="84"/>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568D671-B32C-4FBE-B49D-60B8E5752919}" type="datetimeFigureOut">
              <a:rPr lang="en-US" smtClean="0"/>
              <a:t>8/7/2023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95464E7-D9FC-4B36-BE56-38D383E7F9C3}" type="slidenum">
              <a:rPr lang="en-US" smtClean="0"/>
              <a:t>‹#›</a:t>
            </a:fld>
            <a:endParaRPr lang="en-US"/>
          </a:p>
        </p:txBody>
      </p:sp>
    </p:spTree>
    <p:extLst>
      <p:ext uri="{BB962C8B-B14F-4D97-AF65-F5344CB8AC3E}">
        <p14:creationId xmlns:p14="http://schemas.microsoft.com/office/powerpoint/2010/main" val="88023816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Consider the economic effects of the COVID-19 pandemic. In what ways does a pandemic directly affect aggregate demand?</a:t>
            </a:r>
          </a:p>
          <a:p>
            <a:endParaRPr lang="en-US" dirty="0"/>
          </a:p>
          <a:p>
            <a:endParaRPr lang="en-US" dirty="0"/>
          </a:p>
        </p:txBody>
      </p:sp>
      <p:sp>
        <p:nvSpPr>
          <p:cNvPr id="4" name="Slide Number Placeholder 3"/>
          <p:cNvSpPr>
            <a:spLocks noGrp="1"/>
          </p:cNvSpPr>
          <p:nvPr>
            <p:ph type="sldNum" sz="quarter" idx="5"/>
          </p:nvPr>
        </p:nvSpPr>
        <p:spPr/>
        <p:txBody>
          <a:bodyPr/>
          <a:lstStyle/>
          <a:p>
            <a:fld id="{C95464E7-D9FC-4B36-BE56-38D383E7F9C3}" type="slidenum">
              <a:rPr lang="en-US" smtClean="0"/>
              <a:t>2</a:t>
            </a:fld>
            <a:endParaRPr lang="en-US"/>
          </a:p>
        </p:txBody>
      </p:sp>
    </p:spTree>
    <p:extLst>
      <p:ext uri="{BB962C8B-B14F-4D97-AF65-F5344CB8AC3E}">
        <p14:creationId xmlns:p14="http://schemas.microsoft.com/office/powerpoint/2010/main" val="314327144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Components of aggregate demand: consumption, investment, government spending, and net exports (exports-imports) </a:t>
            </a:r>
          </a:p>
          <a:p>
            <a:r>
              <a:rPr lang="en-US" dirty="0"/>
              <a:t>When the AD curve shifts right, at least one component of AD has increased, so greater spending would occur at every price level. When the AD curve shifts left, at least one component of AD has decreased, so less spending would occur at every price level.</a:t>
            </a:r>
          </a:p>
          <a:p>
            <a:r>
              <a:rPr lang="en-US" dirty="0"/>
              <a:t>Two broad categories cause curves to shift: changes in consumer or business behavior and changes in government tax or spending policy</a:t>
            </a:r>
          </a:p>
          <a:p>
            <a:endParaRPr lang="en-US" dirty="0"/>
          </a:p>
          <a:p>
            <a:endParaRPr lang="en-US" dirty="0"/>
          </a:p>
        </p:txBody>
      </p:sp>
      <p:sp>
        <p:nvSpPr>
          <p:cNvPr id="4" name="Slide Number Placeholder 3"/>
          <p:cNvSpPr>
            <a:spLocks noGrp="1"/>
          </p:cNvSpPr>
          <p:nvPr>
            <p:ph type="sldNum" sz="quarter" idx="5"/>
          </p:nvPr>
        </p:nvSpPr>
        <p:spPr/>
        <p:txBody>
          <a:bodyPr/>
          <a:lstStyle/>
          <a:p>
            <a:fld id="{C95464E7-D9FC-4B36-BE56-38D383E7F9C3}" type="slidenum">
              <a:rPr lang="en-US" smtClean="0"/>
              <a:t>3</a:t>
            </a:fld>
            <a:endParaRPr lang="en-US"/>
          </a:p>
        </p:txBody>
      </p:sp>
    </p:spTree>
    <p:extLst>
      <p:ext uri="{BB962C8B-B14F-4D97-AF65-F5344CB8AC3E}">
        <p14:creationId xmlns:p14="http://schemas.microsoft.com/office/powerpoint/2010/main" val="48136095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solidFill>
                  <a:schemeClr val="bg1"/>
                </a:solidFill>
              </a:rPr>
              <a:t>Since a rise in confidence is associated with higher consumption and investment demand, it will cause the </a:t>
            </a:r>
            <a:r>
              <a:rPr lang="en-US" sz="1200" i="1" dirty="0">
                <a:solidFill>
                  <a:schemeClr val="bg1"/>
                </a:solidFill>
              </a:rPr>
              <a:t>AD</a:t>
            </a:r>
            <a:r>
              <a:rPr lang="en-US" sz="1200" dirty="0">
                <a:solidFill>
                  <a:schemeClr val="bg1"/>
                </a:solidFill>
              </a:rPr>
              <a:t> curve to shift right. </a:t>
            </a:r>
            <a:r>
              <a:rPr lang="en-US" dirty="0"/>
              <a:t>A decline in confidence reduces consumption and investment and shifts AD left. Consumer and business confidence often reflects macroeconomic realities, like confidence being lower during a recession. </a:t>
            </a:r>
            <a:r>
              <a:rPr lang="en-US" sz="1200" dirty="0">
                <a:solidFill>
                  <a:schemeClr val="bg1"/>
                </a:solidFill>
              </a:rPr>
              <a:t>Confidence can sometimes change for reasons that do not have a close connection to the immediate economy, like the risk of war or election results.</a:t>
            </a:r>
            <a:endParaRPr lang="en-US" dirty="0"/>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C95464E7-D9FC-4B36-BE56-38D383E7F9C3}" type="slidenum">
              <a:rPr lang="en-US" smtClean="0"/>
              <a:t>4</a:t>
            </a:fld>
            <a:endParaRPr lang="en-US"/>
          </a:p>
        </p:txBody>
      </p:sp>
    </p:spTree>
    <p:extLst>
      <p:ext uri="{BB962C8B-B14F-4D97-AF65-F5344CB8AC3E}">
        <p14:creationId xmlns:p14="http://schemas.microsoft.com/office/powerpoint/2010/main" val="23913520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Higher government spending will cause AD to shift right. Tax cuts for individuals tend to increase consumption demand, while tax increases tend to diminish it. Tax policy can also pump up investment demand by offering lower tax rates for corporations or tax reductions that benefit specific kinds of investment. During a recession, when unemployment is high and businesses are suffering low profits or even losses, Congress often passes tax cuts.</a:t>
            </a:r>
          </a:p>
          <a:p>
            <a:endParaRPr lang="en-US" dirty="0"/>
          </a:p>
          <a:p>
            <a:endParaRPr lang="en-US" dirty="0"/>
          </a:p>
          <a:p>
            <a:endParaRPr lang="en-US" dirty="0"/>
          </a:p>
          <a:p>
            <a:endParaRPr lang="en-US" dirty="0"/>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C95464E7-D9FC-4B36-BE56-38D383E7F9C3}" type="slidenum">
              <a:rPr lang="en-US" smtClean="0"/>
              <a:t>5</a:t>
            </a:fld>
            <a:endParaRPr lang="en-US"/>
          </a:p>
        </p:txBody>
      </p:sp>
    </p:spTree>
    <p:extLst>
      <p:ext uri="{BB962C8B-B14F-4D97-AF65-F5344CB8AC3E}">
        <p14:creationId xmlns:p14="http://schemas.microsoft.com/office/powerpoint/2010/main" val="300799978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Increased consumer/business confidence, increased government spending, or tax cuts can shift AD to the right. Decreased consumer/business confidence, decreased government spending, or higher taxes can shift AD to the left.</a:t>
            </a:r>
          </a:p>
          <a:p>
            <a:endParaRPr lang="en-US" dirty="0"/>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C95464E7-D9FC-4B36-BE56-38D383E7F9C3}" type="slidenum">
              <a:rPr lang="en-US" smtClean="0"/>
              <a:t>6</a:t>
            </a:fld>
            <a:endParaRPr lang="en-US"/>
          </a:p>
        </p:txBody>
      </p:sp>
    </p:spTree>
    <p:extLst>
      <p:ext uri="{BB962C8B-B14F-4D97-AF65-F5344CB8AC3E}">
        <p14:creationId xmlns:p14="http://schemas.microsoft.com/office/powerpoint/2010/main" val="202276121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How the Federal Reserve influences interest rates and credit availability can also shift the AD curve. Higher interest rates discourage borrowing, which reduces household spending on big purchases, and reduces business investment spending. Lower interest rates stimulate consumption and investment demand. Interest rates can also affect exchange rates, which influence exports and imports.</a:t>
            </a:r>
          </a:p>
          <a:p>
            <a:endParaRPr lang="en-US" dirty="0"/>
          </a:p>
          <a:p>
            <a:endParaRPr lang="en-US" dirty="0"/>
          </a:p>
          <a:p>
            <a:endParaRPr lang="en-US" dirty="0"/>
          </a:p>
          <a:p>
            <a:endParaRPr lang="en-US" dirty="0"/>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C95464E7-D9FC-4B36-BE56-38D383E7F9C3}" type="slidenum">
              <a:rPr lang="en-US" smtClean="0"/>
              <a:t>7</a:t>
            </a:fld>
            <a:endParaRPr lang="en-US"/>
          </a:p>
        </p:txBody>
      </p:sp>
    </p:spTree>
    <p:extLst>
      <p:ext uri="{BB962C8B-B14F-4D97-AF65-F5344CB8AC3E}">
        <p14:creationId xmlns:p14="http://schemas.microsoft.com/office/powerpoint/2010/main" val="51057535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You are considering buying a new smartphone for $1,000. In order to buy the phone, you plan to borrow the money and repay the loan and interest on it after one year. How much will your payment be after one year if the interest rate is 4%? How much will your payment be if the interest rate is 7%? How might the difference in interest rates affect your decision to buy a new phone, and how would your decision affect aggregate demand?</a:t>
            </a:r>
          </a:p>
          <a:p>
            <a:endParaRPr lang="en-US" dirty="0"/>
          </a:p>
        </p:txBody>
      </p:sp>
      <p:sp>
        <p:nvSpPr>
          <p:cNvPr id="4" name="Slide Number Placeholder 3"/>
          <p:cNvSpPr>
            <a:spLocks noGrp="1"/>
          </p:cNvSpPr>
          <p:nvPr>
            <p:ph type="sldNum" sz="quarter" idx="5"/>
          </p:nvPr>
        </p:nvSpPr>
        <p:spPr/>
        <p:txBody>
          <a:bodyPr/>
          <a:lstStyle/>
          <a:p>
            <a:fld id="{C95464E7-D9FC-4B36-BE56-38D383E7F9C3}" type="slidenum">
              <a:rPr lang="en-US" smtClean="0"/>
              <a:t>8</a:t>
            </a:fld>
            <a:endParaRPr lang="en-US"/>
          </a:p>
        </p:txBody>
      </p:sp>
    </p:spTree>
    <p:extLst>
      <p:ext uri="{BB962C8B-B14F-4D97-AF65-F5344CB8AC3E}">
        <p14:creationId xmlns:p14="http://schemas.microsoft.com/office/powerpoint/2010/main" val="66412528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You are considering buying a new smartphone for $1,000. In order to buy the phone, you plan to borrow the money and repay the loan and interest on it after one year. How much will your payment be after one year if the interest rate is 4%? How much will your payment be if the interest rate is 7%? How might the difference in interest rates affect your decision to buy a new phone, and how would your decision affect aggregate demand?</a:t>
            </a:r>
          </a:p>
          <a:p>
            <a:endParaRPr lang="en-US" dirty="0"/>
          </a:p>
          <a:p>
            <a:r>
              <a:rPr lang="en-US" dirty="0"/>
              <a:t>If the interest rate is 4%, you would repay $1,000+(.04)($1,000)= $1,000+ $40= $1,040.</a:t>
            </a:r>
          </a:p>
          <a:p>
            <a:endParaRPr lang="en-US" dirty="0"/>
          </a:p>
          <a:p>
            <a:r>
              <a:rPr lang="en-US" dirty="0"/>
              <a:t>If the interest rate is 7%, you would repay $1,000+ (.07)($1,000)= $1,000+ $70= $1,070.</a:t>
            </a:r>
          </a:p>
          <a:p>
            <a:endParaRPr lang="en-US" dirty="0"/>
          </a:p>
          <a:p>
            <a:r>
              <a:rPr lang="en-US" dirty="0"/>
              <a:t>The higher interest rate and the larger payment might make you decide not to buy the new phone. If you decrease your consumption by $1,000, this will decrease aggregate demand.</a:t>
            </a:r>
          </a:p>
          <a:p>
            <a:endParaRPr lang="en-US" dirty="0"/>
          </a:p>
        </p:txBody>
      </p:sp>
      <p:sp>
        <p:nvSpPr>
          <p:cNvPr id="4" name="Slide Number Placeholder 3"/>
          <p:cNvSpPr>
            <a:spLocks noGrp="1"/>
          </p:cNvSpPr>
          <p:nvPr>
            <p:ph type="sldNum" sz="quarter" idx="5"/>
          </p:nvPr>
        </p:nvSpPr>
        <p:spPr/>
        <p:txBody>
          <a:bodyPr/>
          <a:lstStyle/>
          <a:p>
            <a:fld id="{C95464E7-D9FC-4B36-BE56-38D383E7F9C3}" type="slidenum">
              <a:rPr lang="en-US" smtClean="0"/>
              <a:t>9</a:t>
            </a:fld>
            <a:endParaRPr lang="en-US"/>
          </a:p>
        </p:txBody>
      </p:sp>
    </p:spTree>
    <p:extLst>
      <p:ext uri="{BB962C8B-B14F-4D97-AF65-F5344CB8AC3E}">
        <p14:creationId xmlns:p14="http://schemas.microsoft.com/office/powerpoint/2010/main" val="124772935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8/7/2023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72284370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8/7/2023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4180865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8/7/2023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8378281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8/7/2023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3731840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t>8/7/2023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78059932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t>8/7/2023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4083847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t>8/7/2023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2892702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t>8/7/2023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2756487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t>8/7/2023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8668248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8/7/2023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0393379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8/7/2023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0611611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E999DF-67F9-4B17-A956-0DFCA8913547}" type="datetimeFigureOut">
              <a:rPr lang="en-US" smtClean="0"/>
              <a:t>8/7/2023</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0498A-7EB8-497B-A843-BB35444C1AA7}" type="slidenum">
              <a:rPr lang="en-US" smtClean="0"/>
              <a:t>‹#›</a:t>
            </a:fld>
            <a:endParaRPr lang="en-US"/>
          </a:p>
        </p:txBody>
      </p:sp>
    </p:spTree>
    <p:extLst>
      <p:ext uri="{BB962C8B-B14F-4D97-AF65-F5344CB8AC3E}">
        <p14:creationId xmlns:p14="http://schemas.microsoft.com/office/powerpoint/2010/main" val="3407198973"/>
      </p:ext>
    </p:extLst>
  </p:cSld>
  <p:clrMap bg1="lt1" tx1="dk1" bg2="lt2" tx2="dk2" accent1="accent1" accent2="accent2" accent3="accent3" accent4="accent4" accent5="accent5" accent6="accent6" hlink="hlink" folHlink="folHlink"/>
  <p:sldLayoutIdLst>
    <p:sldLayoutId id="2147483727" r:id="rId1"/>
    <p:sldLayoutId id="2147483728" r:id="rId2"/>
    <p:sldLayoutId id="2147483729" r:id="rId3"/>
    <p:sldLayoutId id="2147483730" r:id="rId4"/>
    <p:sldLayoutId id="2147483731" r:id="rId5"/>
    <p:sldLayoutId id="2147483732" r:id="rId6"/>
    <p:sldLayoutId id="2147483733" r:id="rId7"/>
    <p:sldLayoutId id="2147483734" r:id="rId8"/>
    <p:sldLayoutId id="2147483735" r:id="rId9"/>
    <p:sldLayoutId id="2147483736" r:id="rId10"/>
    <p:sldLayoutId id="2147483737"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1.xml"/><Relationship Id="rId5" Type="http://schemas.openxmlformats.org/officeDocument/2006/relationships/image" Target="../media/image7.png"/><Relationship Id="rId4" Type="http://schemas.openxmlformats.org/officeDocument/2006/relationships/image" Target="../media/image6.png"/></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1"/>
            <a:ext cx="12192000" cy="1194955"/>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75000"/>
                  <a:lumOff val="25000"/>
                </a:schemeClr>
              </a:solidFill>
            </a:endParaRPr>
          </a:p>
        </p:txBody>
      </p:sp>
      <p:sp>
        <p:nvSpPr>
          <p:cNvPr id="9" name="TextBox 8"/>
          <p:cNvSpPr txBox="1"/>
          <p:nvPr/>
        </p:nvSpPr>
        <p:spPr>
          <a:xfrm>
            <a:off x="1524000" y="2202621"/>
            <a:ext cx="9144000" cy="1754326"/>
          </a:xfrm>
          <a:prstGeom prst="rect">
            <a:avLst/>
          </a:prstGeom>
          <a:noFill/>
        </p:spPr>
        <p:txBody>
          <a:bodyPr wrap="square" rtlCol="0">
            <a:spAutoFit/>
          </a:bodyPr>
          <a:lstStyle/>
          <a:p>
            <a:pPr lvl="0" algn="ctr"/>
            <a:r>
              <a:rPr lang="en-US" sz="5400" dirty="0">
                <a:latin typeface="Century Gothic" panose="020B0502020202020204" pitchFamily="34" charset="0"/>
              </a:rPr>
              <a:t>Shifts in Aggregate Demand</a:t>
            </a:r>
          </a:p>
        </p:txBody>
      </p:sp>
      <p:cxnSp>
        <p:nvCxnSpPr>
          <p:cNvPr id="14" name="Straight Connector 13"/>
          <p:cNvCxnSpPr/>
          <p:nvPr/>
        </p:nvCxnSpPr>
        <p:spPr>
          <a:xfrm>
            <a:off x="3071447" y="4068137"/>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481648" y="320478"/>
            <a:ext cx="3565361" cy="553998"/>
          </a:xfrm>
          <a:prstGeom prst="rect">
            <a:avLst/>
          </a:prstGeom>
          <a:solidFill>
            <a:srgbClr val="5A7E83"/>
          </a:solid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cxnSp>
        <p:nvCxnSpPr>
          <p:cNvPr id="11" name="Straight Connector 10"/>
          <p:cNvCxnSpPr/>
          <p:nvPr/>
        </p:nvCxnSpPr>
        <p:spPr>
          <a:xfrm>
            <a:off x="3071447" y="2091430"/>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619877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Summary</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7" y="1090563"/>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8" name="Google Shape;242;p7">
            <a:extLst>
              <a:ext uri="{FF2B5EF4-FFF2-40B4-BE49-F238E27FC236}">
                <a16:creationId xmlns:a16="http://schemas.microsoft.com/office/drawing/2014/main" id="{C664C910-AEE7-45AC-9638-4B91644BEA6D}"/>
              </a:ext>
            </a:extLst>
          </p:cNvPr>
          <p:cNvSpPr txBox="1"/>
          <p:nvPr/>
        </p:nvSpPr>
        <p:spPr>
          <a:xfrm>
            <a:off x="1456852" y="1288684"/>
            <a:ext cx="9273061" cy="5303520"/>
          </a:xfrm>
          <a:prstGeom prst="rect">
            <a:avLst/>
          </a:prstGeom>
          <a:solidFill>
            <a:srgbClr val="627981"/>
          </a:solidFill>
          <a:ln>
            <a:noFill/>
          </a:ln>
        </p:spPr>
        <p:txBody>
          <a:bodyPr spcFirstLastPara="1" wrap="square" lIns="91425" tIns="45700" rIns="91425" bIns="45700" anchor="ctr" anchorCtr="0">
            <a:spAutoFit/>
          </a:bodyPr>
          <a:lstStyle/>
          <a:p>
            <a:pPr marL="342900" marR="0" lvl="0" indent="-342900" algn="l" rtl="0">
              <a:spcBef>
                <a:spcPts val="0"/>
              </a:spcBef>
              <a:spcAft>
                <a:spcPts val="0"/>
              </a:spcAft>
              <a:buFont typeface="Arial" panose="020B0604020202020204" pitchFamily="34" charset="0"/>
              <a:buChar char="•"/>
            </a:pPr>
            <a:endParaRPr lang="en-US" sz="2000" dirty="0">
              <a:solidFill>
                <a:schemeClr val="bg1"/>
              </a:solidFill>
              <a:latin typeface="Calibri"/>
              <a:ea typeface="Calibri"/>
              <a:cs typeface="Calibri"/>
              <a:sym typeface="Calibri"/>
            </a:endParaRPr>
          </a:p>
          <a:p>
            <a:pPr marL="342900" marR="0" lvl="0" indent="-342900" algn="l" rtl="0">
              <a:spcBef>
                <a:spcPts val="0"/>
              </a:spcBef>
              <a:spcAft>
                <a:spcPts val="0"/>
              </a:spcAft>
              <a:buFont typeface="Arial" panose="020B0604020202020204" pitchFamily="34" charset="0"/>
              <a:buChar char="•"/>
            </a:pPr>
            <a:r>
              <a:rPr lang="en-US" sz="2000" dirty="0">
                <a:solidFill>
                  <a:schemeClr val="bg1"/>
                </a:solidFill>
                <a:latin typeface="Calibri"/>
                <a:ea typeface="Calibri"/>
                <a:cs typeface="Calibri"/>
                <a:sym typeface="Calibri"/>
              </a:rPr>
              <a:t>The </a:t>
            </a:r>
            <a:r>
              <a:rPr lang="en-US" sz="2000" i="1" dirty="0">
                <a:solidFill>
                  <a:schemeClr val="bg1"/>
                </a:solidFill>
                <a:latin typeface="Calibri"/>
                <a:ea typeface="Calibri"/>
                <a:cs typeface="Calibri"/>
                <a:sym typeface="Calibri"/>
              </a:rPr>
              <a:t>AD</a:t>
            </a:r>
            <a:r>
              <a:rPr lang="en-US" sz="2000" dirty="0">
                <a:solidFill>
                  <a:schemeClr val="bg1"/>
                </a:solidFill>
                <a:latin typeface="Calibri"/>
                <a:ea typeface="Calibri"/>
                <a:cs typeface="Calibri"/>
                <a:sym typeface="Calibri"/>
              </a:rPr>
              <a:t> curve will shift right as the components of aggregate demand (</a:t>
            </a:r>
            <a:r>
              <a:rPr lang="en-US" sz="2000" i="1" dirty="0">
                <a:solidFill>
                  <a:schemeClr val="bg1"/>
                </a:solidFill>
                <a:latin typeface="Calibri"/>
                <a:ea typeface="Calibri"/>
                <a:cs typeface="Calibri"/>
                <a:sym typeface="Calibri"/>
              </a:rPr>
              <a:t>C</a:t>
            </a:r>
            <a:r>
              <a:rPr lang="en-US" sz="2000" dirty="0">
                <a:solidFill>
                  <a:schemeClr val="bg1"/>
                </a:solidFill>
                <a:latin typeface="Calibri"/>
                <a:ea typeface="Calibri"/>
                <a:cs typeface="Calibri"/>
                <a:sym typeface="Calibri"/>
              </a:rPr>
              <a:t>, </a:t>
            </a:r>
            <a:r>
              <a:rPr lang="en-US" sz="2000" i="1" dirty="0">
                <a:solidFill>
                  <a:schemeClr val="bg1"/>
                </a:solidFill>
                <a:latin typeface="Calibri"/>
                <a:ea typeface="Calibri"/>
                <a:cs typeface="Calibri"/>
                <a:sym typeface="Calibri"/>
              </a:rPr>
              <a:t>I</a:t>
            </a:r>
            <a:r>
              <a:rPr lang="en-US" sz="2000" dirty="0">
                <a:solidFill>
                  <a:schemeClr val="bg1"/>
                </a:solidFill>
                <a:latin typeface="Calibri"/>
                <a:ea typeface="Calibri"/>
                <a:cs typeface="Calibri"/>
                <a:sym typeface="Calibri"/>
              </a:rPr>
              <a:t>, </a:t>
            </a:r>
            <a:r>
              <a:rPr lang="en-US" sz="2000" i="1" dirty="0">
                <a:solidFill>
                  <a:schemeClr val="bg1"/>
                </a:solidFill>
                <a:latin typeface="Calibri"/>
                <a:ea typeface="Calibri"/>
                <a:cs typeface="Calibri"/>
                <a:sym typeface="Calibri"/>
              </a:rPr>
              <a:t>G</a:t>
            </a:r>
            <a:r>
              <a:rPr lang="en-US" sz="2000" dirty="0">
                <a:solidFill>
                  <a:schemeClr val="bg1"/>
                </a:solidFill>
                <a:latin typeface="Calibri"/>
                <a:ea typeface="Calibri"/>
                <a:cs typeface="Calibri"/>
                <a:sym typeface="Calibri"/>
              </a:rPr>
              <a:t>, and </a:t>
            </a:r>
            <a:r>
              <a:rPr lang="en-US" sz="2000" i="1" dirty="0">
                <a:solidFill>
                  <a:schemeClr val="bg1"/>
                </a:solidFill>
                <a:latin typeface="Calibri"/>
                <a:ea typeface="Calibri"/>
                <a:cs typeface="Calibri"/>
                <a:sym typeface="Calibri"/>
              </a:rPr>
              <a:t>X</a:t>
            </a:r>
            <a:r>
              <a:rPr lang="en-US" sz="2000" dirty="0">
                <a:solidFill>
                  <a:schemeClr val="bg1"/>
                </a:solidFill>
                <a:latin typeface="Calibri"/>
                <a:ea typeface="Calibri"/>
                <a:cs typeface="Calibri"/>
                <a:sym typeface="Calibri"/>
              </a:rPr>
              <a:t>−</a:t>
            </a:r>
            <a:r>
              <a:rPr lang="en-US" sz="2000" i="1" dirty="0">
                <a:solidFill>
                  <a:schemeClr val="bg1"/>
                </a:solidFill>
                <a:latin typeface="Calibri"/>
                <a:ea typeface="Calibri"/>
                <a:cs typeface="Calibri"/>
                <a:sym typeface="Calibri"/>
              </a:rPr>
              <a:t>M</a:t>
            </a:r>
            <a:r>
              <a:rPr lang="en-US" sz="2000" dirty="0">
                <a:solidFill>
                  <a:schemeClr val="bg1"/>
                </a:solidFill>
                <a:latin typeface="Calibri"/>
                <a:ea typeface="Calibri"/>
                <a:cs typeface="Calibri"/>
                <a:sym typeface="Calibri"/>
              </a:rPr>
              <a:t>) rise.</a:t>
            </a:r>
          </a:p>
          <a:p>
            <a:pPr marR="0" lvl="0" algn="l" rtl="0">
              <a:spcBef>
                <a:spcPts val="0"/>
              </a:spcBef>
              <a:spcAft>
                <a:spcPts val="0"/>
              </a:spcAft>
            </a:pPr>
            <a:endParaRPr lang="en-US" sz="2000" dirty="0">
              <a:solidFill>
                <a:schemeClr val="bg1"/>
              </a:solidFill>
              <a:latin typeface="Calibri"/>
              <a:ea typeface="Calibri"/>
              <a:cs typeface="Calibri"/>
              <a:sym typeface="Calibri"/>
            </a:endParaRPr>
          </a:p>
          <a:p>
            <a:pPr marL="342900" marR="0" lvl="0" indent="-342900" algn="l" rtl="0">
              <a:spcBef>
                <a:spcPts val="0"/>
              </a:spcBef>
              <a:spcAft>
                <a:spcPts val="0"/>
              </a:spcAft>
              <a:buFont typeface="Arial" panose="020B0604020202020204" pitchFamily="34" charset="0"/>
              <a:buChar char="•"/>
            </a:pPr>
            <a:r>
              <a:rPr lang="en-US" sz="2000" dirty="0">
                <a:solidFill>
                  <a:schemeClr val="bg1"/>
                </a:solidFill>
                <a:latin typeface="Calibri"/>
                <a:ea typeface="Calibri"/>
                <a:cs typeface="Calibri"/>
                <a:sym typeface="Calibri"/>
              </a:rPr>
              <a:t>The </a:t>
            </a:r>
            <a:r>
              <a:rPr lang="en-US" sz="2000" i="1" dirty="0">
                <a:solidFill>
                  <a:schemeClr val="bg1"/>
                </a:solidFill>
                <a:latin typeface="Calibri"/>
                <a:ea typeface="Calibri"/>
                <a:cs typeface="Calibri"/>
                <a:sym typeface="Calibri"/>
              </a:rPr>
              <a:t>AD</a:t>
            </a:r>
            <a:r>
              <a:rPr lang="en-US" sz="2000" dirty="0">
                <a:solidFill>
                  <a:schemeClr val="bg1"/>
                </a:solidFill>
                <a:latin typeface="Calibri"/>
                <a:ea typeface="Calibri"/>
                <a:cs typeface="Calibri"/>
                <a:sym typeface="Calibri"/>
              </a:rPr>
              <a:t> curve</a:t>
            </a:r>
            <a:r>
              <a:rPr lang="en-US" sz="2000" b="0" dirty="0">
                <a:solidFill>
                  <a:schemeClr val="bg1"/>
                </a:solidFill>
                <a:latin typeface="Calibri"/>
                <a:ea typeface="Calibri"/>
                <a:cs typeface="Calibri"/>
                <a:sym typeface="Calibri"/>
              </a:rPr>
              <a:t> will shift back to the left as these components fall.</a:t>
            </a:r>
          </a:p>
          <a:p>
            <a:pPr marR="0" lvl="0" algn="l" rtl="0">
              <a:spcBef>
                <a:spcPts val="0"/>
              </a:spcBef>
              <a:spcAft>
                <a:spcPts val="0"/>
              </a:spcAft>
            </a:pPr>
            <a:endParaRPr lang="en-US" sz="2000" dirty="0">
              <a:solidFill>
                <a:schemeClr val="bg1"/>
              </a:solidFill>
              <a:latin typeface="Calibri"/>
              <a:ea typeface="Calibri"/>
              <a:cs typeface="Calibri"/>
              <a:sym typeface="Calibri"/>
            </a:endParaRPr>
          </a:p>
          <a:p>
            <a:pPr marL="342900" marR="0" lvl="0" indent="-342900" algn="l" rtl="0">
              <a:spcBef>
                <a:spcPts val="0"/>
              </a:spcBef>
              <a:spcAft>
                <a:spcPts val="0"/>
              </a:spcAft>
              <a:buFont typeface="Arial" panose="020B0604020202020204" pitchFamily="34" charset="0"/>
              <a:buChar char="•"/>
            </a:pPr>
            <a:r>
              <a:rPr lang="en-US" sz="2000" dirty="0">
                <a:solidFill>
                  <a:schemeClr val="bg1"/>
                </a:solidFill>
                <a:latin typeface="Calibri"/>
                <a:ea typeface="Calibri"/>
                <a:cs typeface="Calibri"/>
                <a:sym typeface="Calibri"/>
              </a:rPr>
              <a:t>These factors can change because of personal choices (like those resulting from consumer or business confidence) or from policy choices (like changes in government spending and taxes).</a:t>
            </a:r>
          </a:p>
          <a:p>
            <a:pPr marR="0" lvl="0" algn="l" rtl="0">
              <a:spcBef>
                <a:spcPts val="0"/>
              </a:spcBef>
              <a:spcAft>
                <a:spcPts val="0"/>
              </a:spcAft>
            </a:pPr>
            <a:endParaRPr lang="en-US" sz="2000" b="0" dirty="0">
              <a:solidFill>
                <a:schemeClr val="bg1"/>
              </a:solidFill>
              <a:latin typeface="Calibri"/>
              <a:ea typeface="Calibri"/>
              <a:cs typeface="Calibri"/>
              <a:sym typeface="Calibri"/>
            </a:endParaRPr>
          </a:p>
          <a:p>
            <a:pPr marL="342900" marR="0" lvl="0" indent="-342900" algn="l" rtl="0">
              <a:spcBef>
                <a:spcPts val="0"/>
              </a:spcBef>
              <a:spcAft>
                <a:spcPts val="0"/>
              </a:spcAft>
              <a:buFont typeface="Arial" panose="020B0604020202020204" pitchFamily="34" charset="0"/>
              <a:buChar char="•"/>
            </a:pPr>
            <a:r>
              <a:rPr lang="en-US" sz="2000" dirty="0">
                <a:solidFill>
                  <a:schemeClr val="bg1"/>
                </a:solidFill>
                <a:latin typeface="Calibri"/>
                <a:ea typeface="Calibri"/>
                <a:cs typeface="Calibri"/>
                <a:sym typeface="Calibri"/>
              </a:rPr>
              <a:t>Where the </a:t>
            </a:r>
            <a:r>
              <a:rPr lang="en-US" sz="2000" i="1" dirty="0">
                <a:solidFill>
                  <a:schemeClr val="bg1"/>
                </a:solidFill>
                <a:latin typeface="Calibri"/>
                <a:ea typeface="Calibri"/>
                <a:cs typeface="Calibri"/>
                <a:sym typeface="Calibri"/>
              </a:rPr>
              <a:t>AD</a:t>
            </a:r>
            <a:r>
              <a:rPr lang="en-US" sz="2000" dirty="0">
                <a:solidFill>
                  <a:schemeClr val="bg1"/>
                </a:solidFill>
                <a:latin typeface="Calibri"/>
                <a:ea typeface="Calibri"/>
                <a:cs typeface="Calibri"/>
                <a:sym typeface="Calibri"/>
              </a:rPr>
              <a:t> curve intersects the </a:t>
            </a:r>
            <a:r>
              <a:rPr lang="en-US" sz="2000" i="1" dirty="0">
                <a:solidFill>
                  <a:schemeClr val="bg1"/>
                </a:solidFill>
                <a:latin typeface="Calibri"/>
                <a:ea typeface="Calibri"/>
                <a:cs typeface="Calibri"/>
                <a:sym typeface="Calibri"/>
              </a:rPr>
              <a:t>AS</a:t>
            </a:r>
            <a:r>
              <a:rPr lang="en-US" sz="2000" dirty="0">
                <a:solidFill>
                  <a:schemeClr val="bg1"/>
                </a:solidFill>
                <a:latin typeface="Calibri"/>
                <a:ea typeface="Calibri"/>
                <a:cs typeface="Calibri"/>
                <a:sym typeface="Calibri"/>
              </a:rPr>
              <a:t> curve determines whether equilibrium output changes relatively more than the price level or the price level changes relatively more than output.</a:t>
            </a:r>
          </a:p>
          <a:p>
            <a:pPr marR="0" lvl="0" algn="l" rtl="0">
              <a:spcBef>
                <a:spcPts val="0"/>
              </a:spcBef>
              <a:spcAft>
                <a:spcPts val="0"/>
              </a:spcAft>
            </a:pPr>
            <a:endParaRPr lang="en-US" sz="2000" b="0" dirty="0">
              <a:solidFill>
                <a:schemeClr val="bg1"/>
              </a:solidFill>
              <a:latin typeface="Calibri"/>
              <a:ea typeface="Calibri"/>
              <a:cs typeface="Calibri"/>
              <a:sym typeface="Calibri"/>
            </a:endParaRPr>
          </a:p>
          <a:p>
            <a:pPr marL="342900" marR="0" lvl="0" indent="-342900" algn="l" rtl="0">
              <a:spcBef>
                <a:spcPts val="0"/>
              </a:spcBef>
              <a:spcAft>
                <a:spcPts val="0"/>
              </a:spcAft>
              <a:buFont typeface="Arial" panose="020B0604020202020204" pitchFamily="34" charset="0"/>
              <a:buChar char="•"/>
            </a:pPr>
            <a:r>
              <a:rPr lang="en-US" sz="2000" dirty="0">
                <a:solidFill>
                  <a:schemeClr val="bg1"/>
                </a:solidFill>
                <a:latin typeface="Calibri"/>
                <a:ea typeface="Calibri"/>
                <a:cs typeface="Calibri"/>
                <a:sym typeface="Calibri"/>
              </a:rPr>
              <a:t>We illustrate a recession when the intersection of </a:t>
            </a:r>
            <a:r>
              <a:rPr lang="en-US" sz="2000" i="1" dirty="0">
                <a:solidFill>
                  <a:schemeClr val="bg1"/>
                </a:solidFill>
                <a:latin typeface="Calibri"/>
                <a:ea typeface="Calibri"/>
                <a:cs typeface="Calibri"/>
                <a:sym typeface="Calibri"/>
              </a:rPr>
              <a:t>AD</a:t>
            </a:r>
            <a:r>
              <a:rPr lang="en-US" sz="2000" dirty="0">
                <a:solidFill>
                  <a:schemeClr val="bg1"/>
                </a:solidFill>
                <a:latin typeface="Calibri"/>
                <a:ea typeface="Calibri"/>
                <a:cs typeface="Calibri"/>
                <a:sym typeface="Calibri"/>
              </a:rPr>
              <a:t> and </a:t>
            </a:r>
            <a:r>
              <a:rPr lang="en-US" sz="2000" i="1" dirty="0">
                <a:solidFill>
                  <a:schemeClr val="bg1"/>
                </a:solidFill>
                <a:latin typeface="Calibri"/>
                <a:ea typeface="Calibri"/>
                <a:cs typeface="Calibri"/>
                <a:sym typeface="Calibri"/>
              </a:rPr>
              <a:t>AS</a:t>
            </a:r>
            <a:r>
              <a:rPr lang="en-US" sz="2000" dirty="0">
                <a:solidFill>
                  <a:schemeClr val="bg1"/>
                </a:solidFill>
                <a:latin typeface="Calibri"/>
                <a:ea typeface="Calibri"/>
                <a:cs typeface="Calibri"/>
                <a:sym typeface="Calibri"/>
              </a:rPr>
              <a:t> is substantially below potential GDP, and we illustrate an expanding economy when the intersection of </a:t>
            </a:r>
            <a:r>
              <a:rPr lang="en-US" sz="2000" i="1" dirty="0">
                <a:solidFill>
                  <a:schemeClr val="bg1"/>
                </a:solidFill>
                <a:latin typeface="Calibri"/>
                <a:ea typeface="Calibri"/>
                <a:cs typeface="Calibri"/>
                <a:sym typeface="Calibri"/>
              </a:rPr>
              <a:t>AS</a:t>
            </a:r>
            <a:r>
              <a:rPr lang="en-US" sz="2000" dirty="0">
                <a:solidFill>
                  <a:schemeClr val="bg1"/>
                </a:solidFill>
                <a:latin typeface="Calibri"/>
                <a:ea typeface="Calibri"/>
                <a:cs typeface="Calibri"/>
                <a:sym typeface="Calibri"/>
              </a:rPr>
              <a:t> and </a:t>
            </a:r>
            <a:r>
              <a:rPr lang="en-US" sz="2000" i="1" dirty="0">
                <a:solidFill>
                  <a:schemeClr val="bg1"/>
                </a:solidFill>
                <a:latin typeface="Calibri"/>
                <a:ea typeface="Calibri"/>
                <a:cs typeface="Calibri"/>
                <a:sym typeface="Calibri"/>
              </a:rPr>
              <a:t>AD</a:t>
            </a:r>
            <a:r>
              <a:rPr lang="en-US" sz="2000" dirty="0">
                <a:solidFill>
                  <a:schemeClr val="bg1"/>
                </a:solidFill>
                <a:latin typeface="Calibri"/>
                <a:ea typeface="Calibri"/>
                <a:cs typeface="Calibri"/>
                <a:sym typeface="Calibri"/>
              </a:rPr>
              <a:t> is near potential GDP.</a:t>
            </a:r>
          </a:p>
          <a:p>
            <a:pPr marR="0" lvl="0" algn="l" rtl="0">
              <a:spcBef>
                <a:spcPts val="0"/>
              </a:spcBef>
              <a:spcAft>
                <a:spcPts val="0"/>
              </a:spcAft>
            </a:pPr>
            <a:endParaRPr sz="2000" b="0" dirty="0">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13221795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5A7E83"/>
        </a:solidFill>
        <a:effectLst/>
      </p:bgPr>
    </p:bg>
    <p:spTree>
      <p:nvGrpSpPr>
        <p:cNvPr id="1" name=""/>
        <p:cNvGrpSpPr/>
        <p:nvPr/>
      </p:nvGrpSpPr>
      <p:grpSpPr>
        <a:xfrm>
          <a:off x="0" y="0"/>
          <a:ext cx="0" cy="0"/>
          <a:chOff x="0" y="0"/>
          <a:chExt cx="0" cy="0"/>
        </a:xfrm>
      </p:grpSpPr>
      <p:cxnSp>
        <p:nvCxnSpPr>
          <p:cNvPr id="11" name="Straight Connector 10"/>
          <p:cNvCxnSpPr/>
          <p:nvPr/>
        </p:nvCxnSpPr>
        <p:spPr>
          <a:xfrm>
            <a:off x="1859169" y="2729726"/>
            <a:ext cx="8429625"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5" name="TextBox 4"/>
          <p:cNvSpPr txBox="1"/>
          <p:nvPr/>
        </p:nvSpPr>
        <p:spPr>
          <a:xfrm>
            <a:off x="1524000" y="1410227"/>
            <a:ext cx="9144000" cy="1200329"/>
          </a:xfrm>
          <a:prstGeom prst="rect">
            <a:avLst/>
          </a:prstGeom>
          <a:noFill/>
        </p:spPr>
        <p:txBody>
          <a:bodyPr wrap="square" rtlCol="0">
            <a:spAutoFit/>
          </a:bodyPr>
          <a:lstStyle/>
          <a:p>
            <a:pPr algn="ctr"/>
            <a:r>
              <a:rPr lang="en-US" sz="7200" b="1" dirty="0">
                <a:solidFill>
                  <a:schemeClr val="bg1"/>
                </a:solidFill>
                <a:latin typeface="Century Gothic" panose="020B0502020202020204" pitchFamily="34" charset="0"/>
              </a:rPr>
              <a:t>HAWKES</a:t>
            </a:r>
            <a:r>
              <a:rPr lang="en-US" sz="7200" dirty="0">
                <a:solidFill>
                  <a:schemeClr val="bg1"/>
                </a:solidFill>
                <a:latin typeface="Century Gothic" panose="020B0502020202020204" pitchFamily="34" charset="0"/>
              </a:rPr>
              <a:t> LEARNING</a:t>
            </a: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81108" y="3050910"/>
            <a:ext cx="609600" cy="609600"/>
          </a:xfrm>
          <a:prstGeom prst="rect">
            <a:avLst/>
          </a:prstGeom>
        </p:spPr>
      </p:pic>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66179" y="3050910"/>
            <a:ext cx="609600" cy="609600"/>
          </a:xfrm>
          <a:prstGeom prst="rect">
            <a:avLst/>
          </a:prstGeom>
        </p:spPr>
      </p:pic>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217122" y="3050910"/>
            <a:ext cx="609600" cy="609600"/>
          </a:xfrm>
          <a:prstGeom prst="rect">
            <a:avLst/>
          </a:prstGeom>
        </p:spPr>
      </p:pic>
      <p:pic>
        <p:nvPicPr>
          <p:cNvPr id="9" name="Picture 8"/>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768065" y="3050910"/>
            <a:ext cx="609600" cy="609600"/>
          </a:xfrm>
          <a:prstGeom prst="rect">
            <a:avLst/>
          </a:prstGeom>
        </p:spPr>
      </p:pic>
    </p:spTree>
    <p:extLst>
      <p:ext uri="{BB962C8B-B14F-4D97-AF65-F5344CB8AC3E}">
        <p14:creationId xmlns:p14="http://schemas.microsoft.com/office/powerpoint/2010/main" val="169302977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Introduction</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p:cNvGrpSpPr/>
          <p:nvPr/>
        </p:nvGrpSpPr>
        <p:grpSpPr>
          <a:xfrm>
            <a:off x="2066922" y="1580912"/>
            <a:ext cx="8058154" cy="806935"/>
            <a:chOff x="542923" y="1736761"/>
            <a:chExt cx="8058154" cy="806935"/>
          </a:xfrm>
          <a:solidFill>
            <a:srgbClr val="627981"/>
          </a:solidFill>
        </p:grpSpPr>
        <p:sp>
          <p:nvSpPr>
            <p:cNvPr id="9" name="Rectangle 8"/>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0" name="TextBox 9"/>
            <p:cNvSpPr txBox="1"/>
            <p:nvPr/>
          </p:nvSpPr>
          <p:spPr>
            <a:xfrm>
              <a:off x="633045" y="1790320"/>
              <a:ext cx="7807571" cy="707886"/>
            </a:xfrm>
            <a:prstGeom prst="rect">
              <a:avLst/>
            </a:prstGeom>
            <a:grpFill/>
          </p:spPr>
          <p:txBody>
            <a:bodyPr wrap="square" rtlCol="0">
              <a:spAutoFit/>
            </a:bodyPr>
            <a:lstStyle/>
            <a:p>
              <a:pPr algn="ctr"/>
              <a:r>
                <a:rPr lang="en-US" sz="2000" dirty="0">
                  <a:solidFill>
                    <a:schemeClr val="bg1"/>
                  </a:solidFill>
                </a:rPr>
                <a:t>Consider the economic effects of the COVID-19 pandemic. In what ways does a pandemic directly affect aggregate demand?</a:t>
              </a:r>
            </a:p>
          </p:txBody>
        </p:sp>
      </p:grpSp>
      <p:pic>
        <p:nvPicPr>
          <p:cNvPr id="5" name="Picture 4" descr="Covid-19 spelled out with a variety of pills">
            <a:extLst>
              <a:ext uri="{FF2B5EF4-FFF2-40B4-BE49-F238E27FC236}">
                <a16:creationId xmlns:a16="http://schemas.microsoft.com/office/drawing/2014/main" id="{B4DD4C35-FDDA-46F6-92B8-C37E6DCA0F93}"/>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375541" y="2836240"/>
            <a:ext cx="5370576" cy="3570862"/>
          </a:xfrm>
          <a:prstGeom prst="rect">
            <a:avLst/>
          </a:prstGeom>
        </p:spPr>
      </p:pic>
    </p:spTree>
    <p:extLst>
      <p:ext uri="{BB962C8B-B14F-4D97-AF65-F5344CB8AC3E}">
        <p14:creationId xmlns:p14="http://schemas.microsoft.com/office/powerpoint/2010/main" val="350573691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Introduction</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p:cNvGrpSpPr/>
          <p:nvPr/>
        </p:nvGrpSpPr>
        <p:grpSpPr>
          <a:xfrm>
            <a:off x="2066922" y="1580912"/>
            <a:ext cx="8058154" cy="806935"/>
            <a:chOff x="542923" y="1736761"/>
            <a:chExt cx="8058154" cy="806935"/>
          </a:xfrm>
          <a:solidFill>
            <a:srgbClr val="627981"/>
          </a:solidFill>
        </p:grpSpPr>
        <p:sp>
          <p:nvSpPr>
            <p:cNvPr id="9" name="Rectangle 8"/>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0" name="TextBox 9"/>
            <p:cNvSpPr txBox="1"/>
            <p:nvPr/>
          </p:nvSpPr>
          <p:spPr>
            <a:xfrm>
              <a:off x="633045" y="1790320"/>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Components of aggregate demand: consumption, investment, government spending, and net exports (exports</a:t>
              </a:r>
              <a:r>
                <a:rPr lang="en-US" sz="2000" dirty="0">
                  <a:solidFill>
                    <a:schemeClr val="bg1"/>
                  </a:solidFill>
                  <a:latin typeface="Lucida Sans Unicode" panose="020B0602030504020204" pitchFamily="34" charset="0"/>
                  <a:cs typeface="Lucida Sans Unicode" panose="020B0602030504020204" pitchFamily="34" charset="0"/>
                </a:rPr>
                <a:t>-</a:t>
              </a:r>
              <a:r>
                <a:rPr lang="en-US" sz="2000" dirty="0">
                  <a:solidFill>
                    <a:schemeClr val="bg1"/>
                  </a:solidFill>
                </a:rPr>
                <a:t>imports)</a:t>
              </a:r>
            </a:p>
          </p:txBody>
        </p:sp>
      </p:grpSp>
      <p:grpSp>
        <p:nvGrpSpPr>
          <p:cNvPr id="20" name="Group 19"/>
          <p:cNvGrpSpPr/>
          <p:nvPr/>
        </p:nvGrpSpPr>
        <p:grpSpPr>
          <a:xfrm>
            <a:off x="2066922" y="2483613"/>
            <a:ext cx="8058154" cy="1029560"/>
            <a:chOff x="542923" y="1736760"/>
            <a:chExt cx="8058154" cy="1687081"/>
          </a:xfrm>
          <a:solidFill>
            <a:srgbClr val="627981"/>
          </a:solidFill>
        </p:grpSpPr>
        <p:sp>
          <p:nvSpPr>
            <p:cNvPr id="21" name="Rectangle 20"/>
            <p:cNvSpPr/>
            <p:nvPr/>
          </p:nvSpPr>
          <p:spPr>
            <a:xfrm>
              <a:off x="542923" y="1736760"/>
              <a:ext cx="8058154" cy="1687081"/>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bg1"/>
                </a:solidFill>
              </a:endParaRPr>
            </a:p>
          </p:txBody>
        </p:sp>
        <p:sp>
          <p:nvSpPr>
            <p:cNvPr id="22" name="TextBox 21"/>
            <p:cNvSpPr txBox="1"/>
            <p:nvPr/>
          </p:nvSpPr>
          <p:spPr>
            <a:xfrm>
              <a:off x="633045" y="1759532"/>
              <a:ext cx="7807571" cy="1664309"/>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When the </a:t>
              </a:r>
              <a:r>
                <a:rPr lang="en-US" sz="2000" i="1" dirty="0">
                  <a:solidFill>
                    <a:schemeClr val="bg1"/>
                  </a:solidFill>
                </a:rPr>
                <a:t>AD</a:t>
              </a:r>
              <a:r>
                <a:rPr lang="en-US" sz="2000" dirty="0">
                  <a:solidFill>
                    <a:schemeClr val="bg1"/>
                  </a:solidFill>
                </a:rPr>
                <a:t> curve shifts right, at least one component of aggregate demand has increased, so greater spending would occur at every price level. </a:t>
              </a:r>
            </a:p>
          </p:txBody>
        </p:sp>
      </p:grpSp>
      <p:grpSp>
        <p:nvGrpSpPr>
          <p:cNvPr id="23" name="Group 22"/>
          <p:cNvGrpSpPr/>
          <p:nvPr/>
        </p:nvGrpSpPr>
        <p:grpSpPr>
          <a:xfrm>
            <a:off x="2066922" y="3608939"/>
            <a:ext cx="8058154" cy="1030418"/>
            <a:chOff x="542923" y="1736761"/>
            <a:chExt cx="8058154" cy="1346186"/>
          </a:xfrm>
          <a:solidFill>
            <a:srgbClr val="627981"/>
          </a:solidFill>
        </p:grpSpPr>
        <p:sp>
          <p:nvSpPr>
            <p:cNvPr id="24" name="Rectangle 23"/>
            <p:cNvSpPr/>
            <p:nvPr/>
          </p:nvSpPr>
          <p:spPr>
            <a:xfrm>
              <a:off x="542923" y="1736761"/>
              <a:ext cx="8058154" cy="1346186"/>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5" name="TextBox 24"/>
            <p:cNvSpPr txBox="1"/>
            <p:nvPr/>
          </p:nvSpPr>
          <p:spPr>
            <a:xfrm>
              <a:off x="633044" y="1756038"/>
              <a:ext cx="7807571" cy="1326909"/>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When the </a:t>
              </a:r>
              <a:r>
                <a:rPr lang="en-US" sz="2000" i="1" dirty="0">
                  <a:solidFill>
                    <a:schemeClr val="bg1"/>
                  </a:solidFill>
                </a:rPr>
                <a:t>AD</a:t>
              </a:r>
              <a:r>
                <a:rPr lang="en-US" sz="2000" dirty="0">
                  <a:solidFill>
                    <a:schemeClr val="bg1"/>
                  </a:solidFill>
                </a:rPr>
                <a:t> curve shifts left, at least one component of aggregate demand has decreased, so less spending would occur at every price level.</a:t>
              </a:r>
            </a:p>
          </p:txBody>
        </p:sp>
      </p:grpSp>
      <p:grpSp>
        <p:nvGrpSpPr>
          <p:cNvPr id="27" name="Group 26"/>
          <p:cNvGrpSpPr/>
          <p:nvPr/>
        </p:nvGrpSpPr>
        <p:grpSpPr>
          <a:xfrm>
            <a:off x="2066922" y="4735123"/>
            <a:ext cx="8058154" cy="806935"/>
            <a:chOff x="542923" y="1736761"/>
            <a:chExt cx="8058154" cy="806935"/>
          </a:xfrm>
          <a:solidFill>
            <a:srgbClr val="627981"/>
          </a:solidFill>
        </p:grpSpPr>
        <p:sp>
          <p:nvSpPr>
            <p:cNvPr id="28" name="Rectangle 27"/>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9" name="TextBox 28"/>
            <p:cNvSpPr txBox="1"/>
            <p:nvPr/>
          </p:nvSpPr>
          <p:spPr>
            <a:xfrm>
              <a:off x="633045" y="1785118"/>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Two broad categories cause curves to shift: changes in consumer or business behavior and changes in government tax or spending policy</a:t>
              </a:r>
            </a:p>
          </p:txBody>
        </p:sp>
      </p:grpSp>
    </p:spTree>
    <p:extLst>
      <p:ext uri="{BB962C8B-B14F-4D97-AF65-F5344CB8AC3E}">
        <p14:creationId xmlns:p14="http://schemas.microsoft.com/office/powerpoint/2010/main" val="334561414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2" y="156047"/>
            <a:ext cx="9144000" cy="6515026"/>
            <a:chOff x="0" y="280734"/>
            <a:chExt cx="9144000" cy="6515026"/>
          </a:xfrm>
        </p:grpSpPr>
        <p:sp>
          <p:nvSpPr>
            <p:cNvPr id="26" name="TextBox 25"/>
            <p:cNvSpPr txBox="1"/>
            <p:nvPr/>
          </p:nvSpPr>
          <p:spPr>
            <a:xfrm>
              <a:off x="0" y="280734"/>
              <a:ext cx="9144000" cy="1015663"/>
            </a:xfrm>
            <a:prstGeom prst="rect">
              <a:avLst/>
            </a:prstGeom>
            <a:noFill/>
          </p:spPr>
          <p:txBody>
            <a:bodyPr wrap="square" rtlCol="0">
              <a:spAutoFit/>
            </a:bodyPr>
            <a:lstStyle/>
            <a:p>
              <a:pPr algn="ctr"/>
              <a:r>
                <a:rPr lang="en-US" sz="3000" dirty="0">
                  <a:latin typeface="Century Gothic" panose="020B0502020202020204" pitchFamily="34" charset="0"/>
                </a:rPr>
                <a:t>How Changes by Consumers and Firms Can Affect Aggregate Demand</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p:cNvGrpSpPr/>
          <p:nvPr/>
        </p:nvGrpSpPr>
        <p:grpSpPr>
          <a:xfrm>
            <a:off x="2066922" y="1580912"/>
            <a:ext cx="8058154" cy="806935"/>
            <a:chOff x="542923" y="1736761"/>
            <a:chExt cx="8058154" cy="806935"/>
          </a:xfrm>
          <a:solidFill>
            <a:srgbClr val="627981"/>
          </a:solidFill>
        </p:grpSpPr>
        <p:sp>
          <p:nvSpPr>
            <p:cNvPr id="9" name="Rectangle 8"/>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0" name="TextBox 9"/>
            <p:cNvSpPr txBox="1"/>
            <p:nvPr/>
          </p:nvSpPr>
          <p:spPr>
            <a:xfrm>
              <a:off x="633045" y="1790320"/>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Since a rise in confidence is associated with higher consumption and investment demand, it will cause the </a:t>
              </a:r>
              <a:r>
                <a:rPr lang="en-US" sz="2000" i="1" dirty="0">
                  <a:solidFill>
                    <a:schemeClr val="bg1"/>
                  </a:solidFill>
                </a:rPr>
                <a:t>AD</a:t>
              </a:r>
              <a:r>
                <a:rPr lang="en-US" sz="2000" dirty="0">
                  <a:solidFill>
                    <a:schemeClr val="bg1"/>
                  </a:solidFill>
                </a:rPr>
                <a:t> curve to shift right.</a:t>
              </a:r>
            </a:p>
          </p:txBody>
        </p:sp>
      </p:grpSp>
      <p:grpSp>
        <p:nvGrpSpPr>
          <p:cNvPr id="20" name="Group 19"/>
          <p:cNvGrpSpPr/>
          <p:nvPr/>
        </p:nvGrpSpPr>
        <p:grpSpPr>
          <a:xfrm>
            <a:off x="2066922" y="2483613"/>
            <a:ext cx="8058154" cy="806935"/>
            <a:chOff x="542923" y="1736760"/>
            <a:chExt cx="8058154" cy="1322278"/>
          </a:xfrm>
          <a:solidFill>
            <a:srgbClr val="627981"/>
          </a:solidFill>
        </p:grpSpPr>
        <p:sp>
          <p:nvSpPr>
            <p:cNvPr id="21" name="Rectangle 20"/>
            <p:cNvSpPr/>
            <p:nvPr/>
          </p:nvSpPr>
          <p:spPr>
            <a:xfrm>
              <a:off x="542923" y="1736760"/>
              <a:ext cx="8058154" cy="1322278"/>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bg1"/>
                </a:solidFill>
              </a:endParaRPr>
            </a:p>
          </p:txBody>
        </p:sp>
        <p:sp>
          <p:nvSpPr>
            <p:cNvPr id="22" name="TextBox 21"/>
            <p:cNvSpPr txBox="1"/>
            <p:nvPr/>
          </p:nvSpPr>
          <p:spPr>
            <a:xfrm>
              <a:off x="633044" y="1810301"/>
              <a:ext cx="7807571" cy="1159973"/>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 decline in confidence reduces consumption and investment and shifts </a:t>
              </a:r>
              <a:r>
                <a:rPr lang="en-US" sz="2000" i="1" dirty="0">
                  <a:solidFill>
                    <a:schemeClr val="bg1"/>
                  </a:solidFill>
                </a:rPr>
                <a:t>AD</a:t>
              </a:r>
              <a:r>
                <a:rPr lang="en-US" sz="2000" dirty="0">
                  <a:solidFill>
                    <a:schemeClr val="bg1"/>
                  </a:solidFill>
                </a:rPr>
                <a:t> left.</a:t>
              </a:r>
            </a:p>
          </p:txBody>
        </p:sp>
      </p:grpSp>
      <p:grpSp>
        <p:nvGrpSpPr>
          <p:cNvPr id="23" name="Group 22"/>
          <p:cNvGrpSpPr/>
          <p:nvPr/>
        </p:nvGrpSpPr>
        <p:grpSpPr>
          <a:xfrm>
            <a:off x="2066923" y="3385130"/>
            <a:ext cx="8058154" cy="806934"/>
            <a:chOff x="542923" y="1736761"/>
            <a:chExt cx="8058154" cy="1054216"/>
          </a:xfrm>
          <a:solidFill>
            <a:srgbClr val="627981"/>
          </a:solidFill>
        </p:grpSpPr>
        <p:sp>
          <p:nvSpPr>
            <p:cNvPr id="24" name="Rectangle 23"/>
            <p:cNvSpPr/>
            <p:nvPr/>
          </p:nvSpPr>
          <p:spPr>
            <a:xfrm>
              <a:off x="542923" y="1736761"/>
              <a:ext cx="8058154" cy="1054216"/>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5" name="TextBox 24"/>
            <p:cNvSpPr txBox="1"/>
            <p:nvPr/>
          </p:nvSpPr>
          <p:spPr>
            <a:xfrm>
              <a:off x="633043" y="1794075"/>
              <a:ext cx="7807571" cy="924815"/>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Consumer and business confidence often reflects macroeconomic realities, like confidence being lower during a recession.</a:t>
              </a:r>
            </a:p>
          </p:txBody>
        </p:sp>
      </p:grpSp>
      <p:grpSp>
        <p:nvGrpSpPr>
          <p:cNvPr id="27" name="Group 26"/>
          <p:cNvGrpSpPr/>
          <p:nvPr/>
        </p:nvGrpSpPr>
        <p:grpSpPr>
          <a:xfrm>
            <a:off x="2066922" y="4279724"/>
            <a:ext cx="8058154" cy="1064020"/>
            <a:chOff x="542923" y="1736761"/>
            <a:chExt cx="8058154" cy="1064020"/>
          </a:xfrm>
          <a:solidFill>
            <a:srgbClr val="627981"/>
          </a:solidFill>
        </p:grpSpPr>
        <p:sp>
          <p:nvSpPr>
            <p:cNvPr id="28" name="Rectangle 27"/>
            <p:cNvSpPr/>
            <p:nvPr/>
          </p:nvSpPr>
          <p:spPr>
            <a:xfrm>
              <a:off x="542923" y="1736761"/>
              <a:ext cx="8058154" cy="106402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9" name="TextBox 28"/>
            <p:cNvSpPr txBox="1"/>
            <p:nvPr/>
          </p:nvSpPr>
          <p:spPr>
            <a:xfrm>
              <a:off x="633045" y="1785118"/>
              <a:ext cx="7807571" cy="1015663"/>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Confidence can sometimes change for reasons that do not have a close connection to the immediate economy, like the risk of war or election results.</a:t>
              </a:r>
            </a:p>
          </p:txBody>
        </p:sp>
      </p:grpSp>
    </p:spTree>
    <p:extLst>
      <p:ext uri="{BB962C8B-B14F-4D97-AF65-F5344CB8AC3E}">
        <p14:creationId xmlns:p14="http://schemas.microsoft.com/office/powerpoint/2010/main" val="251597786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2" y="156047"/>
            <a:ext cx="9144000" cy="6515026"/>
            <a:chOff x="0" y="280734"/>
            <a:chExt cx="9144000" cy="6515026"/>
          </a:xfrm>
        </p:grpSpPr>
        <p:sp>
          <p:nvSpPr>
            <p:cNvPr id="26" name="TextBox 25"/>
            <p:cNvSpPr txBox="1"/>
            <p:nvPr/>
          </p:nvSpPr>
          <p:spPr>
            <a:xfrm>
              <a:off x="0" y="280734"/>
              <a:ext cx="9144000" cy="1015663"/>
            </a:xfrm>
            <a:prstGeom prst="rect">
              <a:avLst/>
            </a:prstGeom>
            <a:noFill/>
          </p:spPr>
          <p:txBody>
            <a:bodyPr wrap="square" rtlCol="0">
              <a:spAutoFit/>
            </a:bodyPr>
            <a:lstStyle/>
            <a:p>
              <a:pPr algn="ctr"/>
              <a:r>
                <a:rPr lang="en-US" sz="3000" dirty="0">
                  <a:latin typeface="Century Gothic" panose="020B0502020202020204" pitchFamily="34" charset="0"/>
                </a:rPr>
                <a:t>How Government Macroeconomic Policy Choices Can Shift Aggregate Demand</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p:cNvGrpSpPr/>
          <p:nvPr/>
        </p:nvGrpSpPr>
        <p:grpSpPr>
          <a:xfrm>
            <a:off x="2066922" y="1580912"/>
            <a:ext cx="8058154" cy="806935"/>
            <a:chOff x="542923" y="1736761"/>
            <a:chExt cx="8058154" cy="806935"/>
          </a:xfrm>
          <a:solidFill>
            <a:srgbClr val="627981"/>
          </a:solidFill>
        </p:grpSpPr>
        <p:sp>
          <p:nvSpPr>
            <p:cNvPr id="9" name="Rectangle 8"/>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0" name="TextBox 9"/>
            <p:cNvSpPr txBox="1"/>
            <p:nvPr/>
          </p:nvSpPr>
          <p:spPr>
            <a:xfrm>
              <a:off x="633043" y="1940766"/>
              <a:ext cx="7807571" cy="400110"/>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Higher government spending will cause </a:t>
              </a:r>
              <a:r>
                <a:rPr lang="en-US" sz="2000" i="1" dirty="0">
                  <a:solidFill>
                    <a:schemeClr val="bg1"/>
                  </a:solidFill>
                </a:rPr>
                <a:t>AD</a:t>
              </a:r>
              <a:r>
                <a:rPr lang="en-US" sz="2000" dirty="0">
                  <a:solidFill>
                    <a:schemeClr val="bg1"/>
                  </a:solidFill>
                </a:rPr>
                <a:t> to shift right.</a:t>
              </a:r>
            </a:p>
          </p:txBody>
        </p:sp>
      </p:grpSp>
      <p:grpSp>
        <p:nvGrpSpPr>
          <p:cNvPr id="20" name="Group 19"/>
          <p:cNvGrpSpPr/>
          <p:nvPr/>
        </p:nvGrpSpPr>
        <p:grpSpPr>
          <a:xfrm>
            <a:off x="2066922" y="2483613"/>
            <a:ext cx="8058154" cy="806935"/>
            <a:chOff x="542923" y="1736760"/>
            <a:chExt cx="8058154" cy="1322278"/>
          </a:xfrm>
          <a:solidFill>
            <a:srgbClr val="627981"/>
          </a:solidFill>
        </p:grpSpPr>
        <p:sp>
          <p:nvSpPr>
            <p:cNvPr id="21" name="Rectangle 20"/>
            <p:cNvSpPr/>
            <p:nvPr/>
          </p:nvSpPr>
          <p:spPr>
            <a:xfrm>
              <a:off x="542923" y="1736760"/>
              <a:ext cx="8058154" cy="1322278"/>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bg1"/>
                </a:solidFill>
              </a:endParaRPr>
            </a:p>
          </p:txBody>
        </p:sp>
        <p:sp>
          <p:nvSpPr>
            <p:cNvPr id="22" name="TextBox 21"/>
            <p:cNvSpPr txBox="1"/>
            <p:nvPr/>
          </p:nvSpPr>
          <p:spPr>
            <a:xfrm>
              <a:off x="633044" y="1810301"/>
              <a:ext cx="7807571" cy="1159973"/>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Tax cuts for individuals tend to increase consumption demand, while tax increases tend to diminish it.</a:t>
              </a:r>
            </a:p>
          </p:txBody>
        </p:sp>
      </p:grpSp>
      <p:grpSp>
        <p:nvGrpSpPr>
          <p:cNvPr id="23" name="Group 22"/>
          <p:cNvGrpSpPr/>
          <p:nvPr/>
        </p:nvGrpSpPr>
        <p:grpSpPr>
          <a:xfrm>
            <a:off x="2066923" y="3385130"/>
            <a:ext cx="8058154" cy="1059534"/>
            <a:chOff x="542923" y="1736760"/>
            <a:chExt cx="8058154" cy="1384224"/>
          </a:xfrm>
          <a:solidFill>
            <a:srgbClr val="627981"/>
          </a:solidFill>
        </p:grpSpPr>
        <p:sp>
          <p:nvSpPr>
            <p:cNvPr id="24" name="Rectangle 23"/>
            <p:cNvSpPr/>
            <p:nvPr/>
          </p:nvSpPr>
          <p:spPr>
            <a:xfrm>
              <a:off x="542923" y="1736760"/>
              <a:ext cx="8058154" cy="138422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5" name="TextBox 24"/>
            <p:cNvSpPr txBox="1"/>
            <p:nvPr/>
          </p:nvSpPr>
          <p:spPr>
            <a:xfrm>
              <a:off x="633043" y="1794075"/>
              <a:ext cx="7807571" cy="1326909"/>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Tax policy can also pump up investment demand by offering lower tax rates for corporations or tax reductions that benefit specific kinds of investment.</a:t>
              </a:r>
            </a:p>
          </p:txBody>
        </p:sp>
      </p:grpSp>
      <p:grpSp>
        <p:nvGrpSpPr>
          <p:cNvPr id="27" name="Group 26"/>
          <p:cNvGrpSpPr/>
          <p:nvPr/>
        </p:nvGrpSpPr>
        <p:grpSpPr>
          <a:xfrm>
            <a:off x="2066922" y="4539245"/>
            <a:ext cx="8058154" cy="806935"/>
            <a:chOff x="542923" y="1736761"/>
            <a:chExt cx="8058154" cy="806935"/>
          </a:xfrm>
          <a:solidFill>
            <a:srgbClr val="627981"/>
          </a:solidFill>
        </p:grpSpPr>
        <p:sp>
          <p:nvSpPr>
            <p:cNvPr id="28" name="Rectangle 27"/>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9" name="TextBox 28"/>
            <p:cNvSpPr txBox="1"/>
            <p:nvPr/>
          </p:nvSpPr>
          <p:spPr>
            <a:xfrm>
              <a:off x="633045" y="1785118"/>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During a recession, when unemployment is high and businesses are suffering low profits or even losses, Congress often passes tax cuts.</a:t>
              </a:r>
            </a:p>
          </p:txBody>
        </p:sp>
      </p:grpSp>
    </p:spTree>
    <p:extLst>
      <p:ext uri="{BB962C8B-B14F-4D97-AF65-F5344CB8AC3E}">
        <p14:creationId xmlns:p14="http://schemas.microsoft.com/office/powerpoint/2010/main" val="141536269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2" y="156047"/>
            <a:ext cx="9144000" cy="6515026"/>
            <a:chOff x="0" y="280734"/>
            <a:chExt cx="9144000" cy="6515026"/>
          </a:xfrm>
        </p:grpSpPr>
        <p:sp>
          <p:nvSpPr>
            <p:cNvPr id="26" name="TextBox 25"/>
            <p:cNvSpPr txBox="1"/>
            <p:nvPr/>
          </p:nvSpPr>
          <p:spPr>
            <a:xfrm>
              <a:off x="0" y="280734"/>
              <a:ext cx="9144000" cy="1015663"/>
            </a:xfrm>
            <a:prstGeom prst="rect">
              <a:avLst/>
            </a:prstGeom>
            <a:noFill/>
          </p:spPr>
          <p:txBody>
            <a:bodyPr wrap="square" rtlCol="0">
              <a:spAutoFit/>
            </a:bodyPr>
            <a:lstStyle/>
            <a:p>
              <a:pPr algn="ctr"/>
              <a:r>
                <a:rPr lang="en-US" sz="3000" dirty="0">
                  <a:latin typeface="Century Gothic" panose="020B0502020202020204" pitchFamily="34" charset="0"/>
                </a:rPr>
                <a:t>How Changes by Consumers and Firms Can Affect Aggregate Demand</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0" name="TextBox 9"/>
          <p:cNvSpPr txBox="1"/>
          <p:nvPr/>
        </p:nvSpPr>
        <p:spPr>
          <a:xfrm>
            <a:off x="1915477" y="1386685"/>
            <a:ext cx="8361046" cy="1015663"/>
          </a:xfrm>
          <a:prstGeom prst="rect">
            <a:avLst/>
          </a:prstGeom>
          <a:solidFill>
            <a:srgbClr val="627981"/>
          </a:solidFill>
        </p:spPr>
        <p:txBody>
          <a:bodyPr wrap="square" rtlCol="0">
            <a:spAutoFit/>
          </a:bodyPr>
          <a:lstStyle/>
          <a:p>
            <a:pPr algn="ctr"/>
            <a:r>
              <a:rPr lang="en-US" sz="2000" dirty="0">
                <a:solidFill>
                  <a:schemeClr val="bg1"/>
                </a:solidFill>
              </a:rPr>
              <a:t>Increased consumer/business confidence, increased government spending, or tax cuts can shift </a:t>
            </a:r>
            <a:r>
              <a:rPr lang="en-US" sz="2000" i="1" dirty="0">
                <a:solidFill>
                  <a:schemeClr val="bg1"/>
                </a:solidFill>
              </a:rPr>
              <a:t>AD</a:t>
            </a:r>
            <a:r>
              <a:rPr lang="en-US" sz="2000" dirty="0">
                <a:solidFill>
                  <a:schemeClr val="bg1"/>
                </a:solidFill>
              </a:rPr>
              <a:t> to the right. Decreased consumer/business confidence, decreased government spending, or higher taxes can shift </a:t>
            </a:r>
            <a:r>
              <a:rPr lang="en-US" sz="2000" i="1" dirty="0">
                <a:solidFill>
                  <a:schemeClr val="bg1"/>
                </a:solidFill>
              </a:rPr>
              <a:t>AD</a:t>
            </a:r>
            <a:r>
              <a:rPr lang="en-US" sz="2000" dirty="0">
                <a:solidFill>
                  <a:schemeClr val="bg1"/>
                </a:solidFill>
              </a:rPr>
              <a:t> to the left.</a:t>
            </a:r>
          </a:p>
        </p:txBody>
      </p:sp>
      <p:pic>
        <p:nvPicPr>
          <p:cNvPr id="6" name="Picture 5" descr="Two side-by-side graphs that show what happens when aggregate demand shifts right and left.">
            <a:extLst>
              <a:ext uri="{FF2B5EF4-FFF2-40B4-BE49-F238E27FC236}">
                <a16:creationId xmlns:a16="http://schemas.microsoft.com/office/drawing/2014/main" id="{0E508B4D-8195-4567-B6D7-B9E38AA90D17}"/>
              </a:ext>
            </a:extLst>
          </p:cNvPr>
          <p:cNvPicPr>
            <a:picLocks noChangeAspect="1"/>
          </p:cNvPicPr>
          <p:nvPr/>
        </p:nvPicPr>
        <p:blipFill>
          <a:blip r:embed="rId3"/>
          <a:stretch>
            <a:fillRect/>
          </a:stretch>
        </p:blipFill>
        <p:spPr>
          <a:xfrm>
            <a:off x="2375791" y="2525611"/>
            <a:ext cx="7440417" cy="4129923"/>
          </a:xfrm>
          <a:prstGeom prst="rect">
            <a:avLst/>
          </a:prstGeom>
        </p:spPr>
      </p:pic>
    </p:spTree>
    <p:extLst>
      <p:ext uri="{BB962C8B-B14F-4D97-AF65-F5344CB8AC3E}">
        <p14:creationId xmlns:p14="http://schemas.microsoft.com/office/powerpoint/2010/main" val="296361013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3999" y="417906"/>
            <a:ext cx="9144003" cy="6253167"/>
            <a:chOff x="-3" y="542593"/>
            <a:chExt cx="9144003" cy="6253167"/>
          </a:xfrm>
        </p:grpSpPr>
        <p:sp>
          <p:nvSpPr>
            <p:cNvPr id="26" name="TextBox 25"/>
            <p:cNvSpPr txBox="1"/>
            <p:nvPr/>
          </p:nvSpPr>
          <p:spPr>
            <a:xfrm>
              <a:off x="-3" y="542593"/>
              <a:ext cx="9144000" cy="553998"/>
            </a:xfrm>
            <a:prstGeom prst="rect">
              <a:avLst/>
            </a:prstGeom>
            <a:noFill/>
          </p:spPr>
          <p:txBody>
            <a:bodyPr wrap="square" rtlCol="0">
              <a:spAutoFit/>
            </a:bodyPr>
            <a:lstStyle/>
            <a:p>
              <a:pPr algn="ctr"/>
              <a:r>
                <a:rPr lang="en-US" sz="3000" dirty="0">
                  <a:latin typeface="Century Gothic" panose="020B0502020202020204" pitchFamily="34" charset="0"/>
                </a:rPr>
                <a:t>Federal Reserve Influence</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p:cNvGrpSpPr/>
          <p:nvPr/>
        </p:nvGrpSpPr>
        <p:grpSpPr>
          <a:xfrm>
            <a:off x="2066922" y="1580912"/>
            <a:ext cx="8058154" cy="806935"/>
            <a:chOff x="542923" y="1736761"/>
            <a:chExt cx="8058154" cy="806935"/>
          </a:xfrm>
          <a:solidFill>
            <a:srgbClr val="627981"/>
          </a:solidFill>
        </p:grpSpPr>
        <p:sp>
          <p:nvSpPr>
            <p:cNvPr id="9" name="Rectangle 8"/>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0" name="TextBox 9"/>
            <p:cNvSpPr txBox="1"/>
            <p:nvPr/>
          </p:nvSpPr>
          <p:spPr>
            <a:xfrm>
              <a:off x="633044" y="1786878"/>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How the Federal Reserve influences interest rates and credit availability can also shift the </a:t>
              </a:r>
              <a:r>
                <a:rPr lang="en-US" sz="2000" i="1" dirty="0">
                  <a:solidFill>
                    <a:schemeClr val="bg1"/>
                  </a:solidFill>
                </a:rPr>
                <a:t>AD</a:t>
              </a:r>
              <a:r>
                <a:rPr lang="en-US" sz="2000" dirty="0">
                  <a:solidFill>
                    <a:schemeClr val="bg1"/>
                  </a:solidFill>
                </a:rPr>
                <a:t> curve.</a:t>
              </a:r>
            </a:p>
          </p:txBody>
        </p:sp>
      </p:grpSp>
      <p:grpSp>
        <p:nvGrpSpPr>
          <p:cNvPr id="20" name="Group 19"/>
          <p:cNvGrpSpPr/>
          <p:nvPr/>
        </p:nvGrpSpPr>
        <p:grpSpPr>
          <a:xfrm>
            <a:off x="2066922" y="2483613"/>
            <a:ext cx="8058154" cy="806935"/>
            <a:chOff x="542923" y="1736760"/>
            <a:chExt cx="8058154" cy="1322278"/>
          </a:xfrm>
          <a:solidFill>
            <a:srgbClr val="627981"/>
          </a:solidFill>
        </p:grpSpPr>
        <p:sp>
          <p:nvSpPr>
            <p:cNvPr id="21" name="Rectangle 20"/>
            <p:cNvSpPr/>
            <p:nvPr/>
          </p:nvSpPr>
          <p:spPr>
            <a:xfrm>
              <a:off x="542923" y="1736760"/>
              <a:ext cx="8058154" cy="1322278"/>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bg1"/>
                </a:solidFill>
              </a:endParaRPr>
            </a:p>
          </p:txBody>
        </p:sp>
        <p:sp>
          <p:nvSpPr>
            <p:cNvPr id="22" name="TextBox 21"/>
            <p:cNvSpPr txBox="1"/>
            <p:nvPr/>
          </p:nvSpPr>
          <p:spPr>
            <a:xfrm>
              <a:off x="633044" y="1810301"/>
              <a:ext cx="7877914" cy="1159973"/>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Higher interest rates discourage borrowing, which reduces household spending on big purchases, and reduces business investment spending.</a:t>
              </a:r>
            </a:p>
          </p:txBody>
        </p:sp>
      </p:grpSp>
      <p:grpSp>
        <p:nvGrpSpPr>
          <p:cNvPr id="23" name="Group 22"/>
          <p:cNvGrpSpPr/>
          <p:nvPr/>
        </p:nvGrpSpPr>
        <p:grpSpPr>
          <a:xfrm>
            <a:off x="2066923" y="3385130"/>
            <a:ext cx="8058154" cy="806934"/>
            <a:chOff x="542923" y="1736761"/>
            <a:chExt cx="8058154" cy="1054216"/>
          </a:xfrm>
          <a:solidFill>
            <a:srgbClr val="627981"/>
          </a:solidFill>
        </p:grpSpPr>
        <p:sp>
          <p:nvSpPr>
            <p:cNvPr id="24" name="Rectangle 23"/>
            <p:cNvSpPr/>
            <p:nvPr/>
          </p:nvSpPr>
          <p:spPr>
            <a:xfrm>
              <a:off x="542923" y="1736761"/>
              <a:ext cx="8058154" cy="1054216"/>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5" name="TextBox 24"/>
            <p:cNvSpPr txBox="1"/>
            <p:nvPr/>
          </p:nvSpPr>
          <p:spPr>
            <a:xfrm>
              <a:off x="633042" y="1997986"/>
              <a:ext cx="7807571" cy="522722"/>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Lower interest rates stimulate consumption and investment demand.</a:t>
              </a:r>
            </a:p>
          </p:txBody>
        </p:sp>
      </p:grpSp>
      <p:grpSp>
        <p:nvGrpSpPr>
          <p:cNvPr id="27" name="Group 26"/>
          <p:cNvGrpSpPr/>
          <p:nvPr/>
        </p:nvGrpSpPr>
        <p:grpSpPr>
          <a:xfrm>
            <a:off x="2066922" y="4279724"/>
            <a:ext cx="8058154" cy="806935"/>
            <a:chOff x="542923" y="1736761"/>
            <a:chExt cx="8058154" cy="806935"/>
          </a:xfrm>
          <a:solidFill>
            <a:srgbClr val="627981"/>
          </a:solidFill>
        </p:grpSpPr>
        <p:sp>
          <p:nvSpPr>
            <p:cNvPr id="28" name="Rectangle 27"/>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9" name="TextBox 28"/>
            <p:cNvSpPr txBox="1"/>
            <p:nvPr/>
          </p:nvSpPr>
          <p:spPr>
            <a:xfrm>
              <a:off x="633045" y="1785118"/>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Interest rates can also affect exchange rates, which influence exports and imports.</a:t>
              </a:r>
            </a:p>
          </p:txBody>
        </p:sp>
      </p:grpSp>
    </p:spTree>
    <p:extLst>
      <p:ext uri="{BB962C8B-B14F-4D97-AF65-F5344CB8AC3E}">
        <p14:creationId xmlns:p14="http://schemas.microsoft.com/office/powerpoint/2010/main" val="167308964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55" name="Straight Connector 54"/>
          <p:cNvCxnSpPr/>
          <p:nvPr/>
        </p:nvCxnSpPr>
        <p:spPr>
          <a:xfrm>
            <a:off x="1881187" y="1090563"/>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8" name="Google Shape;242;p7">
            <a:extLst>
              <a:ext uri="{FF2B5EF4-FFF2-40B4-BE49-F238E27FC236}">
                <a16:creationId xmlns:a16="http://schemas.microsoft.com/office/drawing/2014/main" id="{C664C910-AEE7-45AC-9638-4B91644BEA6D}"/>
              </a:ext>
            </a:extLst>
          </p:cNvPr>
          <p:cNvSpPr txBox="1"/>
          <p:nvPr/>
        </p:nvSpPr>
        <p:spPr>
          <a:xfrm>
            <a:off x="1459467" y="1343244"/>
            <a:ext cx="9273061" cy="2554505"/>
          </a:xfrm>
          <a:prstGeom prst="rect">
            <a:avLst/>
          </a:prstGeom>
          <a:solidFill>
            <a:srgbClr val="627981"/>
          </a:solidFill>
          <a:ln>
            <a:noFill/>
          </a:ln>
        </p:spPr>
        <p:txBody>
          <a:bodyPr spcFirstLastPara="1" wrap="square" lIns="91425" tIns="45700" rIns="91425" bIns="45700" anchor="ctr" anchorCtr="0">
            <a:spAutoFit/>
          </a:bodyPr>
          <a:lstStyle/>
          <a:p>
            <a:pPr marR="0" lvl="0" algn="ctr" rtl="0">
              <a:spcBef>
                <a:spcPts val="0"/>
              </a:spcBef>
              <a:spcAft>
                <a:spcPts val="0"/>
              </a:spcAft>
            </a:pPr>
            <a:endParaRPr lang="en-US" sz="2000" dirty="0">
              <a:solidFill>
                <a:schemeClr val="bg1"/>
              </a:solidFill>
              <a:latin typeface="Calibri"/>
              <a:ea typeface="Calibri"/>
              <a:cs typeface="Calibri"/>
              <a:sym typeface="Calibri"/>
            </a:endParaRPr>
          </a:p>
          <a:p>
            <a:pPr marR="0" lvl="0" algn="ctr" rtl="0">
              <a:spcBef>
                <a:spcPts val="0"/>
              </a:spcBef>
              <a:spcAft>
                <a:spcPts val="0"/>
              </a:spcAft>
            </a:pPr>
            <a:r>
              <a:rPr lang="en-US" sz="2000" dirty="0">
                <a:solidFill>
                  <a:schemeClr val="bg1"/>
                </a:solidFill>
                <a:latin typeface="Calibri"/>
                <a:ea typeface="Calibri"/>
                <a:cs typeface="Calibri"/>
                <a:sym typeface="Calibri"/>
              </a:rPr>
              <a:t>You are considering buying a new smartphone for $1,000. In order to buy the phone, you plan to borrow the money and repay the loan and interest on it after one year. How much will your payment be after one year if the interest rate is 4%? How much will your payment be if the interest rate is 7%? How might the difference in interest rates affect your decision to buy a new phone, and how would your decision affect aggregate demand?</a:t>
            </a:r>
          </a:p>
          <a:p>
            <a:pPr marR="0" lvl="0" algn="ctr" rtl="0">
              <a:spcBef>
                <a:spcPts val="0"/>
              </a:spcBef>
              <a:spcAft>
                <a:spcPts val="0"/>
              </a:spcAft>
            </a:pPr>
            <a:endParaRPr lang="en-US" sz="2000" dirty="0">
              <a:solidFill>
                <a:schemeClr val="bg1"/>
              </a:solidFill>
              <a:latin typeface="Calibri"/>
              <a:ea typeface="Calibri"/>
              <a:cs typeface="Calibri"/>
              <a:sym typeface="Calibri"/>
            </a:endParaRPr>
          </a:p>
        </p:txBody>
      </p:sp>
      <p:sp>
        <p:nvSpPr>
          <p:cNvPr id="7" name="TextBox 6">
            <a:extLst>
              <a:ext uri="{FF2B5EF4-FFF2-40B4-BE49-F238E27FC236}">
                <a16:creationId xmlns:a16="http://schemas.microsoft.com/office/drawing/2014/main" id="{34AC28C8-A51F-4E44-A256-05237E9FC15F}"/>
              </a:ext>
            </a:extLst>
          </p:cNvPr>
          <p:cNvSpPr txBox="1"/>
          <p:nvPr/>
        </p:nvSpPr>
        <p:spPr>
          <a:xfrm>
            <a:off x="1524001" y="338445"/>
            <a:ext cx="9144000" cy="553998"/>
          </a:xfrm>
          <a:prstGeom prst="rect">
            <a:avLst/>
          </a:prstGeom>
          <a:noFill/>
        </p:spPr>
        <p:txBody>
          <a:bodyPr wrap="square" rtlCol="0">
            <a:spAutoFit/>
          </a:bodyPr>
          <a:lstStyle/>
          <a:p>
            <a:pPr algn="ctr"/>
            <a:r>
              <a:rPr lang="en-US" sz="3000" dirty="0">
                <a:latin typeface="Century Gothic" panose="020B0502020202020204" pitchFamily="34" charset="0"/>
              </a:rPr>
              <a:t>On Your Own</a:t>
            </a:r>
          </a:p>
        </p:txBody>
      </p:sp>
      <p:pic>
        <p:nvPicPr>
          <p:cNvPr id="5" name="Picture 4" descr="An image of someone holding an iPhone.">
            <a:extLst>
              <a:ext uri="{FF2B5EF4-FFF2-40B4-BE49-F238E27FC236}">
                <a16:creationId xmlns:a16="http://schemas.microsoft.com/office/drawing/2014/main" id="{4F3C69FB-E1DD-4C0A-8F79-EAD26D7DB46D}"/>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135140" y="4017545"/>
            <a:ext cx="3921714" cy="2615791"/>
          </a:xfrm>
          <a:prstGeom prst="rect">
            <a:avLst/>
          </a:prstGeom>
        </p:spPr>
      </p:pic>
    </p:spTree>
    <p:extLst>
      <p:ext uri="{BB962C8B-B14F-4D97-AF65-F5344CB8AC3E}">
        <p14:creationId xmlns:p14="http://schemas.microsoft.com/office/powerpoint/2010/main" val="425663306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On Your Own</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7" y="1090563"/>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8" name="Google Shape;242;p7">
            <a:extLst>
              <a:ext uri="{FF2B5EF4-FFF2-40B4-BE49-F238E27FC236}">
                <a16:creationId xmlns:a16="http://schemas.microsoft.com/office/drawing/2014/main" id="{C664C910-AEE7-45AC-9638-4B91644BEA6D}"/>
              </a:ext>
            </a:extLst>
          </p:cNvPr>
          <p:cNvSpPr txBox="1"/>
          <p:nvPr/>
        </p:nvSpPr>
        <p:spPr>
          <a:xfrm>
            <a:off x="1366837" y="1491152"/>
            <a:ext cx="9458324" cy="5016718"/>
          </a:xfrm>
          <a:prstGeom prst="rect">
            <a:avLst/>
          </a:prstGeom>
          <a:solidFill>
            <a:srgbClr val="627981"/>
          </a:solidFill>
          <a:ln>
            <a:noFill/>
          </a:ln>
        </p:spPr>
        <p:txBody>
          <a:bodyPr spcFirstLastPara="1" wrap="square" lIns="91425" tIns="45700" rIns="91425" bIns="45700" anchor="ctr" anchorCtr="0">
            <a:spAutoFit/>
          </a:bodyPr>
          <a:lstStyle/>
          <a:p>
            <a:pPr marL="342900" marR="0" lvl="0" indent="-342900" algn="l" rtl="0">
              <a:spcBef>
                <a:spcPts val="0"/>
              </a:spcBef>
              <a:spcAft>
                <a:spcPts val="0"/>
              </a:spcAft>
              <a:buFont typeface="Arial" panose="020B0604020202020204" pitchFamily="34" charset="0"/>
              <a:buChar char="•"/>
            </a:pPr>
            <a:endParaRPr lang="en-US" sz="2000" dirty="0">
              <a:solidFill>
                <a:schemeClr val="bg1"/>
              </a:solidFill>
              <a:latin typeface="Calibri"/>
              <a:ea typeface="Calibri"/>
              <a:cs typeface="Calibri"/>
              <a:sym typeface="Calibri"/>
            </a:endParaRPr>
          </a:p>
          <a:p>
            <a:pPr marR="0" lvl="0" algn="ctr" rtl="0">
              <a:spcBef>
                <a:spcPts val="0"/>
              </a:spcBef>
              <a:spcAft>
                <a:spcPts val="0"/>
              </a:spcAft>
            </a:pPr>
            <a:r>
              <a:rPr lang="en-US" sz="2000" dirty="0">
                <a:solidFill>
                  <a:schemeClr val="bg1"/>
                </a:solidFill>
                <a:latin typeface="Calibri"/>
                <a:ea typeface="Calibri"/>
                <a:cs typeface="Calibri"/>
                <a:sym typeface="Calibri"/>
              </a:rPr>
              <a:t>You are considering buying a new smartphone for $1,000. In order to buy the phone, you plan to borrow the money and repay the loan and interest on it after one year. How much will your payment be after one year if the interest rate is 4%? How much will your payment be if the interest rate is 7%? How might the difference in interest rates affect your decision to buy a new phone, and how would your decision affect aggregate demand?</a:t>
            </a:r>
          </a:p>
          <a:p>
            <a:pPr marR="0" lvl="0" algn="ctr" rtl="0">
              <a:spcBef>
                <a:spcPts val="0"/>
              </a:spcBef>
              <a:spcAft>
                <a:spcPts val="0"/>
              </a:spcAft>
            </a:pPr>
            <a:endParaRPr lang="en-US" sz="2000" dirty="0">
              <a:solidFill>
                <a:schemeClr val="bg1"/>
              </a:solidFill>
              <a:latin typeface="Calibri"/>
              <a:ea typeface="Calibri"/>
              <a:cs typeface="Calibri"/>
              <a:sym typeface="Calibri"/>
            </a:endParaRPr>
          </a:p>
          <a:p>
            <a:pPr marR="0" lvl="0" algn="ctr" rtl="0">
              <a:spcBef>
                <a:spcPts val="0"/>
              </a:spcBef>
              <a:spcAft>
                <a:spcPts val="0"/>
              </a:spcAft>
            </a:pPr>
            <a:r>
              <a:rPr lang="en-US" sz="2000" i="1" dirty="0">
                <a:solidFill>
                  <a:schemeClr val="bg1"/>
                </a:solidFill>
                <a:latin typeface="Calibri"/>
                <a:ea typeface="Calibri"/>
                <a:cs typeface="Calibri"/>
                <a:sym typeface="Calibri"/>
              </a:rPr>
              <a:t>If the interest rate is 4%, you would repay $1,000 + (.04)($1,000)= $1,000 + $40 = $1,040.</a:t>
            </a:r>
          </a:p>
          <a:p>
            <a:pPr marR="0" lvl="0" algn="ctr" rtl="0">
              <a:spcBef>
                <a:spcPts val="0"/>
              </a:spcBef>
              <a:spcAft>
                <a:spcPts val="0"/>
              </a:spcAft>
            </a:pPr>
            <a:endParaRPr lang="en-US" sz="2000" i="1" dirty="0">
              <a:solidFill>
                <a:schemeClr val="bg1"/>
              </a:solidFill>
              <a:latin typeface="Calibri"/>
              <a:ea typeface="Calibri"/>
              <a:cs typeface="Calibri"/>
              <a:sym typeface="Calibri"/>
            </a:endParaRPr>
          </a:p>
          <a:p>
            <a:pPr marR="0" lvl="0" algn="ctr" rtl="0">
              <a:spcBef>
                <a:spcPts val="0"/>
              </a:spcBef>
              <a:spcAft>
                <a:spcPts val="0"/>
              </a:spcAft>
            </a:pPr>
            <a:r>
              <a:rPr lang="en-US" sz="2000" i="1" dirty="0">
                <a:solidFill>
                  <a:schemeClr val="bg1"/>
                </a:solidFill>
                <a:latin typeface="Calibri"/>
                <a:ea typeface="Calibri"/>
                <a:cs typeface="Calibri"/>
                <a:sym typeface="Calibri"/>
              </a:rPr>
              <a:t>If the interest rate is 7%, you would repay $1,000 + (.07)($1,000)= $1,000 + $70 = $1,070.</a:t>
            </a:r>
          </a:p>
          <a:p>
            <a:pPr marR="0" lvl="0" algn="ctr" rtl="0">
              <a:spcBef>
                <a:spcPts val="0"/>
              </a:spcBef>
              <a:spcAft>
                <a:spcPts val="0"/>
              </a:spcAft>
            </a:pPr>
            <a:endParaRPr lang="en-US" sz="2000" i="1" dirty="0">
              <a:solidFill>
                <a:schemeClr val="bg1"/>
              </a:solidFill>
              <a:latin typeface="Calibri"/>
              <a:ea typeface="Calibri"/>
              <a:cs typeface="Calibri"/>
              <a:sym typeface="Calibri"/>
            </a:endParaRPr>
          </a:p>
          <a:p>
            <a:pPr marR="0" lvl="0" algn="ctr" rtl="0">
              <a:spcBef>
                <a:spcPts val="0"/>
              </a:spcBef>
              <a:spcAft>
                <a:spcPts val="0"/>
              </a:spcAft>
            </a:pPr>
            <a:r>
              <a:rPr lang="en-US" sz="2000" i="1" dirty="0">
                <a:solidFill>
                  <a:schemeClr val="bg1"/>
                </a:solidFill>
                <a:latin typeface="Calibri"/>
                <a:ea typeface="Calibri"/>
                <a:cs typeface="Calibri"/>
                <a:sym typeface="Calibri"/>
              </a:rPr>
              <a:t>The higher interest rate and the larger payment might make you decide not to buy the new phone. If you decrease your consumption by $1,000, this will decrease aggregate demand.</a:t>
            </a:r>
          </a:p>
          <a:p>
            <a:pPr marR="0" lvl="0" algn="ctr" rtl="0">
              <a:spcBef>
                <a:spcPts val="0"/>
              </a:spcBef>
              <a:spcAft>
                <a:spcPts val="0"/>
              </a:spcAft>
            </a:pPr>
            <a:endParaRPr lang="en-US" sz="2000" b="0" i="1" dirty="0">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2028276888"/>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1685</TotalTime>
  <Words>1485</Words>
  <Application>Microsoft Office PowerPoint</Application>
  <PresentationFormat>Widescreen</PresentationFormat>
  <Paragraphs>99</Paragraphs>
  <Slides>11</Slides>
  <Notes>8</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11</vt:i4>
      </vt:variant>
    </vt:vector>
  </HeadingPairs>
  <TitlesOfParts>
    <vt:vector size="17" baseType="lpstr">
      <vt:lpstr>Arial</vt:lpstr>
      <vt:lpstr>Calibri</vt:lpstr>
      <vt:lpstr>Calibri Light</vt:lpstr>
      <vt:lpstr>Century Gothic</vt:lpstr>
      <vt:lpstr>Lucida Sans Unicode</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Chelsie Messenger</dc:creator>
  <cp:lastModifiedBy>Kelsey Gamel</cp:lastModifiedBy>
  <cp:revision>150</cp:revision>
  <dcterms:created xsi:type="dcterms:W3CDTF">2014-11-06T15:36:04Z</dcterms:created>
  <dcterms:modified xsi:type="dcterms:W3CDTF">2023-08-07T18:19:49Z</dcterms:modified>
</cp:coreProperties>
</file>