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8" r:id="rId2"/>
  </p:sldMasterIdLst>
  <p:notesMasterIdLst>
    <p:notesMasterId r:id="rId45"/>
  </p:notesMasterIdLst>
  <p:sldIdLst>
    <p:sldId id="256" r:id="rId3"/>
    <p:sldId id="380" r:id="rId4"/>
    <p:sldId id="258" r:id="rId5"/>
    <p:sldId id="381" r:id="rId6"/>
    <p:sldId id="382" r:id="rId7"/>
    <p:sldId id="369" r:id="rId8"/>
    <p:sldId id="377" r:id="rId9"/>
    <p:sldId id="383" r:id="rId10"/>
    <p:sldId id="384" r:id="rId11"/>
    <p:sldId id="378" r:id="rId12"/>
    <p:sldId id="379" r:id="rId13"/>
    <p:sldId id="376" r:id="rId14"/>
    <p:sldId id="413" r:id="rId15"/>
    <p:sldId id="324" r:id="rId16"/>
    <p:sldId id="385" r:id="rId17"/>
    <p:sldId id="386" r:id="rId18"/>
    <p:sldId id="414" r:id="rId19"/>
    <p:sldId id="387" r:id="rId20"/>
    <p:sldId id="415" r:id="rId21"/>
    <p:sldId id="388" r:id="rId22"/>
    <p:sldId id="389" r:id="rId23"/>
    <p:sldId id="390" r:id="rId24"/>
    <p:sldId id="416" r:id="rId25"/>
    <p:sldId id="417" r:id="rId26"/>
    <p:sldId id="418" r:id="rId27"/>
    <p:sldId id="419" r:id="rId28"/>
    <p:sldId id="420" r:id="rId29"/>
    <p:sldId id="421" r:id="rId30"/>
    <p:sldId id="422" r:id="rId31"/>
    <p:sldId id="423" r:id="rId32"/>
    <p:sldId id="424" r:id="rId33"/>
    <p:sldId id="425" r:id="rId34"/>
    <p:sldId id="426" r:id="rId35"/>
    <p:sldId id="394" r:id="rId36"/>
    <p:sldId id="427" r:id="rId37"/>
    <p:sldId id="395" r:id="rId38"/>
    <p:sldId id="428" r:id="rId39"/>
    <p:sldId id="391" r:id="rId40"/>
    <p:sldId id="392" r:id="rId41"/>
    <p:sldId id="393" r:id="rId42"/>
    <p:sldId id="429" r:id="rId43"/>
    <p:sldId id="275" r:id="rId44"/>
  </p:sldIdLst>
  <p:sldSz cx="12192000" cy="6858000"/>
  <p:notesSz cx="6858000" cy="9144000"/>
  <p:embeddedFontLst>
    <p:embeddedFont>
      <p:font typeface="Calibri" panose="020F0502020204030204" pitchFamily="34" charset="0"/>
      <p:regular r:id="rId46"/>
      <p:bold r:id="rId47"/>
      <p:italic r:id="rId48"/>
      <p:boldItalic r:id="rId49"/>
    </p:embeddedFont>
    <p:embeddedFont>
      <p:font typeface="Calibri Light" panose="020F0302020204030204" pitchFamily="34" charset="0"/>
      <p:regular r:id="rId50"/>
      <p:italic r:id="rId51"/>
    </p:embeddedFont>
    <p:embeddedFont>
      <p:font typeface="Century Gothic" panose="020B0502020202020204" pitchFamily="34"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6"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941" autoAdjust="0"/>
  </p:normalViewPr>
  <p:slideViewPr>
    <p:cSldViewPr snapToGrid="0">
      <p:cViewPr varScale="1">
        <p:scale>
          <a:sx n="72" d="100"/>
          <a:sy n="72" d="100"/>
        </p:scale>
        <p:origin x="1075"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customschemas.google.com/relationships/presentationmetadata" Target="meta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commentAuthors" Target="commen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9193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4676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6535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a:t>
            </a:r>
            <a:r>
              <a:rPr lang="en-US" dirty="0" err="1"/>
              <a:t>workedd</a:t>
            </a:r>
            <a:r>
              <a:rPr lang="en-US" dirty="0"/>
              <a:t> part time for the 2020 Census, and the federal government paid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646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0220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26408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7610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4960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err="1">
                <a:solidFill>
                  <a:schemeClr val="bg1"/>
                </a:solidFill>
              </a:rPr>
              <a:t>AD</a:t>
            </a:r>
            <a:r>
              <a:rPr lang="en-US" sz="1200" baseline="-25000" dirty="0" err="1">
                <a:solidFill>
                  <a:schemeClr val="bg1"/>
                </a:solidFill>
              </a:rPr>
              <a:t>r</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 If an economy is experiencing inflationary pressures, with equilibrium at </a:t>
            </a:r>
            <a:r>
              <a:rPr lang="en-US" sz="1200" i="1" dirty="0" err="1">
                <a:solidFill>
                  <a:schemeClr val="bg1"/>
                </a:solidFill>
              </a:rPr>
              <a:t>E</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err="1">
                <a:solidFill>
                  <a:schemeClr val="bg1"/>
                </a:solidFill>
              </a:rPr>
              <a:t>AD</a:t>
            </a:r>
            <a:r>
              <a:rPr lang="en-US" sz="1200" baseline="-25000" dirty="0" err="1">
                <a:solidFill>
                  <a:schemeClr val="bg1"/>
                </a:solidFill>
              </a:rPr>
              <a:t>i</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6632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09650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49952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9028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87694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933B-CD99-47F9-BFE8-F8C7DBB5EE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AD530F-DCFB-4428-98F0-C7C0929E5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44A860-6856-47B4-B68A-98535C5258F5}"/>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02960E41-1975-448A-A8F7-AA3D322D6B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6BAC1-7926-41B9-8CF9-510F96DABCE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16975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BBE9A-9CDB-44DE-A303-4574BDC0D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54663-4684-4F1C-8395-2C1E552987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B82FC-733C-402A-BF7F-6A070162580B}"/>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20A66A76-A017-458B-9B15-E12786261E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14129-BB16-4873-9885-3472C7AF6A3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41038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CCA-4BC1-4575-8F6D-E4511E10DB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312469-A58D-4156-9583-8FA9F60058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26D94D-EB1E-4E9D-AB09-7725182ACBC9}"/>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8BC2A57A-1406-4586-8C88-D8D515E291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560AB3-9A93-4A3F-B41B-4033AC4D1DB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61797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8FF80-0C1B-456A-9F1E-AFFEE8F49A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C29FF7-4779-45DB-9DFF-0BC57013AE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90A26D-C34B-462E-8618-2CB99786A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58538C-D1F6-49CD-8F58-C0FB6F9F0CCA}"/>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6" name="Footer Placeholder 5">
            <a:extLst>
              <a:ext uri="{FF2B5EF4-FFF2-40B4-BE49-F238E27FC236}">
                <a16:creationId xmlns:a16="http://schemas.microsoft.com/office/drawing/2014/main" id="{9227DCB2-9E47-4582-BC28-1BA0CE62D7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F52A5F-96BD-4E4A-8F0C-0367DE6E6BC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64368871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DA7CD-28CF-4C23-AD13-8E7D371E9D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11D0C6-013F-4DD4-932F-C256B0E76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78E61D-B43D-4CC9-B38F-8E7E6D50D4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A3C478-DC52-44A1-9DC3-8DC4860348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D263FB-2758-4309-BD77-EB6AADCD8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C17E08-E722-445F-944B-14A80B9E8218}"/>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8" name="Footer Placeholder 7">
            <a:extLst>
              <a:ext uri="{FF2B5EF4-FFF2-40B4-BE49-F238E27FC236}">
                <a16:creationId xmlns:a16="http://schemas.microsoft.com/office/drawing/2014/main" id="{AA596EC7-A853-4B4E-894F-1EEE474425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C6E72-4A17-4166-A402-381269651DB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29614484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87949-40F3-41FC-B458-F5B591F444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04904C-9057-41D9-A902-DE971FF7FA11}"/>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4" name="Footer Placeholder 3">
            <a:extLst>
              <a:ext uri="{FF2B5EF4-FFF2-40B4-BE49-F238E27FC236}">
                <a16:creationId xmlns:a16="http://schemas.microsoft.com/office/drawing/2014/main" id="{C0CF526A-8824-4154-B052-5C26948B7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DDCF06-8AF5-4047-836A-C5DE07D4B1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7101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3056C-DBFD-4215-A1C2-FC3FE24D39DA}"/>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3" name="Footer Placeholder 2">
            <a:extLst>
              <a:ext uri="{FF2B5EF4-FFF2-40B4-BE49-F238E27FC236}">
                <a16:creationId xmlns:a16="http://schemas.microsoft.com/office/drawing/2014/main" id="{352E9BD0-316E-473C-BAAA-1EF0D76749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6C751D-76EF-4C3F-A328-4314118868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2426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79E0B-E33D-4A4C-B935-3ECB47DAF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066D9C-85CF-43CC-8EAA-38D8486520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77150D-D4A3-437C-BF5B-F98A83A34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F16C44-1164-4E98-BEE5-38B7EC8EBEDB}"/>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6" name="Footer Placeholder 5">
            <a:extLst>
              <a:ext uri="{FF2B5EF4-FFF2-40B4-BE49-F238E27FC236}">
                <a16:creationId xmlns:a16="http://schemas.microsoft.com/office/drawing/2014/main" id="{C2729939-A2DF-4908-912F-D483A2CFF2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271971-B79C-4494-9FCD-47CEF34D3DD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3737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0869C-6FAE-4704-A1AC-B41DCDD88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FC665-6349-45CB-A824-5BE60DB053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445939-6BBF-4C92-9111-826F9052D0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F9A8DF-8293-4481-AACF-AC22C6760529}"/>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6" name="Footer Placeholder 5">
            <a:extLst>
              <a:ext uri="{FF2B5EF4-FFF2-40B4-BE49-F238E27FC236}">
                <a16:creationId xmlns:a16="http://schemas.microsoft.com/office/drawing/2014/main" id="{0C2D127C-BF5E-48ED-8740-262352088B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28507B-C2E7-49E1-81D6-323C0EE4792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28327186"/>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C9407-6CCB-4DC1-B503-A736BB942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758677-BB84-49FE-8BB6-7C3E196042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A6CEF-DE6F-4DE2-825A-F87BF99BF896}"/>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91360610-0B10-4F83-85F4-C3F7ACEDC9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1CBA9-A785-4BCF-B290-9B95C3BD2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94620956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4FFDDD-85F0-4260-B1BF-F4C4ECCD5F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90FAD7-1FCB-43F7-9B5F-E16932379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DF66AF-B65F-4E4E-B694-28813199F877}"/>
              </a:ext>
            </a:extLst>
          </p:cNvPr>
          <p:cNvSpPr>
            <a:spLocks noGrp="1"/>
          </p:cNvSpPr>
          <p:nvPr>
            <p:ph type="dt" sz="half" idx="10"/>
          </p:nvPr>
        </p:nvSpPr>
        <p:spPr/>
        <p:txBody>
          <a:body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292A3651-DA55-43ED-828D-53766547CD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5F831-79CB-4E81-A7E7-D7A972EA55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0608849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2A6DE0-7EDD-4692-B937-B03472057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CE04D4-9815-4174-8A1A-257E30A675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89F45C-2DE7-4F41-BC7D-FAD5225554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97508-7A48-4C13-9120-545C7745B3AD}" type="datetimeFigureOut">
              <a:rPr lang="en-US" smtClean="0"/>
              <a:t>8/7/2023</a:t>
            </a:fld>
            <a:endParaRPr lang="en-US"/>
          </a:p>
        </p:txBody>
      </p:sp>
      <p:sp>
        <p:nvSpPr>
          <p:cNvPr id="5" name="Footer Placeholder 4">
            <a:extLst>
              <a:ext uri="{FF2B5EF4-FFF2-40B4-BE49-F238E27FC236}">
                <a16:creationId xmlns:a16="http://schemas.microsoft.com/office/drawing/2014/main" id="{D55C07FC-DBF5-4B58-9E40-84C1253FE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3975CF-4091-4766-86FE-BB86B6A25D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5977759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5.wmf"/></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Government Spending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7307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U.S. is predominantly a market economy, but the government still plays a very significant role.</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83332"/>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5759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recognized that a large government budget could be a powerful tool in terms of its influence over aggregate demand.</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66" y="3703889"/>
            <a:ext cx="8058300" cy="1470830"/>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7963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p>
          </p:txBody>
        </p:sp>
      </p:grpSp>
      <p:grpSp>
        <p:nvGrpSpPr>
          <p:cNvPr id="17" name="Google Shape;157;p18">
            <a:extLst>
              <a:ext uri="{FF2B5EF4-FFF2-40B4-BE49-F238E27FC236}">
                <a16:creationId xmlns:a16="http://schemas.microsoft.com/office/drawing/2014/main" id="{CC8B4C35-3DF6-499F-812A-93C2FC1A96A2}"/>
              </a:ext>
            </a:extLst>
          </p:cNvPr>
          <p:cNvGrpSpPr/>
          <p:nvPr/>
        </p:nvGrpSpPr>
        <p:grpSpPr>
          <a:xfrm>
            <a:off x="2066466" y="5262213"/>
            <a:ext cx="8058300" cy="1047325"/>
            <a:chOff x="542923" y="1736761"/>
            <a:chExt cx="8058300" cy="807000"/>
          </a:xfrm>
        </p:grpSpPr>
        <p:sp>
          <p:nvSpPr>
            <p:cNvPr id="18" name="Google Shape;158;p18">
              <a:extLst>
                <a:ext uri="{FF2B5EF4-FFF2-40B4-BE49-F238E27FC236}">
                  <a16:creationId xmlns:a16="http://schemas.microsoft.com/office/drawing/2014/main" id="{557ADE06-53B1-4B3A-BE2D-F9D202AE35E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6850E441-1EF7-485E-B5B7-D55E4A15843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stated that during extreme times, like deep recessions, only the government had the means to move aggregate demand.</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592216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Spending on Net Exports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808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Export expenditures add to AD while import expenditures subtract from AD.</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84836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level of demand for a nation's exports is heavily affected by the economic climate of the importing countries.</a:t>
              </a: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931" y="3727854"/>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Relative prices of goods in domestic and international markets can also affect exports and imports.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08527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5164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defTabSz="914400" rtl="0" eaLnBrk="1" fontAlgn="auto" latinLnBrk="0" hangingPunct="1">
              <a:lnSpc>
                <a:spcPct val="100000"/>
              </a:lnSpc>
              <a:spcBef>
                <a:spcPts val="0"/>
              </a:spcBef>
              <a:spcAft>
                <a:spcPts val="0"/>
              </a:spcAft>
              <a:buClr>
                <a:srgbClr val="404040"/>
              </a:buClr>
              <a:buSzPts val="1800"/>
              <a:buFont typeface="Calibri"/>
              <a:buNone/>
              <a:tabLst/>
              <a:defRPr/>
            </a:pPr>
            <a:endParaRPr kumimoji="0" sz="1800" b="0" i="0" u="none" strike="noStrike" kern="1200" cap="none" spc="0" normalizeH="0" baseline="0" noProof="0">
              <a:ln>
                <a:noFill/>
              </a:ln>
              <a:solidFill>
                <a:srgbClr val="404040"/>
              </a:solidFill>
              <a:effectLst/>
              <a:uLnTx/>
              <a:uFillTx/>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economics focuses on explaining why recessions occur and how to best minimize their effects.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Aggregate demand is not always high enough to incentivize firms to hire workers and reach full employment.</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adjusts very slowly to changes in aggregate demand due to sticky wages and prices.</a:t>
              </a:r>
            </a:p>
          </p:txBody>
        </p:sp>
      </p:grpSp>
    </p:spTree>
    <p:extLst>
      <p:ext uri="{BB962C8B-B14F-4D97-AF65-F5344CB8AC3E}">
        <p14:creationId xmlns:p14="http://schemas.microsoft.com/office/powerpoint/2010/main" val="334561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Role of AD in Recessions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Recessions occur when the level of demand for goods and services is less than what is produced when labor is fully employed.</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is in recession whenever the intersection of AS and AD occurs at a level of output less than that of full potential GDP.</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 GDP is often less than potential GDP because producers are unable to sell their output.</a:t>
              </a:r>
            </a:p>
          </p:txBody>
        </p:sp>
      </p:grpSp>
    </p:spTree>
    <p:extLst>
      <p:ext uri="{BB962C8B-B14F-4D97-AF65-F5344CB8AC3E}">
        <p14:creationId xmlns:p14="http://schemas.microsoft.com/office/powerpoint/2010/main" val="16509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Wage and Price Stickiness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AD changes, wages and prices are "sticky" and do not immediately adjust to bring the economy back to full employment.</a:t>
              </a:r>
            </a:p>
          </p:txBody>
        </p:sp>
      </p:grpSp>
      <p:grpSp>
        <p:nvGrpSpPr>
          <p:cNvPr id="20" name="Group 19"/>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reason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coordination argument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requires perfect information about the level of lower compensation acceptable to other laborers and market participants.</a:t>
              </a:r>
            </a:p>
          </p:txBody>
        </p:sp>
      </p:grpSp>
      <p:grpSp>
        <p:nvGrpSpPr>
          <p:cNvPr id="23" name="Group 22"/>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reason is that firms often try to avoid wage cuts because they depress morale and lower worker productivity.</a:t>
              </a:r>
            </a:p>
          </p:txBody>
        </p:sp>
      </p:grpSp>
      <p:grpSp>
        <p:nvGrpSpPr>
          <p:cNvPr id="15" name="Group 14">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can be sticky since they involve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menu costs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the costs of printing a new set of menus with different prices in a restaurant.</a:t>
              </a:r>
            </a:p>
          </p:txBody>
        </p:sp>
      </p:grpSp>
      <p:grpSp>
        <p:nvGrpSpPr>
          <p:cNvPr id="18" name="Group 17">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45270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Wage and Price Stickiness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50128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Leads to a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macroeconomic externality</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Keynesian assumptions in the AD/AS model.</a:t>
              </a:r>
            </a:p>
          </p:txBody>
        </p:sp>
      </p:grpSp>
      <p:grpSp>
        <p:nvGrpSpPr>
          <p:cNvPr id="15" name="Group 14">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aggregate demand is important in causing recessions.</a:t>
              </a:r>
            </a:p>
          </p:txBody>
        </p:sp>
      </p:grpSp>
      <p:grpSp>
        <p:nvGrpSpPr>
          <p:cNvPr id="18" name="Group 17">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wages and prices are sticky and do not change immediately.</a:t>
              </a:r>
            </a:p>
          </p:txBody>
        </p:sp>
      </p:grpSp>
    </p:spTree>
    <p:extLst>
      <p:ext uri="{BB962C8B-B14F-4D97-AF65-F5344CB8AC3E}">
        <p14:creationId xmlns:p14="http://schemas.microsoft.com/office/powerpoint/2010/main" val="358279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Wages and prices are so sticky that the price level remains constant regardless of any leftward shift in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AD</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7084296" y="3209140"/>
            <a:ext cx="3575523"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Leads to a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macroeconomic externality</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7084296" y="4559495"/>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All adjustment occurs through real GDP since price level remains constant.</a:t>
            </a: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Keynesian Perspective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7540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Keynesian perspective holds that firms only produce output if they are expecting it to sell.</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8650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88" y="188611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Real GDP is determined by how much demand there is in an economy.</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3424" y="4987010"/>
            <a:ext cx="8058300" cy="1480466"/>
            <a:chOff x="542923" y="1721534"/>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2153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78179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increases, an </a:t>
              </a:r>
              <a:r>
                <a:rPr lang="en-US" sz="2000" b="1" dirty="0">
                  <a:solidFill>
                    <a:schemeClr val="lt1"/>
                  </a:solidFill>
                  <a:latin typeface="Calibri"/>
                  <a:ea typeface="Calibri"/>
                  <a:cs typeface="Calibri"/>
                  <a:sym typeface="Calibri"/>
                </a:rPr>
                <a:t>inflationary gap </a:t>
              </a:r>
              <a:r>
                <a:rPr lang="en-US" sz="20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3424" y="3725470"/>
            <a:ext cx="8058300" cy="1169045"/>
            <a:chOff x="542923" y="1638554"/>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63855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70244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decreases, there will be a </a:t>
              </a:r>
              <a:r>
                <a:rPr lang="en-US" sz="2000" b="1" dirty="0">
                  <a:solidFill>
                    <a:schemeClr val="lt1"/>
                  </a:solidFill>
                  <a:latin typeface="Calibri"/>
                  <a:ea typeface="Calibri"/>
                  <a:cs typeface="Calibri"/>
                  <a:sym typeface="Calibri"/>
                </a:rPr>
                <a:t>recessionary gap</a:t>
              </a:r>
              <a:r>
                <a:rPr lang="en-US" sz="2000" dirty="0">
                  <a:solidFill>
                    <a:schemeClr val="lt1"/>
                  </a:solidFill>
                  <a:latin typeface="Calibri"/>
                  <a:ea typeface="Calibri"/>
                  <a:cs typeface="Calibri"/>
                  <a:sym typeface="Calibri"/>
                </a:rPr>
                <a:t>, where the equilibrium is below potential GDP. Keynes believed the economy tends to stay in a recessionary gap for a long time.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60772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Expenditure Multiplier</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Leads to a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macroeconomic externality</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expenditure multiplier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describes how a change in spending causes a more-than-proportionate change in GDP.</a:t>
              </a:r>
            </a:p>
          </p:txBody>
        </p:sp>
      </p:grpSp>
      <p:sp>
        <p:nvSpPr>
          <p:cNvPr id="16" name="Rectangle 15">
            <a:extLst>
              <a:ext uri="{FF2B5EF4-FFF2-40B4-BE49-F238E27FC236}">
                <a16:creationId xmlns:a16="http://schemas.microsoft.com/office/drawing/2014/main" id="{9ADA65D4-E990-452C-BA31-3368AEE4497B}"/>
              </a:ext>
            </a:extLst>
          </p:cNvPr>
          <p:cNvSpPr/>
          <p:nvPr/>
        </p:nvSpPr>
        <p:spPr>
          <a:xfrm>
            <a:off x="4772025" y="2462774"/>
            <a:ext cx="2647950"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 name="Group 17">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person’s spending becomes another’s income, leading to additional spending and income.</a:t>
              </a:r>
            </a:p>
          </p:txBody>
        </p:sp>
      </p:grpSp>
      <p:graphicFrame>
        <p:nvGraphicFramePr>
          <p:cNvPr id="21" name="Object 20">
            <a:extLst>
              <a:ext uri="{FF2B5EF4-FFF2-40B4-BE49-F238E27FC236}">
                <a16:creationId xmlns:a16="http://schemas.microsoft.com/office/drawing/2014/main" id="{DA16A42B-0BC1-4B9C-9DBB-777B1199D23C}"/>
              </a:ext>
            </a:extLst>
          </p:cNvPr>
          <p:cNvGraphicFramePr>
            <a:graphicFrameLocks noChangeAspect="1"/>
          </p:cNvGraphicFramePr>
          <p:nvPr/>
        </p:nvGraphicFramePr>
        <p:xfrm>
          <a:off x="5338762" y="2454310"/>
          <a:ext cx="1614487" cy="793750"/>
        </p:xfrm>
        <a:graphic>
          <a:graphicData uri="http://schemas.openxmlformats.org/presentationml/2006/ole">
            <mc:AlternateContent xmlns:mc="http://schemas.openxmlformats.org/markup-compatibility/2006">
              <mc:Choice xmlns:v="urn:schemas-microsoft-com:vml" Requires="v">
                <p:oleObj name="Equation" r:id="rId3" imgW="774360" imgH="380880" progId="Equation.DSMT4">
                  <p:embed/>
                </p:oleObj>
              </mc:Choice>
              <mc:Fallback>
                <p:oleObj name="Equation" r:id="rId3" imgW="774360" imgH="380880" progId="Equation.DSMT4">
                  <p:embed/>
                  <p:pic>
                    <p:nvPicPr>
                      <p:cNvPr id="21" name="Object 20">
                        <a:extLst>
                          <a:ext uri="{FF2B5EF4-FFF2-40B4-BE49-F238E27FC236}">
                            <a16:creationId xmlns:a16="http://schemas.microsoft.com/office/drawing/2014/main" id="{DA16A42B-0BC1-4B9C-9DBB-777B1199D23C}"/>
                          </a:ext>
                        </a:extLst>
                      </p:cNvPr>
                      <p:cNvPicPr/>
                      <p:nvPr/>
                    </p:nvPicPr>
                    <p:blipFill>
                      <a:blip r:embed="rId4"/>
                      <a:stretch>
                        <a:fillRect/>
                      </a:stretch>
                    </p:blipFill>
                    <p:spPr>
                      <a:xfrm>
                        <a:off x="5338762" y="2454310"/>
                        <a:ext cx="1614487" cy="793750"/>
                      </a:xfrm>
                      <a:prstGeom prst="rect">
                        <a:avLst/>
                      </a:prstGeom>
                    </p:spPr>
                  </p:pic>
                </p:oleObj>
              </mc:Fallback>
            </mc:AlternateContent>
          </a:graphicData>
        </a:graphic>
      </p:graphicFrame>
      <p:grpSp>
        <p:nvGrpSpPr>
          <p:cNvPr id="22" name="Group 21">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multiplier operates in both a positive and negative direction.</a:t>
              </a:r>
            </a:p>
          </p:txBody>
        </p:sp>
      </p:grpSp>
    </p:spTree>
    <p:extLst>
      <p:ext uri="{BB962C8B-B14F-4D97-AF65-F5344CB8AC3E}">
        <p14:creationId xmlns:p14="http://schemas.microsoft.com/office/powerpoint/2010/main" val="412134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Price level remains constant regardless of any leftward shift in AD.</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338750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Leads to a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macroeconomic externality</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2648751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defTabSz="914400" rtl="0" eaLnBrk="1" fontAlgn="auto" latinLnBrk="0" hangingPunct="1">
              <a:lnSpc>
                <a:spcPct val="100000"/>
              </a:lnSpc>
              <a:spcBef>
                <a:spcPts val="0"/>
              </a:spcBef>
              <a:spcAft>
                <a:spcPts val="0"/>
              </a:spcAft>
              <a:buClr>
                <a:srgbClr val="FFFFFF"/>
              </a:buClr>
              <a:buSzPts val="2400"/>
              <a:buFont typeface="Calibri"/>
              <a:buChar char="●"/>
              <a:tabLst/>
              <a:defRPr/>
            </a:pPr>
            <a:r>
              <a:rPr kumimoji="0" lang="en-US" sz="2400" b="0" i="0" u="none" strike="noStrike" kern="1200" cap="none" spc="0" normalizeH="0" baseline="0" noProof="0" dirty="0">
                <a:ln>
                  <a:noFill/>
                </a:ln>
                <a:solidFill>
                  <a:srgbClr val="FFFFFF"/>
                </a:solidFill>
                <a:effectLst/>
                <a:uLnTx/>
                <a:uFillTx/>
                <a:latin typeface="Calibri"/>
                <a:ea typeface="Calibri"/>
                <a:cs typeface="Calibri"/>
                <a:sym typeface="Calibri"/>
              </a:rPr>
              <a:t>Both substitution bias and quality/new goods bias tend to overstate the negative impact of inflation on consumers. </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D5669966-B0FB-46A0-8537-418FAAA11439}"/>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aggregate supply to be the cause of short-run economic events. </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W</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ages and prices are often sticky, leading to labor and supply shortages.</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Exports and imports change according to relative growth rates and prices between two economies.</a:t>
            </a:r>
          </a:p>
        </p:txBody>
      </p:sp>
    </p:spTree>
    <p:extLst>
      <p:ext uri="{BB962C8B-B14F-4D97-AF65-F5344CB8AC3E}">
        <p14:creationId xmlns:p14="http://schemas.microsoft.com/office/powerpoint/2010/main" val="3714893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defTabSz="914400" rtl="0" eaLnBrk="1" fontAlgn="auto" latinLnBrk="0" hangingPunct="1">
              <a:lnSpc>
                <a:spcPct val="100000"/>
              </a:lnSpc>
              <a:spcBef>
                <a:spcPts val="0"/>
              </a:spcBef>
              <a:spcAft>
                <a:spcPts val="0"/>
              </a:spcAft>
              <a:buClr>
                <a:srgbClr val="404040"/>
              </a:buClr>
              <a:buSzPts val="1800"/>
              <a:buFont typeface="Calibri"/>
              <a:buNone/>
              <a:tabLst/>
              <a:defRPr/>
            </a:pPr>
            <a:endParaRPr kumimoji="0" sz="1800" b="0" i="0" u="none" strike="noStrike" kern="1200" cap="none" spc="0" normalizeH="0" baseline="0" noProof="0">
              <a:ln>
                <a:noFill/>
              </a:ln>
              <a:solidFill>
                <a:srgbClr val="404040"/>
              </a:solidFill>
              <a:effectLst/>
              <a:uLnTx/>
              <a:uFillTx/>
              <a:latin typeface="Calibri"/>
              <a:ea typeface="Calibri"/>
              <a:cs typeface="Calibri"/>
              <a:sym typeface="Calibri"/>
            </a:endParaRPr>
          </a:p>
        </p:txBody>
      </p:sp>
      <p:sp>
        <p:nvSpPr>
          <p:cNvPr id="50" name="Google Shape;50;p1"/>
          <p:cNvSpPr txBox="1"/>
          <p:nvPr/>
        </p:nvSpPr>
        <p:spPr>
          <a:xfrm>
            <a:off x="1569719" y="2459524"/>
            <a:ext cx="9052562" cy="1015622"/>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Times New Roman" panose="02020603050405020304" pitchFamily="18" charset="0"/>
              </a:rPr>
              <a:t>The Phillips Curve</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51" name="Google Shape;51;p1"/>
          <p:cNvCxnSpPr/>
          <p:nvPr/>
        </p:nvCxnSpPr>
        <p:spPr>
          <a:xfrm>
            <a:off x="3130060" y="3843238"/>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defTabSz="914400" rtl="0" eaLnBrk="1" fontAlgn="auto" latinLnBrk="0" hangingPunct="1">
              <a:lnSpc>
                <a:spcPct val="100000"/>
              </a:lnSpc>
              <a:spcBef>
                <a:spcPts val="0"/>
              </a:spcBef>
              <a:spcAft>
                <a:spcPts val="0"/>
              </a:spcAft>
              <a:buClr>
                <a:srgbClr val="FFFFFF"/>
              </a:buClr>
              <a:buSzPts val="2400"/>
              <a:buFont typeface="Calibri"/>
              <a:buChar char="●"/>
              <a:tabLst/>
              <a:defRPr/>
            </a:pPr>
            <a:r>
              <a:rPr kumimoji="0" lang="en-US" sz="2400" b="0" i="0" u="none" strike="noStrike" kern="1200" cap="none" spc="0" normalizeH="0" baseline="0" noProof="0" dirty="0">
                <a:ln>
                  <a:noFill/>
                </a:ln>
                <a:solidFill>
                  <a:srgbClr val="FFFFFF"/>
                </a:solidFill>
                <a:effectLst/>
                <a:uLnTx/>
                <a:uFillTx/>
                <a:latin typeface="Calibri"/>
                <a:ea typeface="Calibri"/>
                <a:cs typeface="Calibri"/>
                <a:sym typeface="Calibri"/>
              </a:rPr>
              <a:t>Both substitution bias and quality/new goods bias tend to overstate the negative impact of inflation on consumers. </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E13C59C3-88D4-4D8B-B927-4B4BE1412456}"/>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6583679" y="1424192"/>
            <a:ext cx="3965609"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simplified AD/AS model is consistent with Keynes’ original model.</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78" y="2462383"/>
            <a:ext cx="3965609" cy="1015663"/>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In the real-world, an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curve is more curved than the right angle presented previously.</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76" y="3586275"/>
            <a:ext cx="4143597"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real-world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curve goes from flat to curved to very steep, leading to the concept of the Phillips curve.</a:t>
            </a:r>
          </a:p>
        </p:txBody>
      </p:sp>
      <p:graphicFrame>
        <p:nvGraphicFramePr>
          <p:cNvPr id="12" name="Table 4">
            <a:extLst>
              <a:ext uri="{FF2B5EF4-FFF2-40B4-BE49-F238E27FC236}">
                <a16:creationId xmlns:a16="http://schemas.microsoft.com/office/drawing/2014/main" id="{10756E62-DD26-410F-9984-DCA7BBF89876}"/>
              </a:ext>
            </a:extLst>
          </p:cNvPr>
          <p:cNvGraphicFramePr>
            <a:graphicFrameLocks noGrp="1"/>
          </p:cNvGraphicFramePr>
          <p:nvPr/>
        </p:nvGraphicFramePr>
        <p:xfrm>
          <a:off x="1414750" y="5241607"/>
          <a:ext cx="9362442" cy="1483360"/>
        </p:xfrm>
        <a:graphic>
          <a:graphicData uri="http://schemas.openxmlformats.org/drawingml/2006/table">
            <a:tbl>
              <a:tblPr firstRow="1" bandRow="1">
                <a:tableStyleId>{5C22544A-7EE6-4342-B048-85BDC9FD1C3A}</a:tableStyleId>
              </a:tblPr>
              <a:tblGrid>
                <a:gridCol w="4681221">
                  <a:extLst>
                    <a:ext uri="{9D8B030D-6E8A-4147-A177-3AD203B41FA5}">
                      <a16:colId xmlns:a16="http://schemas.microsoft.com/office/drawing/2014/main" val="3916528949"/>
                    </a:ext>
                  </a:extLst>
                </a:gridCol>
                <a:gridCol w="4681221">
                  <a:extLst>
                    <a:ext uri="{9D8B030D-6E8A-4147-A177-3AD203B41FA5}">
                      <a16:colId xmlns:a16="http://schemas.microsoft.com/office/drawing/2014/main" val="907715659"/>
                    </a:ext>
                  </a:extLst>
                </a:gridCol>
              </a:tblGrid>
              <a:tr h="370840">
                <a:tc>
                  <a:txBody>
                    <a:bodyPr/>
                    <a:lstStyle/>
                    <a:p>
                      <a:pPr algn="ctr"/>
                      <a:r>
                        <a:rPr lang="en-US" dirty="0">
                          <a:solidFill>
                            <a:schemeClr val="tx1"/>
                          </a:solidFill>
                        </a:rPr>
                        <a:t>Zone of the </a:t>
                      </a:r>
                      <a:r>
                        <a:rPr lang="en-US" i="1" dirty="0">
                          <a:solidFill>
                            <a:schemeClr val="tx1"/>
                          </a:solidFill>
                        </a:rPr>
                        <a:t>AS</a:t>
                      </a:r>
                      <a:r>
                        <a:rPr lang="en-US" dirty="0">
                          <a:solidFill>
                            <a:schemeClr val="tx1"/>
                          </a:solidFill>
                        </a:rPr>
                        <a:t> Curve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Effect of Shifts in Aggregate Demand (AD)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0570046"/>
                  </a:ext>
                </a:extLst>
              </a:tr>
              <a:tr h="370840">
                <a:tc>
                  <a:txBody>
                    <a:bodyPr/>
                    <a:lstStyle/>
                    <a:p>
                      <a:pPr algn="ctr"/>
                      <a:r>
                        <a:rPr lang="en-US" b="1" dirty="0">
                          <a:solidFill>
                            <a:schemeClr val="tx1"/>
                          </a:solidFill>
                        </a:rPr>
                        <a:t>Keynesian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output levels; little effect on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6503535"/>
                  </a:ext>
                </a:extLst>
              </a:tr>
              <a:tr h="370840">
                <a:tc>
                  <a:txBody>
                    <a:bodyPr/>
                    <a:lstStyle/>
                    <a:p>
                      <a:pPr algn="ctr"/>
                      <a:r>
                        <a:rPr lang="en-US" b="1" dirty="0">
                          <a:solidFill>
                            <a:schemeClr val="tx1"/>
                          </a:solidFill>
                        </a:rPr>
                        <a:t>Intermediate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both output and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2613799"/>
                  </a:ext>
                </a:extLst>
              </a:tr>
              <a:tr h="370840">
                <a:tc>
                  <a:txBody>
                    <a:bodyPr/>
                    <a:lstStyle/>
                    <a:p>
                      <a:pPr algn="ctr"/>
                      <a:r>
                        <a:rPr lang="en-US" b="1" dirty="0">
                          <a:solidFill>
                            <a:schemeClr val="tx1"/>
                          </a:solidFill>
                        </a:rPr>
                        <a:t>Neoclassical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Little effect on output levels; affects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0047127"/>
                  </a:ext>
                </a:extLst>
              </a:tr>
            </a:tbl>
          </a:graphicData>
        </a:graphic>
      </p:graphicFrame>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15" name="TextBox 14">
            <a:extLst>
              <a:ext uri="{FF2B5EF4-FFF2-40B4-BE49-F238E27FC236}">
                <a16:creationId xmlns:a16="http://schemas.microsoft.com/office/drawing/2014/main" id="{CDBE3367-2B1C-44B3-8939-FE439F77C661}"/>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theory implies that inflationary pressures are low during a recession but higher when the level of output is near or even beyond potential GDP.</a:t>
              </a:r>
            </a:p>
          </p:txBody>
        </p:sp>
      </p:grpSp>
      <p:grpSp>
        <p:nvGrpSpPr>
          <p:cNvPr id="20" name="Group 19"/>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1950s, London School of Economics economist, A.W. Phillips, studied the Keynesian school of thought and developed a theory.</a:t>
              </a:r>
            </a:p>
          </p:txBody>
        </p:sp>
      </p:grpSp>
      <p:grpSp>
        <p:nvGrpSpPr>
          <p:cNvPr id="23" name="Group 22"/>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Phillips found that a tradeoff between unemployment and inflation does indeed exist.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curve that shows this tradeoff became known as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Phillips curve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56274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aphicFrame>
        <p:nvGraphicFramePr>
          <p:cNvPr id="2" name="Table 2">
            <a:extLst>
              <a:ext uri="{FF2B5EF4-FFF2-40B4-BE49-F238E27FC236}">
                <a16:creationId xmlns:a16="http://schemas.microsoft.com/office/drawing/2014/main" id="{C51894C9-44B5-43C1-97AC-EC1E6B57A9FC}"/>
              </a:ext>
            </a:extLst>
          </p:cNvPr>
          <p:cNvGraphicFramePr>
            <a:graphicFrameLocks noGrp="1"/>
          </p:cNvGraphicFramePr>
          <p:nvPr/>
        </p:nvGraphicFramePr>
        <p:xfrm>
          <a:off x="2031971" y="1348321"/>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27665826"/>
                    </a:ext>
                  </a:extLst>
                </a:gridCol>
                <a:gridCol w="4064000">
                  <a:extLst>
                    <a:ext uri="{9D8B030D-6E8A-4147-A177-3AD203B41FA5}">
                      <a16:colId xmlns:a16="http://schemas.microsoft.com/office/drawing/2014/main" val="2419323785"/>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582386"/>
                  </a:ext>
                </a:extLst>
              </a:tr>
              <a:tr h="370840">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2984644"/>
                  </a:ext>
                </a:extLst>
              </a:tr>
              <a:tr h="370840">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0358235"/>
                  </a:ext>
                </a:extLst>
              </a:tr>
              <a:tr h="370840">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7798772"/>
                  </a:ext>
                </a:extLst>
              </a:tr>
              <a:tr h="370840">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1276762"/>
                  </a:ext>
                </a:extLst>
              </a:tr>
            </a:tbl>
          </a:graphicData>
        </a:graphic>
      </p:graphicFrame>
      <p:sp>
        <p:nvSpPr>
          <p:cNvPr id="8" name="TextBox 7">
            <a:extLst>
              <a:ext uri="{FF2B5EF4-FFF2-40B4-BE49-F238E27FC236}">
                <a16:creationId xmlns:a16="http://schemas.microsoft.com/office/drawing/2014/main" id="{907F2F5F-D2B8-4ED9-9668-B88584BF579F}"/>
              </a:ext>
            </a:extLst>
          </p:cNvPr>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Phillips Curve</a:t>
            </a:r>
          </a:p>
        </p:txBody>
      </p:sp>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3"/>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068188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1960s, the Phillips curve represented real-world economies very well and was an effective menu for monetary and fiscal policy.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relationship between unemployment and inflation depicted in the Phillips curve does not always hold true.</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experienced stagflation, high unemployment and high inflation, during the 1970s and 1980s.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455614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40451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4553" y="201982"/>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Aggregate Demand</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22419D2E-516F-4D08-ACC9-A86EF2C8444E}"/>
              </a:ext>
            </a:extLst>
          </p:cNvPr>
          <p:cNvSpPr/>
          <p:nvPr/>
        </p:nvSpPr>
        <p:spPr>
          <a:xfrm>
            <a:off x="4270952" y="2720387"/>
            <a:ext cx="3460652" cy="13045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2228B98-76A7-4EDF-BF41-7B7376CEE8F9}"/>
              </a:ext>
            </a:extLst>
          </p:cNvPr>
          <p:cNvSpPr/>
          <p:nvPr/>
        </p:nvSpPr>
        <p:spPr>
          <a:xfrm>
            <a:off x="529690" y="5185838"/>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Consumption Expenditure</a:t>
            </a:r>
          </a:p>
        </p:txBody>
      </p:sp>
      <p:sp>
        <p:nvSpPr>
          <p:cNvPr id="4" name="Rectangle 3">
            <a:extLst>
              <a:ext uri="{FF2B5EF4-FFF2-40B4-BE49-F238E27FC236}">
                <a16:creationId xmlns:a16="http://schemas.microsoft.com/office/drawing/2014/main" id="{4812052A-F748-4C89-93D3-43B8330AF8F0}"/>
              </a:ext>
            </a:extLst>
          </p:cNvPr>
          <p:cNvSpPr/>
          <p:nvPr/>
        </p:nvSpPr>
        <p:spPr>
          <a:xfrm>
            <a:off x="3512072" y="5174722"/>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Investment Expenditure</a:t>
            </a:r>
          </a:p>
        </p:txBody>
      </p:sp>
      <p:sp>
        <p:nvSpPr>
          <p:cNvPr id="5" name="Rectangle 4">
            <a:extLst>
              <a:ext uri="{FF2B5EF4-FFF2-40B4-BE49-F238E27FC236}">
                <a16:creationId xmlns:a16="http://schemas.microsoft.com/office/drawing/2014/main" id="{7A7D9B7A-6F27-4E44-9774-57358F6A535E}"/>
              </a:ext>
            </a:extLst>
          </p:cNvPr>
          <p:cNvSpPr/>
          <p:nvPr/>
        </p:nvSpPr>
        <p:spPr>
          <a:xfrm>
            <a:off x="6494454"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Government Spending</a:t>
            </a:r>
          </a:p>
        </p:txBody>
      </p:sp>
      <p:sp>
        <p:nvSpPr>
          <p:cNvPr id="6" name="Rectangle 5">
            <a:extLst>
              <a:ext uri="{FF2B5EF4-FFF2-40B4-BE49-F238E27FC236}">
                <a16:creationId xmlns:a16="http://schemas.microsoft.com/office/drawing/2014/main" id="{6AD757D2-367E-46EA-AD2E-10E339EC51F6}"/>
              </a:ext>
            </a:extLst>
          </p:cNvPr>
          <p:cNvSpPr/>
          <p:nvPr/>
        </p:nvSpPr>
        <p:spPr>
          <a:xfrm>
            <a:off x="9476836"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Spending on Net Exports</a:t>
            </a:r>
          </a:p>
        </p:txBody>
      </p:sp>
      <p:sp>
        <p:nvSpPr>
          <p:cNvPr id="7" name="TextBox 6">
            <a:extLst>
              <a:ext uri="{FF2B5EF4-FFF2-40B4-BE49-F238E27FC236}">
                <a16:creationId xmlns:a16="http://schemas.microsoft.com/office/drawing/2014/main" id="{D0F32429-DCC6-4059-9771-D04C5731D398}"/>
              </a:ext>
            </a:extLst>
          </p:cNvPr>
          <p:cNvSpPr txBox="1"/>
          <p:nvPr/>
        </p:nvSpPr>
        <p:spPr>
          <a:xfrm>
            <a:off x="4482774" y="3150859"/>
            <a:ext cx="3094892" cy="400110"/>
          </a:xfrm>
          <a:prstGeom prst="rect">
            <a:avLst/>
          </a:prstGeom>
          <a:noFill/>
        </p:spPr>
        <p:txBody>
          <a:bodyPr wrap="square" rtlCol="0">
            <a:spAutoFit/>
          </a:bodyPr>
          <a:lstStyle/>
          <a:p>
            <a:pPr algn="ctr"/>
            <a:r>
              <a:rPr lang="en-US" sz="2000" dirty="0">
                <a:solidFill>
                  <a:schemeClr val="lt1"/>
                </a:solidFill>
                <a:latin typeface="Calibri"/>
                <a:cs typeface="Calibri"/>
              </a:rPr>
              <a:t>Aggregate Demand</a:t>
            </a:r>
          </a:p>
        </p:txBody>
      </p:sp>
      <p:cxnSp>
        <p:nvCxnSpPr>
          <p:cNvPr id="9" name="Straight Arrow Connector 8">
            <a:extLst>
              <a:ext uri="{FF2B5EF4-FFF2-40B4-BE49-F238E27FC236}">
                <a16:creationId xmlns:a16="http://schemas.microsoft.com/office/drawing/2014/main" id="{1EFE4A9D-B6F3-400D-8715-7A0AD9577D39}"/>
              </a:ext>
            </a:extLst>
          </p:cNvPr>
          <p:cNvCxnSpPr>
            <a:cxnSpLocks/>
          </p:cNvCxnSpPr>
          <p:nvPr/>
        </p:nvCxnSpPr>
        <p:spPr>
          <a:xfrm flipH="1">
            <a:off x="2696114" y="3913386"/>
            <a:ext cx="1786660"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3AEE579-7C6A-4848-BF22-56F5116431C3}"/>
              </a:ext>
            </a:extLst>
          </p:cNvPr>
          <p:cNvCxnSpPr>
            <a:cxnSpLocks/>
            <a:endCxn id="4" idx="0"/>
          </p:cNvCxnSpPr>
          <p:nvPr/>
        </p:nvCxnSpPr>
        <p:spPr>
          <a:xfrm flipH="1">
            <a:off x="4595284" y="3913386"/>
            <a:ext cx="1214966" cy="1261336"/>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F99F8E2-1022-43F4-86A3-EF7408A49CA3}"/>
              </a:ext>
            </a:extLst>
          </p:cNvPr>
          <p:cNvCxnSpPr>
            <a:cxnSpLocks/>
            <a:endCxn id="5" idx="0"/>
          </p:cNvCxnSpPr>
          <p:nvPr/>
        </p:nvCxnSpPr>
        <p:spPr>
          <a:xfrm>
            <a:off x="6494454" y="3913386"/>
            <a:ext cx="1083212"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D2ED546-5964-4DAE-9993-80793FA9A295}"/>
              </a:ext>
            </a:extLst>
          </p:cNvPr>
          <p:cNvCxnSpPr>
            <a:cxnSpLocks/>
          </p:cNvCxnSpPr>
          <p:nvPr/>
        </p:nvCxnSpPr>
        <p:spPr>
          <a:xfrm>
            <a:off x="7477125" y="3924503"/>
            <a:ext cx="1999711" cy="1247518"/>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oogle Shape;154;p18">
            <a:extLst>
              <a:ext uri="{FF2B5EF4-FFF2-40B4-BE49-F238E27FC236}">
                <a16:creationId xmlns:a16="http://schemas.microsoft.com/office/drawing/2014/main" id="{8B7A0A36-7905-4BCE-B595-07A58B9E85A2}"/>
              </a:ext>
            </a:extLst>
          </p:cNvPr>
          <p:cNvGrpSpPr/>
          <p:nvPr/>
        </p:nvGrpSpPr>
        <p:grpSpPr>
          <a:xfrm>
            <a:off x="1881188" y="1401703"/>
            <a:ext cx="8429626" cy="994870"/>
            <a:chOff x="542923" y="1736761"/>
            <a:chExt cx="8058300" cy="807000"/>
          </a:xfrm>
        </p:grpSpPr>
        <p:sp>
          <p:nvSpPr>
            <p:cNvPr id="19" name="Google Shape;155;p18">
              <a:extLst>
                <a:ext uri="{FF2B5EF4-FFF2-40B4-BE49-F238E27FC236}">
                  <a16:creationId xmlns:a16="http://schemas.microsoft.com/office/drawing/2014/main" id="{B724D1C8-6095-4D58-8EE1-A67315F6405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0" name="Google Shape;156;p18">
              <a:extLst>
                <a:ext uri="{FF2B5EF4-FFF2-40B4-BE49-F238E27FC236}">
                  <a16:creationId xmlns:a16="http://schemas.microsoft.com/office/drawing/2014/main" id="{89E31FC3-7B94-4F14-BCEF-EAB01FF30E70}"/>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Recall that aggregate demand is total economy-wide spending on domestic goods and services.</a:t>
              </a:r>
              <a:endParaRPr dirty="0"/>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4053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The Phillips curve shows the tradeoff between unemployment and inflation.</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2980918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defTabSz="914400" rtl="0" eaLnBrk="1" fontAlgn="auto" latinLnBrk="0" hangingPunct="1">
              <a:lnSpc>
                <a:spcPct val="100000"/>
              </a:lnSpc>
              <a:spcBef>
                <a:spcPts val="0"/>
              </a:spcBef>
              <a:spcAft>
                <a:spcPts val="0"/>
              </a:spcAft>
              <a:buClr>
                <a:srgbClr val="404040"/>
              </a:buClr>
              <a:buSzPts val="1800"/>
              <a:buFont typeface="Calibri"/>
              <a:buNone/>
              <a:tabLst/>
              <a:defRPr/>
            </a:pPr>
            <a:endParaRPr kumimoji="0" sz="1800" b="0" i="0" u="none" strike="noStrike" kern="1200" cap="none" spc="0" normalizeH="0" baseline="0" noProof="0">
              <a:ln>
                <a:noFill/>
              </a:ln>
              <a:solidFill>
                <a:srgbClr val="404040"/>
              </a:solidFill>
              <a:effectLst/>
              <a:uLnTx/>
              <a:uFillTx/>
              <a:latin typeface="Calibri"/>
              <a:ea typeface="Calibri"/>
              <a:cs typeface="Calibri"/>
              <a:sym typeface="Calibri"/>
            </a:endParaRPr>
          </a:p>
        </p:txBody>
      </p:sp>
      <p:sp>
        <p:nvSpPr>
          <p:cNvPr id="50" name="Google Shape;50;p1"/>
          <p:cNvSpPr txBox="1"/>
          <p:nvPr/>
        </p:nvSpPr>
        <p:spPr>
          <a:xfrm>
            <a:off x="1186374" y="2309916"/>
            <a:ext cx="9702021" cy="2862282"/>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Times New Roman" panose="02020603050405020304" pitchFamily="18" charset="0"/>
              </a:rPr>
              <a:t>Keynesian Policy and the Keynesian Perspective on Market Forces</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51" name="Google Shape;51;p1"/>
          <p:cNvCxnSpPr/>
          <p:nvPr/>
        </p:nvCxnSpPr>
        <p:spPr>
          <a:xfrm>
            <a:off x="3130060" y="539068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policy argues that economic fluctuations can be controlled by appropriate government responses.</a:t>
              </a:r>
            </a:p>
          </p:txBody>
        </p:sp>
      </p:grp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438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macroeconomics argues that the solution to a recession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such as tax cuts that stimulate consumption and investment or direct increases in government spending that would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the right.</a:t>
              </a:r>
            </a:p>
          </p:txBody>
        </p:sp>
      </p:grpSp>
      <p:grpSp>
        <p:nvGrpSpPr>
          <p:cNvPr id="23" name="Group 22"/>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stated that the government should preferably spend money on things like housing, roads, and other amenities.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70784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operating above potential GDP,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should be implemented.</a:t>
              </a:r>
            </a:p>
          </p:txBody>
        </p:sp>
      </p:grpSp>
      <p:grpSp>
        <p:nvGrpSpPr>
          <p:cNvPr id="20" name="Group 19"/>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is downward pressure on the price level, mitigating potential inflation, and very little reduction in output.</a:t>
              </a:r>
            </a:p>
          </p:txBody>
        </p:sp>
      </p:grpSp>
      <p:grpSp>
        <p:nvGrpSpPr>
          <p:cNvPr id="23" name="Group 22"/>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Too little AD brings unemployment, while too much AD brings inflationary pressures.</a:t>
              </a:r>
            </a:p>
          </p:txBody>
        </p:sp>
      </p:grpSp>
    </p:spTree>
    <p:extLst>
      <p:ext uri="{BB962C8B-B14F-4D97-AF65-F5344CB8AC3E}">
        <p14:creationId xmlns:p14="http://schemas.microsoft.com/office/powerpoint/2010/main" val="72557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Keynesian Solutions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in recession,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right, from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experiencing inflationary pressures, with equilibrium at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E</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left, from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spTree>
    <p:extLst>
      <p:ext uri="{BB962C8B-B14F-4D97-AF65-F5344CB8AC3E}">
        <p14:creationId xmlns:p14="http://schemas.microsoft.com/office/powerpoint/2010/main" val="16484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Keynesian Perspective on Market Forces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 since the birth of Keynesian economics in the 1930s, controversy has simmered regarding the role of the government in the economy.</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Great Depression, many people became more aware of vulnerabilities within the market-oriented economic system.</a:t>
              </a:r>
            </a:p>
          </p:txBody>
        </p:sp>
      </p:grpSp>
      <p:grpSp>
        <p:nvGrpSpPr>
          <p:cNvPr id="23" name="Group 22"/>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supporters of Keynesian economics advocated a high degree of government planning in all parts of the economy.</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believed that government should ensure overall levels of AD that are sufficient for an economy to reach full employment.</a:t>
              </a:r>
            </a:p>
          </p:txBody>
        </p:sp>
      </p:grpSp>
      <p:grpSp>
        <p:nvGrpSpPr>
          <p:cNvPr id="18" name="Group 17">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3230951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Practical Questions about Keynesian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Can government economists accurately identify potential GDP?</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an increase in AD better achieved by a tax cut or an increase in government spending?</a:t>
              </a:r>
            </a:p>
          </p:txBody>
        </p:sp>
      </p:grpSp>
      <p:grpSp>
        <p:nvGrpSpPr>
          <p:cNvPr id="23" name="Group 22"/>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inevitable delays and uncertainties as the government makes policies into law, is it reasonable to expect that the government can implement Keynesian economics?</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fixing a recession as simple as pumping up aggregate demand?</a:t>
              </a:r>
            </a:p>
          </p:txBody>
        </p:sp>
      </p:grpSp>
    </p:spTree>
    <p:extLst>
      <p:ext uri="{BB962C8B-B14F-4D97-AF65-F5344CB8AC3E}">
        <p14:creationId xmlns:p14="http://schemas.microsoft.com/office/powerpoint/2010/main" val="2616572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276085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expenditure is spending by households and individuals on durable goods, nondurable goods, and services.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97994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Durable goods </a:t>
              </a:r>
              <a:r>
                <a:rPr lang="en-US" sz="2000" dirty="0">
                  <a:solidFill>
                    <a:schemeClr val="lt1"/>
                  </a:solidFill>
                  <a:latin typeface="Calibri"/>
                  <a:ea typeface="Calibri"/>
                  <a:cs typeface="Calibri"/>
                  <a:sym typeface="Calibri"/>
                </a:rPr>
                <a:t>are goods that last and provide value over time.</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5219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Services</a:t>
              </a:r>
              <a:r>
                <a:rPr lang="en-US" sz="2000" dirty="0">
                  <a:solidFill>
                    <a:schemeClr val="lt1"/>
                  </a:solidFill>
                  <a:latin typeface="Calibri"/>
                  <a:ea typeface="Calibri"/>
                  <a:cs typeface="Calibri"/>
                  <a:sym typeface="Calibri"/>
                </a:rPr>
                <a:t> are intangible things that consumers buy, like health care or entertainment.  </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863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Nondurable goods </a:t>
              </a:r>
              <a:r>
                <a:rPr lang="en-US" sz="2000" dirty="0">
                  <a:solidFill>
                    <a:schemeClr val="lt1"/>
                  </a:solidFill>
                  <a:latin typeface="Calibri"/>
                  <a:ea typeface="Calibri"/>
                  <a:cs typeface="Calibri"/>
                  <a:sym typeface="Calibri"/>
                </a:rPr>
                <a:t>are goods that are completely consumed in less than a year.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15825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increase in government spending for goods and services is a direct increase in aggregate demand. You would be directly affected by government spending if it resulted in you being hired for a government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527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The Keynesian solution to a recession is expansionary fiscal policy enacted by the government.</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The full extent of the government’s role in the economy is a subject of debate.</a:t>
            </a:r>
          </a:p>
        </p:txBody>
      </p:sp>
    </p:spTree>
    <p:extLst>
      <p:ext uri="{BB962C8B-B14F-4D97-AF65-F5344CB8AC3E}">
        <p14:creationId xmlns:p14="http://schemas.microsoft.com/office/powerpoint/2010/main" val="1431383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5901" y="5113604"/>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A car is an example of a durable good that would be an example of consumer expenditure.</a:t>
              </a:r>
              <a:endParaRPr dirty="0"/>
            </a:p>
          </p:txBody>
        </p:sp>
      </p:grp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spTree>
    <p:extLst>
      <p:ext uri="{BB962C8B-B14F-4D97-AF65-F5344CB8AC3E}">
        <p14:creationId xmlns:p14="http://schemas.microsoft.com/office/powerpoint/2010/main" val="161537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Factors that </a:t>
              </a:r>
              <a:r>
                <a:rPr lang="en-US" sz="3000" dirty="0">
                  <a:latin typeface="Century Gothic"/>
                  <a:ea typeface="Century Gothic"/>
                  <a:cs typeface="Century Gothic"/>
                  <a:sym typeface="Century Gothic"/>
                </a:rPr>
                <a:t>A</a:t>
              </a:r>
              <a:r>
                <a:rPr lang="en-US" sz="3000" b="0" i="0" u="none" strike="noStrike" cap="none" dirty="0">
                  <a:solidFill>
                    <a:srgbClr val="000000"/>
                  </a:solidFill>
                  <a:latin typeface="Century Gothic"/>
                  <a:ea typeface="Century Gothic"/>
                  <a:cs typeface="Century Gothic"/>
                  <a:sym typeface="Century Gothic"/>
                </a:rPr>
                <a:t>ffect Consumption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7869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most people, the single most powerful determinant of how much they consume is </a:t>
              </a:r>
              <a:r>
                <a:rPr lang="en-US" sz="2000" b="1" dirty="0">
                  <a:solidFill>
                    <a:schemeClr val="lt1"/>
                  </a:solidFill>
                  <a:latin typeface="Calibri"/>
                  <a:ea typeface="Calibri"/>
                  <a:cs typeface="Calibri"/>
                  <a:sym typeface="Calibri"/>
                </a:rPr>
                <a:t>disposable income</a:t>
              </a:r>
              <a:r>
                <a:rPr lang="en-US" sz="2000" dirty="0">
                  <a:solidFill>
                    <a:schemeClr val="lt1"/>
                  </a:solidFill>
                  <a:latin typeface="Calibri"/>
                  <a:ea typeface="Calibri"/>
                  <a:cs typeface="Calibri"/>
                  <a:sym typeface="Calibri"/>
                </a:rPr>
                <a:t>, or income after taxes.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633" y="18716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expectations about future income are also important in determining consumption.</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6319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decrease in wealth, savings may increase, and consumption may decrease.</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970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rise in wealth, they may be willing to consume a higher share of their income and save less.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236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Investment</a:t>
              </a:r>
              <a:r>
                <a:rPr lang="en-US" sz="3000" b="0" i="0" u="none" strike="noStrike" cap="none" dirty="0">
                  <a:solidFill>
                    <a:srgbClr val="000000"/>
                  </a:solidFill>
                  <a:latin typeface="Century Gothic"/>
                  <a:ea typeface="Century Gothic"/>
                  <a:cs typeface="Century Gothic"/>
                  <a:sym typeface="Century Gothic"/>
                </a:rPr>
                <a:t>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850" y="27275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6071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clearest driver of investment benefits is the expectation of future profits.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850" y="3831203"/>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7206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Lower interest rates stimulate increased investment from firms, while higher interest rates reduce investment.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385" y="4987330"/>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factors affect expected profitability, making business investment the most variable of the four components of AD.</a:t>
              </a:r>
              <a:endParaRPr sz="2000" dirty="0">
                <a:solidFill>
                  <a:schemeClr val="lt1"/>
                </a:solidFill>
                <a:latin typeface="Calibri"/>
                <a:ea typeface="Calibri"/>
                <a:cs typeface="Calibri"/>
                <a:sym typeface="Calibri"/>
              </a:endParaRPr>
            </a:p>
          </p:txBody>
        </p:sp>
      </p:grpSp>
      <p:grpSp>
        <p:nvGrpSpPr>
          <p:cNvPr id="17" name="Google Shape;154;p18">
            <a:extLst>
              <a:ext uri="{FF2B5EF4-FFF2-40B4-BE49-F238E27FC236}">
                <a16:creationId xmlns:a16="http://schemas.microsoft.com/office/drawing/2014/main" id="{04977944-BBD7-47B7-9A5C-3E336C20CA1F}"/>
              </a:ext>
            </a:extLst>
          </p:cNvPr>
          <p:cNvGrpSpPr/>
          <p:nvPr/>
        </p:nvGrpSpPr>
        <p:grpSpPr>
          <a:xfrm>
            <a:off x="2066385" y="1413134"/>
            <a:ext cx="8058300" cy="1215156"/>
            <a:chOff x="542923" y="1736761"/>
            <a:chExt cx="8058300" cy="807000"/>
          </a:xfrm>
        </p:grpSpPr>
        <p:sp>
          <p:nvSpPr>
            <p:cNvPr id="18" name="Google Shape;155;p18">
              <a:extLst>
                <a:ext uri="{FF2B5EF4-FFF2-40B4-BE49-F238E27FC236}">
                  <a16:creationId xmlns:a16="http://schemas.microsoft.com/office/drawing/2014/main" id="{5B9C52EA-A92C-446A-A435-49149A33924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6;p18">
              <a:extLst>
                <a:ext uri="{FF2B5EF4-FFF2-40B4-BE49-F238E27FC236}">
                  <a16:creationId xmlns:a16="http://schemas.microsoft.com/office/drawing/2014/main" id="{CA3B0F0F-7701-49C6-B492-84356B71443A}"/>
                </a:ext>
              </a:extLst>
            </p:cNvPr>
            <p:cNvSpPr txBox="1"/>
            <p:nvPr/>
          </p:nvSpPr>
          <p:spPr>
            <a:xfrm>
              <a:off x="668093" y="180266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dirty="0"/>
            </a:p>
          </p:txBody>
        </p:sp>
      </p:grpSp>
    </p:spTree>
    <p:extLst>
      <p:ext uri="{BB962C8B-B14F-4D97-AF65-F5344CB8AC3E}">
        <p14:creationId xmlns:p14="http://schemas.microsoft.com/office/powerpoint/2010/main" val="92146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1"/>
            <a:ext cx="8429626" cy="164092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78147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0"/>
            <a:ext cx="8429626" cy="277654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marL="0" marR="0" lvl="0" indent="0" algn="ctr" rtl="0">
              <a:spcBef>
                <a:spcPts val="0"/>
              </a:spcBef>
              <a:spcAft>
                <a:spcPts val="0"/>
              </a:spcAft>
              <a:buNone/>
            </a:pPr>
            <a:endParaRPr lang="en-US" sz="2000" i="1" dirty="0">
              <a:solidFill>
                <a:schemeClr val="lt1"/>
              </a:solidFill>
              <a:latin typeface="Calibri"/>
              <a:ea typeface="Calibri"/>
              <a:cs typeface="Calibri"/>
              <a:sym typeface="Calibri"/>
            </a:endParaRPr>
          </a:p>
          <a:p>
            <a:pPr marL="0" marR="0" lvl="0" indent="0" algn="ctr" rtl="0">
              <a:spcBef>
                <a:spcPts val="0"/>
              </a:spcBef>
              <a:spcAft>
                <a:spcPts val="0"/>
              </a:spcAft>
              <a:buNone/>
            </a:pPr>
            <a:r>
              <a:rPr lang="en-US" sz="2000" i="1" dirty="0">
                <a:solidFill>
                  <a:schemeClr val="lt1"/>
                </a:solidFill>
                <a:latin typeface="Calibri"/>
                <a:ea typeface="Calibri"/>
                <a:cs typeface="Calibri"/>
                <a:sym typeface="Calibri"/>
              </a:rPr>
              <a:t>Lower taxes and fewer regulations will make businesses optimistic that future profits will increase. When business confidence increases, investment spending increases.</a:t>
            </a:r>
            <a:endParaRPr sz="2000" i="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0186025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3372</TotalTime>
  <Words>5245</Words>
  <Application>Microsoft Office PowerPoint</Application>
  <PresentationFormat>Widescreen</PresentationFormat>
  <Paragraphs>384</Paragraphs>
  <Slides>42</Slides>
  <Notes>42</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42</vt:i4>
      </vt:variant>
    </vt:vector>
  </HeadingPairs>
  <TitlesOfParts>
    <vt:vector size="49" baseType="lpstr">
      <vt:lpstr>Calibri</vt:lpstr>
      <vt:lpstr>Arial</vt:lpstr>
      <vt:lpstr>Century Gothic</vt:lpstr>
      <vt:lpstr>Calibri Light</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69</cp:revision>
  <dcterms:modified xsi:type="dcterms:W3CDTF">2023-08-07T18:35:41Z</dcterms:modified>
</cp:coreProperties>
</file>