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380" r:id="rId3"/>
    <p:sldId id="258" r:id="rId4"/>
    <p:sldId id="381" r:id="rId5"/>
    <p:sldId id="382" r:id="rId6"/>
    <p:sldId id="369" r:id="rId7"/>
    <p:sldId id="377" r:id="rId8"/>
    <p:sldId id="383" r:id="rId9"/>
    <p:sldId id="384" r:id="rId10"/>
    <p:sldId id="378" r:id="rId11"/>
    <p:sldId id="379" r:id="rId12"/>
    <p:sldId id="376" r:id="rId13"/>
    <p:sldId id="275"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Century Gothic" panose="020B050202020202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gpqKudZmLSWKrr7AFFTErfzhMQc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Edahl" initials="CE" lastIdx="15" clrIdx="0">
    <p:extLst>
      <p:ext uri="{19B8F6BF-5375-455C-9EA6-DF929625EA0E}">
        <p15:presenceInfo xmlns:p15="http://schemas.microsoft.com/office/powerpoint/2012/main" userId="S::cedahl@hawkeslearning.com::f9c8dab7-bc9e-4aed-a3a5-891b49192fba" providerId="AD"/>
      </p:ext>
    </p:extLst>
  </p:cmAuthor>
  <p:cmAuthor id="2" name="Nathan Mirmow" initials="NM" lastIdx="6" clrIdx="1">
    <p:extLst>
      <p:ext uri="{19B8F6BF-5375-455C-9EA6-DF929625EA0E}">
        <p15:presenceInfo xmlns:p15="http://schemas.microsoft.com/office/powerpoint/2012/main" userId="Nathan Mirmow" providerId="None"/>
      </p:ext>
    </p:extLst>
  </p:cmAuthor>
  <p:cmAuthor id="3" name="Caitlin Coleman" initials="CC" lastIdx="1" clrIdx="2">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941" autoAdjust="0"/>
  </p:normalViewPr>
  <p:slideViewPr>
    <p:cSldViewPr snapToGrid="0">
      <p:cViewPr varScale="1">
        <p:scale>
          <a:sx n="97" d="100"/>
          <a:sy n="97" d="100"/>
        </p:scale>
        <p:origin x="107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 name="Google Shape;4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The U.S. is predominantly a market economy, but the government still plays a very significant role. Keynes recognized that a large government budget could be a powerful tool in terms of its influence over aggregate demand. </a:t>
            </a:r>
            <a:r>
              <a:rPr lang="en-US" sz="1200" dirty="0">
                <a:solidFill>
                  <a:schemeClr val="lt1"/>
                </a:solidFill>
                <a:latin typeface="Calibri"/>
                <a:cs typeface="Calibri"/>
              </a:rPr>
              <a:t>Not only could increased government spending stimulate AD and decreased government spending reduce AD, but also lowering or raising tax rates could influence consumption and investment spending</a:t>
            </a:r>
            <a:r>
              <a:rPr lang="en-US" dirty="0"/>
              <a:t>. Keynes stated that during extreme times, like deep recessions, only the government had the means to move aggregate demand.</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1145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Export expenditures add to AD while import expenditures subtract from AD. The level of demand for a nation's exports is heavily affected by the economic climate of the importing countries. Relative prices of goods in domestic and international markets can also affect exports and imports.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2007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8569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The Keynesian perspective holds that firms only produce output if they are expecting it to sell. Real GDP is determined by how much demand there is in an economy. </a:t>
            </a:r>
            <a:r>
              <a:rPr lang="en-US" sz="1200" dirty="0">
                <a:solidFill>
                  <a:schemeClr val="lt1"/>
                </a:solidFill>
                <a:latin typeface="Calibri"/>
                <a:ea typeface="Calibri"/>
                <a:cs typeface="Calibri"/>
                <a:sym typeface="Calibri"/>
              </a:rPr>
              <a:t>If </a:t>
            </a:r>
            <a:r>
              <a:rPr lang="en-US" sz="1200" i="1" dirty="0">
                <a:solidFill>
                  <a:schemeClr val="lt1"/>
                </a:solidFill>
                <a:latin typeface="Calibri"/>
                <a:ea typeface="Calibri"/>
                <a:cs typeface="Calibri"/>
                <a:sym typeface="Calibri"/>
              </a:rPr>
              <a:t>AD</a:t>
            </a:r>
            <a:r>
              <a:rPr lang="en-US" sz="1200" dirty="0">
                <a:solidFill>
                  <a:schemeClr val="lt1"/>
                </a:solidFill>
                <a:latin typeface="Calibri"/>
                <a:ea typeface="Calibri"/>
                <a:cs typeface="Calibri"/>
                <a:sym typeface="Calibri"/>
              </a:rPr>
              <a:t> suddenly decreases, there will be a </a:t>
            </a:r>
            <a:r>
              <a:rPr lang="en-US" sz="1200" b="1" dirty="0">
                <a:solidFill>
                  <a:schemeClr val="lt1"/>
                </a:solidFill>
                <a:latin typeface="Calibri"/>
                <a:ea typeface="Calibri"/>
                <a:cs typeface="Calibri"/>
                <a:sym typeface="Calibri"/>
              </a:rPr>
              <a:t>recessionary gap</a:t>
            </a:r>
            <a:r>
              <a:rPr lang="en-US" sz="1200" dirty="0">
                <a:solidFill>
                  <a:schemeClr val="lt1"/>
                </a:solidFill>
                <a:latin typeface="Calibri"/>
                <a:ea typeface="Calibri"/>
                <a:cs typeface="Calibri"/>
                <a:sym typeface="Calibri"/>
              </a:rPr>
              <a:t>, where the equilibrium is below potential GDP. Keynes believed the economy tends to stay in a recessionary gap for a long time. If </a:t>
            </a:r>
            <a:r>
              <a:rPr lang="en-US" sz="1200" i="1" dirty="0">
                <a:solidFill>
                  <a:schemeClr val="lt1"/>
                </a:solidFill>
                <a:latin typeface="Calibri"/>
                <a:ea typeface="Calibri"/>
                <a:cs typeface="Calibri"/>
                <a:sym typeface="Calibri"/>
              </a:rPr>
              <a:t>AD</a:t>
            </a:r>
            <a:r>
              <a:rPr lang="en-US" sz="1200" dirty="0">
                <a:solidFill>
                  <a:schemeClr val="lt1"/>
                </a:solidFill>
                <a:latin typeface="Calibri"/>
                <a:ea typeface="Calibri"/>
                <a:cs typeface="Calibri"/>
                <a:sym typeface="Calibri"/>
              </a:rPr>
              <a:t> suddenly increases, an </a:t>
            </a:r>
            <a:r>
              <a:rPr lang="en-US" sz="1200" b="1" dirty="0">
                <a:solidFill>
                  <a:schemeClr val="lt1"/>
                </a:solidFill>
                <a:latin typeface="Calibri"/>
                <a:ea typeface="Calibri"/>
                <a:cs typeface="Calibri"/>
                <a:sym typeface="Calibri"/>
              </a:rPr>
              <a:t>inflationary gap </a:t>
            </a:r>
            <a:r>
              <a:rPr lang="en-US" sz="1200" dirty="0">
                <a:solidFill>
                  <a:schemeClr val="lt1"/>
                </a:solidFill>
                <a:latin typeface="Calibri"/>
                <a:ea typeface="Calibri"/>
                <a:cs typeface="Calibri"/>
                <a:sym typeface="Calibri"/>
              </a:rPr>
              <a:t>could occur, where demand is attempting to push the economy past potential output. The economy experiences inflation as prices increase, but output does not.</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8238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a:solidFill>
                  <a:schemeClr val="lt1"/>
                </a:solidFill>
                <a:latin typeface="Calibri"/>
                <a:ea typeface="Calibri"/>
                <a:cs typeface="Calibri"/>
                <a:sym typeface="Calibri"/>
              </a:rPr>
              <a:t>Recall that aggregate demand is total economy-wide spending on domestic goods and services. </a:t>
            </a:r>
            <a:r>
              <a:rPr lang="en-US" dirty="0"/>
              <a:t>Aggregate demand is the sum of four components: consumption expenditure, investment expenditure, government spending, and spending on net exports (exports minus imports).</a:t>
            </a: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Consumer expenditure is spending by households and individuals on durable goods, nondurable goods, and services. Durable goods are goods that last and provide value over time. Nondurable goods are goods that are completely consumed in less than a year. Services are intangible things that consumers buy, like health care or entertainment. </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7567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 car is an example of a durable good, or a good that lasts and provides value over time, that would be an example of consumer expenditure.</a:t>
            </a:r>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3513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For most people, the single most powerful determinant of how much they consume is disposable income, or income after taxes. Consumer expectations about future income are also important in determining consumption. When households experience a rise in wealth, they may be willing to consume a higher share of their income and save less. When households experience a decrease in wealth, savings may increase, and consumption may decrease.</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5590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chemeClr val="lt1"/>
                </a:solidFill>
                <a:latin typeface="Calibri"/>
                <a:ea typeface="Calibri"/>
                <a:cs typeface="Calibri"/>
                <a:sym typeface="Calibri"/>
              </a:rPr>
              <a:t>Investment expenditure is spending on four categories of new capital goods: producers’ durable equipment and software, nonresidential structures, changes in inventories, and residential structures. </a:t>
            </a:r>
            <a:r>
              <a:rPr lang="en-US" dirty="0"/>
              <a:t>The clearest driver of investment benefits is the expectation of future profits. Lower interest rates stimulate increased investment from firms, while higher interest rates reduce investment. Many factors affect expected profitability, making business investment the most variable of the four components of AD.</a:t>
            </a:r>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6341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Suppose that a newly elected president is pro-business and promises to reduce regulations and taxes on businesses. Explain how this will most likely affect business investment.</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6529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Suppose that a newly elected president is pro-business and promises to reduce regulations and taxes on businesses. Explain how this will most likely affect business investment.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Lower taxes and fewer regulations will make businesses optimistic that future profits will increase. When business confidence increases, investment spending increases.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4882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1524000" y="1122362"/>
            <a:ext cx="9144000" cy="2387601"/>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6000"/>
              <a:buFont typeface="Calibri"/>
              <a:buNone/>
              <a:defRPr sz="6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1" name="Google Shape;11;p22"/>
          <p:cNvSpPr txBox="1">
            <a:spLocks noGrp="1"/>
          </p:cNvSpPr>
          <p:nvPr>
            <p:ph type="body" idx="1"/>
          </p:nvPr>
        </p:nvSpPr>
        <p:spPr>
          <a:xfrm>
            <a:off x="1524000" y="3602037"/>
            <a:ext cx="9144000" cy="1655763"/>
          </a:xfrm>
          <a:prstGeom prst="rect">
            <a:avLst/>
          </a:prstGeom>
          <a:noFill/>
          <a:ln>
            <a:noFill/>
          </a:ln>
        </p:spPr>
        <p:txBody>
          <a:bodyPr spcFirstLastPara="1" wrap="square" lIns="45700" tIns="45700" rIns="45700" bIns="45700" anchor="t" anchorCtr="0">
            <a:normAutofit/>
          </a:bodyPr>
          <a:lstStyle>
            <a:lvl1pPr marL="457200" lvl="0" indent="-228600" algn="ctr">
              <a:lnSpc>
                <a:spcPct val="90000"/>
              </a:lnSpc>
              <a:spcBef>
                <a:spcPts val="1000"/>
              </a:spcBef>
              <a:spcAft>
                <a:spcPts val="0"/>
              </a:spcAft>
              <a:buClr>
                <a:srgbClr val="000000"/>
              </a:buClr>
              <a:buSzPts val="2400"/>
              <a:buFont typeface="Calibri"/>
              <a:buNone/>
              <a:defRPr sz="2400"/>
            </a:lvl1pPr>
            <a:lvl2pPr marL="914400" lvl="1" indent="-228600" algn="ctr">
              <a:lnSpc>
                <a:spcPct val="90000"/>
              </a:lnSpc>
              <a:spcBef>
                <a:spcPts val="1000"/>
              </a:spcBef>
              <a:spcAft>
                <a:spcPts val="0"/>
              </a:spcAft>
              <a:buClr>
                <a:srgbClr val="000000"/>
              </a:buClr>
              <a:buSzPts val="2400"/>
              <a:buFont typeface="Calibri"/>
              <a:buNone/>
              <a:defRPr sz="2400"/>
            </a:lvl2pPr>
            <a:lvl3pPr marL="1371600" lvl="2" indent="-228600" algn="ctr">
              <a:lnSpc>
                <a:spcPct val="90000"/>
              </a:lnSpc>
              <a:spcBef>
                <a:spcPts val="1000"/>
              </a:spcBef>
              <a:spcAft>
                <a:spcPts val="0"/>
              </a:spcAft>
              <a:buClr>
                <a:srgbClr val="000000"/>
              </a:buClr>
              <a:buSzPts val="2400"/>
              <a:buFont typeface="Calibri"/>
              <a:buNone/>
              <a:defRPr sz="2400"/>
            </a:lvl3pPr>
            <a:lvl4pPr marL="1828800" lvl="3" indent="-228600" algn="ctr">
              <a:lnSpc>
                <a:spcPct val="90000"/>
              </a:lnSpc>
              <a:spcBef>
                <a:spcPts val="1000"/>
              </a:spcBef>
              <a:spcAft>
                <a:spcPts val="0"/>
              </a:spcAft>
              <a:buClr>
                <a:srgbClr val="000000"/>
              </a:buClr>
              <a:buSzPts val="2400"/>
              <a:buFont typeface="Calibri"/>
              <a:buNone/>
              <a:defRPr sz="2400"/>
            </a:lvl4pPr>
            <a:lvl5pPr marL="2286000" lvl="4" indent="-228600" algn="ctr">
              <a:lnSpc>
                <a:spcPct val="90000"/>
              </a:lnSpc>
              <a:spcBef>
                <a:spcPts val="1000"/>
              </a:spcBef>
              <a:spcAft>
                <a:spcPts val="0"/>
              </a:spcAft>
              <a:buClr>
                <a:srgbClr val="000000"/>
              </a:buClr>
              <a:buSzPts val="2400"/>
              <a:buFont typeface="Calibri"/>
              <a:buNone/>
              <a:defRPr sz="24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2" name="Google Shape;12;p22"/>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tx">
  <p:cSld name="TITLE_AND_BODY">
    <p:spTree>
      <p:nvGrpSpPr>
        <p:cNvPr id="1" name="Shape 13"/>
        <p:cNvGrpSpPr/>
        <p:nvPr/>
      </p:nvGrpSpPr>
      <p:grpSpPr>
        <a:xfrm>
          <a:off x="0" y="0"/>
          <a:ext cx="0" cy="0"/>
          <a:chOff x="0" y="0"/>
          <a:chExt cx="0" cy="0"/>
        </a:xfrm>
      </p:grpSpPr>
      <p:sp>
        <p:nvSpPr>
          <p:cNvPr id="14" name="Google Shape;14;p23"/>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5" name="Google Shape;15;p23"/>
          <p:cNvSpPr txBox="1">
            <a:spLocks noGrp="1"/>
          </p:cNvSpPr>
          <p:nvPr>
            <p:ph type="body" idx="1"/>
          </p:nvPr>
        </p:nvSpPr>
        <p:spPr>
          <a:xfrm>
            <a:off x="838200" y="1825625"/>
            <a:ext cx="10515600" cy="435133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6" name="Google Shape;16;p23"/>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7"/>
        <p:cNvGrpSpPr/>
        <p:nvPr/>
      </p:nvGrpSpPr>
      <p:grpSpPr>
        <a:xfrm>
          <a:off x="0" y="0"/>
          <a:ext cx="0" cy="0"/>
          <a:chOff x="0" y="0"/>
          <a:chExt cx="0" cy="0"/>
        </a:xfrm>
      </p:grpSpPr>
      <p:sp>
        <p:nvSpPr>
          <p:cNvPr id="18" name="Google Shape;18;p24"/>
          <p:cNvSpPr txBox="1">
            <a:spLocks noGrp="1"/>
          </p:cNvSpPr>
          <p:nvPr>
            <p:ph type="title"/>
          </p:nvPr>
        </p:nvSpPr>
        <p:spPr>
          <a:xfrm>
            <a:off x="831850" y="1709738"/>
            <a:ext cx="10515600" cy="2852737"/>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6000"/>
              <a:buFont typeface="Calibri"/>
              <a:buNone/>
              <a:defRPr sz="6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9" name="Google Shape;19;p24"/>
          <p:cNvSpPr txBox="1">
            <a:spLocks noGrp="1"/>
          </p:cNvSpPr>
          <p:nvPr>
            <p:ph type="body" idx="1"/>
          </p:nvPr>
        </p:nvSpPr>
        <p:spPr>
          <a:xfrm>
            <a:off x="831850" y="4589462"/>
            <a:ext cx="10515600" cy="15001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888888"/>
              </a:buClr>
              <a:buSzPts val="2400"/>
              <a:buFont typeface="Calibri"/>
              <a:buNone/>
              <a:defRPr sz="2400">
                <a:solidFill>
                  <a:srgbClr val="888888"/>
                </a:solidFill>
              </a:defRPr>
            </a:lvl1pPr>
            <a:lvl2pPr marL="914400" lvl="1" indent="-228600" algn="l">
              <a:lnSpc>
                <a:spcPct val="90000"/>
              </a:lnSpc>
              <a:spcBef>
                <a:spcPts val="1000"/>
              </a:spcBef>
              <a:spcAft>
                <a:spcPts val="0"/>
              </a:spcAft>
              <a:buClr>
                <a:srgbClr val="888888"/>
              </a:buClr>
              <a:buSzPts val="2400"/>
              <a:buFont typeface="Calibri"/>
              <a:buNone/>
              <a:defRPr sz="2400">
                <a:solidFill>
                  <a:srgbClr val="888888"/>
                </a:solidFill>
              </a:defRPr>
            </a:lvl2pPr>
            <a:lvl3pPr marL="1371600" lvl="2" indent="-228600" algn="l">
              <a:lnSpc>
                <a:spcPct val="90000"/>
              </a:lnSpc>
              <a:spcBef>
                <a:spcPts val="1000"/>
              </a:spcBef>
              <a:spcAft>
                <a:spcPts val="0"/>
              </a:spcAft>
              <a:buClr>
                <a:srgbClr val="888888"/>
              </a:buClr>
              <a:buSzPts val="2400"/>
              <a:buFont typeface="Calibri"/>
              <a:buNone/>
              <a:defRPr sz="2400">
                <a:solidFill>
                  <a:srgbClr val="888888"/>
                </a:solidFill>
              </a:defRPr>
            </a:lvl3pPr>
            <a:lvl4pPr marL="1828800" lvl="3" indent="-228600" algn="l">
              <a:lnSpc>
                <a:spcPct val="90000"/>
              </a:lnSpc>
              <a:spcBef>
                <a:spcPts val="1000"/>
              </a:spcBef>
              <a:spcAft>
                <a:spcPts val="0"/>
              </a:spcAft>
              <a:buClr>
                <a:srgbClr val="888888"/>
              </a:buClr>
              <a:buSzPts val="2400"/>
              <a:buFont typeface="Calibri"/>
              <a:buNone/>
              <a:defRPr sz="2400">
                <a:solidFill>
                  <a:srgbClr val="888888"/>
                </a:solidFill>
              </a:defRPr>
            </a:lvl4pPr>
            <a:lvl5pPr marL="2286000" lvl="4" indent="-228600" algn="l">
              <a:lnSpc>
                <a:spcPct val="90000"/>
              </a:lnSpc>
              <a:spcBef>
                <a:spcPts val="1000"/>
              </a:spcBef>
              <a:spcAft>
                <a:spcPts val="0"/>
              </a:spcAft>
              <a:buClr>
                <a:srgbClr val="888888"/>
              </a:buClr>
              <a:buSzPts val="2400"/>
              <a:buFont typeface="Calibri"/>
              <a:buNone/>
              <a:defRPr sz="2400">
                <a:solidFill>
                  <a:srgbClr val="888888"/>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0" name="Google Shape;20;p24"/>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1"/>
        <p:cNvGrpSpPr/>
        <p:nvPr/>
      </p:nvGrpSpPr>
      <p:grpSpPr>
        <a:xfrm>
          <a:off x="0" y="0"/>
          <a:ext cx="0" cy="0"/>
          <a:chOff x="0" y="0"/>
          <a:chExt cx="0" cy="0"/>
        </a:xfrm>
      </p:grpSpPr>
      <p:sp>
        <p:nvSpPr>
          <p:cNvPr id="22" name="Google Shape;22;p25"/>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3" name="Google Shape;23;p25"/>
          <p:cNvSpPr txBox="1">
            <a:spLocks noGrp="1"/>
          </p:cNvSpPr>
          <p:nvPr>
            <p:ph type="body" idx="1"/>
          </p:nvPr>
        </p:nvSpPr>
        <p:spPr>
          <a:xfrm>
            <a:off x="838200" y="1825625"/>
            <a:ext cx="5181600" cy="435133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4" name="Google Shape;24;p25"/>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5"/>
        <p:cNvGrpSpPr/>
        <p:nvPr/>
      </p:nvGrpSpPr>
      <p:grpSpPr>
        <a:xfrm>
          <a:off x="0" y="0"/>
          <a:ext cx="0" cy="0"/>
          <a:chOff x="0" y="0"/>
          <a:chExt cx="0" cy="0"/>
        </a:xfrm>
      </p:grpSpPr>
      <p:sp>
        <p:nvSpPr>
          <p:cNvPr id="26" name="Google Shape;26;p26"/>
          <p:cNvSpPr txBox="1">
            <a:spLocks noGrp="1"/>
          </p:cNvSpPr>
          <p:nvPr>
            <p:ph type="title"/>
          </p:nvPr>
        </p:nvSpPr>
        <p:spPr>
          <a:xfrm>
            <a:off x="839787" y="365125"/>
            <a:ext cx="10515601"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7" name="Google Shape;27;p26"/>
          <p:cNvSpPr txBox="1">
            <a:spLocks noGrp="1"/>
          </p:cNvSpPr>
          <p:nvPr>
            <p:ph type="body" idx="1"/>
          </p:nvPr>
        </p:nvSpPr>
        <p:spPr>
          <a:xfrm>
            <a:off x="839787" y="1681163"/>
            <a:ext cx="5157789" cy="823913"/>
          </a:xfrm>
          <a:prstGeom prst="rect">
            <a:avLst/>
          </a:prstGeom>
          <a:noFill/>
          <a:ln>
            <a:noFill/>
          </a:ln>
        </p:spPr>
        <p:txBody>
          <a:bodyPr spcFirstLastPara="1" wrap="square" lIns="45700" tIns="45700" rIns="45700" bIns="45700" anchor="b" anchorCtr="0">
            <a:normAutofit/>
          </a:bodyPr>
          <a:lstStyle>
            <a:lvl1pPr marL="457200" lvl="0" indent="-228600" algn="l">
              <a:lnSpc>
                <a:spcPct val="90000"/>
              </a:lnSpc>
              <a:spcBef>
                <a:spcPts val="1000"/>
              </a:spcBef>
              <a:spcAft>
                <a:spcPts val="0"/>
              </a:spcAft>
              <a:buClr>
                <a:srgbClr val="000000"/>
              </a:buClr>
              <a:buSzPts val="2400"/>
              <a:buFont typeface="Calibri"/>
              <a:buNone/>
              <a:defRPr sz="2400" b="1"/>
            </a:lvl1pPr>
            <a:lvl2pPr marL="914400" lvl="1" indent="-228600" algn="l">
              <a:lnSpc>
                <a:spcPct val="90000"/>
              </a:lnSpc>
              <a:spcBef>
                <a:spcPts val="1000"/>
              </a:spcBef>
              <a:spcAft>
                <a:spcPts val="0"/>
              </a:spcAft>
              <a:buClr>
                <a:srgbClr val="000000"/>
              </a:buClr>
              <a:buSzPts val="2400"/>
              <a:buFont typeface="Calibri"/>
              <a:buNone/>
              <a:defRPr sz="2400" b="1"/>
            </a:lvl2pPr>
            <a:lvl3pPr marL="1371600" lvl="2" indent="-228600" algn="l">
              <a:lnSpc>
                <a:spcPct val="90000"/>
              </a:lnSpc>
              <a:spcBef>
                <a:spcPts val="1000"/>
              </a:spcBef>
              <a:spcAft>
                <a:spcPts val="0"/>
              </a:spcAft>
              <a:buClr>
                <a:srgbClr val="000000"/>
              </a:buClr>
              <a:buSzPts val="2400"/>
              <a:buFont typeface="Calibri"/>
              <a:buNone/>
              <a:defRPr sz="2400" b="1"/>
            </a:lvl3pPr>
            <a:lvl4pPr marL="1828800" lvl="3" indent="-228600" algn="l">
              <a:lnSpc>
                <a:spcPct val="90000"/>
              </a:lnSpc>
              <a:spcBef>
                <a:spcPts val="1000"/>
              </a:spcBef>
              <a:spcAft>
                <a:spcPts val="0"/>
              </a:spcAft>
              <a:buClr>
                <a:srgbClr val="000000"/>
              </a:buClr>
              <a:buSzPts val="2400"/>
              <a:buFont typeface="Calibri"/>
              <a:buNone/>
              <a:defRPr sz="2400" b="1"/>
            </a:lvl4pPr>
            <a:lvl5pPr marL="2286000" lvl="4" indent="-228600" algn="l">
              <a:lnSpc>
                <a:spcPct val="90000"/>
              </a:lnSpc>
              <a:spcBef>
                <a:spcPts val="1000"/>
              </a:spcBef>
              <a:spcAft>
                <a:spcPts val="0"/>
              </a:spcAft>
              <a:buClr>
                <a:srgbClr val="000000"/>
              </a:buClr>
              <a:buSzPts val="2400"/>
              <a:buFont typeface="Calibri"/>
              <a:buNone/>
              <a:defRPr sz="2400" b="1"/>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8" name="Google Shape;28;p26"/>
          <p:cNvSpPr txBox="1">
            <a:spLocks noGrp="1"/>
          </p:cNvSpPr>
          <p:nvPr>
            <p:ph type="body" idx="2"/>
          </p:nvPr>
        </p:nvSpPr>
        <p:spPr>
          <a:xfrm>
            <a:off x="6172200" y="1681163"/>
            <a:ext cx="5183188" cy="823913"/>
          </a:xfrm>
          <a:prstGeom prst="rect">
            <a:avLst/>
          </a:prstGeom>
          <a:noFill/>
          <a:ln>
            <a:noFill/>
          </a:ln>
        </p:spPr>
        <p:txBody>
          <a:bodyPr spcFirstLastPara="1" wrap="square" lIns="45700" tIns="45700" rIns="45700" bIns="45700" anchor="b"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9" name="Google Shape;29;p26"/>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0"/>
        <p:cNvGrpSpPr/>
        <p:nvPr/>
      </p:nvGrpSpPr>
      <p:grpSpPr>
        <a:xfrm>
          <a:off x="0" y="0"/>
          <a:ext cx="0" cy="0"/>
          <a:chOff x="0" y="0"/>
          <a:chExt cx="0" cy="0"/>
        </a:xfrm>
      </p:grpSpPr>
      <p:sp>
        <p:nvSpPr>
          <p:cNvPr id="31" name="Google Shape;31;p27"/>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2" name="Google Shape;32;p27"/>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3"/>
        <p:cNvGrpSpPr/>
        <p:nvPr/>
      </p:nvGrpSpPr>
      <p:grpSpPr>
        <a:xfrm>
          <a:off x="0" y="0"/>
          <a:ext cx="0" cy="0"/>
          <a:chOff x="0" y="0"/>
          <a:chExt cx="0" cy="0"/>
        </a:xfrm>
      </p:grpSpPr>
      <p:sp>
        <p:nvSpPr>
          <p:cNvPr id="34" name="Google Shape;34;p28"/>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5"/>
        <p:cNvGrpSpPr/>
        <p:nvPr/>
      </p:nvGrpSpPr>
      <p:grpSpPr>
        <a:xfrm>
          <a:off x="0" y="0"/>
          <a:ext cx="0" cy="0"/>
          <a:chOff x="0" y="0"/>
          <a:chExt cx="0" cy="0"/>
        </a:xfrm>
      </p:grpSpPr>
      <p:sp>
        <p:nvSpPr>
          <p:cNvPr id="36" name="Google Shape;36;p29"/>
          <p:cNvSpPr txBox="1">
            <a:spLocks noGrp="1"/>
          </p:cNvSpPr>
          <p:nvPr>
            <p:ph type="title"/>
          </p:nvPr>
        </p:nvSpPr>
        <p:spPr>
          <a:xfrm>
            <a:off x="839787" y="457200"/>
            <a:ext cx="3932239" cy="1600200"/>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3200"/>
              <a:buFont typeface="Calibri"/>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7" name="Google Shape;37;p29"/>
          <p:cNvSpPr txBox="1">
            <a:spLocks noGrp="1"/>
          </p:cNvSpPr>
          <p:nvPr>
            <p:ph type="body" idx="1"/>
          </p:nvPr>
        </p:nvSpPr>
        <p:spPr>
          <a:xfrm>
            <a:off x="5183187" y="987425"/>
            <a:ext cx="6172201" cy="4873625"/>
          </a:xfrm>
          <a:prstGeom prst="rect">
            <a:avLst/>
          </a:prstGeom>
          <a:noFill/>
          <a:ln>
            <a:noFill/>
          </a:ln>
        </p:spPr>
        <p:txBody>
          <a:bodyPr spcFirstLastPara="1" wrap="square" lIns="45700" tIns="45700" rIns="45700" bIns="45700" anchor="t" anchorCtr="0">
            <a:normAutofit/>
          </a:bodyPr>
          <a:lstStyle>
            <a:lvl1pPr marL="457200" lvl="0" indent="-431800" algn="l">
              <a:lnSpc>
                <a:spcPct val="90000"/>
              </a:lnSpc>
              <a:spcBef>
                <a:spcPts val="1000"/>
              </a:spcBef>
              <a:spcAft>
                <a:spcPts val="0"/>
              </a:spcAft>
              <a:buClr>
                <a:srgbClr val="000000"/>
              </a:buClr>
              <a:buSzPts val="3200"/>
              <a:buChar char="•"/>
              <a:defRPr sz="3200"/>
            </a:lvl1pPr>
            <a:lvl2pPr marL="914400" lvl="1" indent="-431800" algn="l">
              <a:lnSpc>
                <a:spcPct val="90000"/>
              </a:lnSpc>
              <a:spcBef>
                <a:spcPts val="1000"/>
              </a:spcBef>
              <a:spcAft>
                <a:spcPts val="0"/>
              </a:spcAft>
              <a:buClr>
                <a:srgbClr val="000000"/>
              </a:buClr>
              <a:buSzPts val="3200"/>
              <a:buChar char="•"/>
              <a:defRPr sz="3200"/>
            </a:lvl2pPr>
            <a:lvl3pPr marL="1371600" lvl="2" indent="-431800" algn="l">
              <a:lnSpc>
                <a:spcPct val="90000"/>
              </a:lnSpc>
              <a:spcBef>
                <a:spcPts val="1000"/>
              </a:spcBef>
              <a:spcAft>
                <a:spcPts val="0"/>
              </a:spcAft>
              <a:buClr>
                <a:srgbClr val="000000"/>
              </a:buClr>
              <a:buSzPts val="3200"/>
              <a:buChar char="•"/>
              <a:defRPr sz="3200"/>
            </a:lvl3pPr>
            <a:lvl4pPr marL="1828800" lvl="3" indent="-431800" algn="l">
              <a:lnSpc>
                <a:spcPct val="90000"/>
              </a:lnSpc>
              <a:spcBef>
                <a:spcPts val="1000"/>
              </a:spcBef>
              <a:spcAft>
                <a:spcPts val="0"/>
              </a:spcAft>
              <a:buClr>
                <a:srgbClr val="000000"/>
              </a:buClr>
              <a:buSzPts val="3200"/>
              <a:buChar char="•"/>
              <a:defRPr sz="3200"/>
            </a:lvl4pPr>
            <a:lvl5pPr marL="2286000" lvl="4" indent="-431800" algn="l">
              <a:lnSpc>
                <a:spcPct val="90000"/>
              </a:lnSpc>
              <a:spcBef>
                <a:spcPts val="1000"/>
              </a:spcBef>
              <a:spcAft>
                <a:spcPts val="0"/>
              </a:spcAft>
              <a:buClr>
                <a:srgbClr val="000000"/>
              </a:buClr>
              <a:buSzPts val="3200"/>
              <a:buChar char="•"/>
              <a:defRPr sz="32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8" name="Google Shape;38;p29"/>
          <p:cNvSpPr txBox="1">
            <a:spLocks noGrp="1"/>
          </p:cNvSpPr>
          <p:nvPr>
            <p:ph type="body" idx="2"/>
          </p:nvPr>
        </p:nvSpPr>
        <p:spPr>
          <a:xfrm>
            <a:off x="839787" y="2057400"/>
            <a:ext cx="3932239" cy="381158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9" name="Google Shape;39;p29"/>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40"/>
        <p:cNvGrpSpPr/>
        <p:nvPr/>
      </p:nvGrpSpPr>
      <p:grpSpPr>
        <a:xfrm>
          <a:off x="0" y="0"/>
          <a:ext cx="0" cy="0"/>
          <a:chOff x="0" y="0"/>
          <a:chExt cx="0" cy="0"/>
        </a:xfrm>
      </p:grpSpPr>
      <p:sp>
        <p:nvSpPr>
          <p:cNvPr id="41" name="Google Shape;41;p30"/>
          <p:cNvSpPr txBox="1">
            <a:spLocks noGrp="1"/>
          </p:cNvSpPr>
          <p:nvPr>
            <p:ph type="title"/>
          </p:nvPr>
        </p:nvSpPr>
        <p:spPr>
          <a:xfrm>
            <a:off x="839787" y="457200"/>
            <a:ext cx="3932239" cy="1600200"/>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3200"/>
              <a:buFont typeface="Calibri"/>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42" name="Google Shape;42;p30"/>
          <p:cNvSpPr>
            <a:spLocks noGrp="1"/>
          </p:cNvSpPr>
          <p:nvPr>
            <p:ph type="pic" idx="2"/>
          </p:nvPr>
        </p:nvSpPr>
        <p:spPr>
          <a:xfrm>
            <a:off x="5183187" y="987425"/>
            <a:ext cx="6172201"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R="0" lvl="1"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R="0" lvl="2"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R="0" lvl="3"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R="0" lvl="4"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R="0" lvl="5"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R="0" lvl="6"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R="0" lvl="7"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R="0" lvl="8"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43" name="Google Shape;43;p30"/>
          <p:cNvSpPr txBox="1">
            <a:spLocks noGrp="1"/>
          </p:cNvSpPr>
          <p:nvPr>
            <p:ph type="body" idx="1"/>
          </p:nvPr>
        </p:nvSpPr>
        <p:spPr>
          <a:xfrm>
            <a:off x="839787" y="2057400"/>
            <a:ext cx="3932239" cy="38115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1600"/>
              <a:buFont typeface="Calibri"/>
              <a:buNone/>
              <a:defRPr sz="1600"/>
            </a:lvl1pPr>
            <a:lvl2pPr marL="914400" lvl="1" indent="-228600" algn="l">
              <a:lnSpc>
                <a:spcPct val="90000"/>
              </a:lnSpc>
              <a:spcBef>
                <a:spcPts val="1000"/>
              </a:spcBef>
              <a:spcAft>
                <a:spcPts val="0"/>
              </a:spcAft>
              <a:buClr>
                <a:srgbClr val="000000"/>
              </a:buClr>
              <a:buSzPts val="1600"/>
              <a:buFont typeface="Calibri"/>
              <a:buNone/>
              <a:defRPr sz="1600"/>
            </a:lvl2pPr>
            <a:lvl3pPr marL="1371600" lvl="2" indent="-228600" algn="l">
              <a:lnSpc>
                <a:spcPct val="90000"/>
              </a:lnSpc>
              <a:spcBef>
                <a:spcPts val="1000"/>
              </a:spcBef>
              <a:spcAft>
                <a:spcPts val="0"/>
              </a:spcAft>
              <a:buClr>
                <a:srgbClr val="000000"/>
              </a:buClr>
              <a:buSzPts val="1600"/>
              <a:buFont typeface="Calibri"/>
              <a:buNone/>
              <a:defRPr sz="1600"/>
            </a:lvl3pPr>
            <a:lvl4pPr marL="1828800" lvl="3" indent="-228600" algn="l">
              <a:lnSpc>
                <a:spcPct val="90000"/>
              </a:lnSpc>
              <a:spcBef>
                <a:spcPts val="1000"/>
              </a:spcBef>
              <a:spcAft>
                <a:spcPts val="0"/>
              </a:spcAft>
              <a:buClr>
                <a:srgbClr val="000000"/>
              </a:buClr>
              <a:buSzPts val="1600"/>
              <a:buFont typeface="Calibri"/>
              <a:buNone/>
              <a:defRPr sz="1600"/>
            </a:lvl4pPr>
            <a:lvl5pPr marL="2286000" lvl="4" indent="-228600" algn="l">
              <a:lnSpc>
                <a:spcPct val="90000"/>
              </a:lnSpc>
              <a:spcBef>
                <a:spcPts val="1000"/>
              </a:spcBef>
              <a:spcAft>
                <a:spcPts val="0"/>
              </a:spcAft>
              <a:buClr>
                <a:srgbClr val="000000"/>
              </a:buClr>
              <a:buSzPts val="1600"/>
              <a:buFont typeface="Calibri"/>
              <a:buNone/>
              <a:defRPr sz="16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44" name="Google Shape;44;p30"/>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21"/>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marR="0" lvl="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7" name="Google Shape;7;p21"/>
          <p:cNvSpPr txBox="1">
            <a:spLocks noGrp="1"/>
          </p:cNvSpPr>
          <p:nvPr>
            <p:ph type="body" idx="1"/>
          </p:nvPr>
        </p:nvSpPr>
        <p:spPr>
          <a:xfrm>
            <a:off x="838200" y="1825625"/>
            <a:ext cx="10515600" cy="4351338"/>
          </a:xfrm>
          <a:prstGeom prst="rect">
            <a:avLst/>
          </a:prstGeom>
          <a:noFill/>
          <a:ln>
            <a:noFill/>
          </a:ln>
        </p:spPr>
        <p:txBody>
          <a:bodyPr spcFirstLastPara="1" wrap="square" lIns="45700" tIns="45700" rIns="45700" bIns="45700" anchor="t" anchorCtr="0">
            <a:normAutofit/>
          </a:bodyPr>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L="914400" marR="0" lvl="1"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L="1371600" marR="0" lvl="2"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L="1828800" marR="0" lvl="3"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L="2286000" marR="0" lvl="4"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L="2743200" marR="0" lvl="5"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L="3200400" marR="0" lvl="6"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L="3657600" marR="0" lvl="7"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L="4114800" marR="0" lvl="8"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8" name="Google Shape;8;p21"/>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p:nvPr/>
        </p:nvSpPr>
        <p:spPr>
          <a:xfrm>
            <a:off x="0" y="0"/>
            <a:ext cx="12192000" cy="1194957"/>
          </a:xfrm>
          <a:prstGeom prst="rect">
            <a:avLst/>
          </a:prstGeom>
          <a:solidFill>
            <a:srgbClr val="5A7E8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404040"/>
              </a:buClr>
              <a:buSzPts val="1800"/>
              <a:buFont typeface="Calibri"/>
              <a:buNone/>
            </a:pPr>
            <a:endParaRPr sz="1800" b="0" i="0" u="none" strike="noStrike" cap="none">
              <a:solidFill>
                <a:srgbClr val="404040"/>
              </a:solidFill>
              <a:latin typeface="Calibri"/>
              <a:ea typeface="Calibri"/>
              <a:cs typeface="Calibri"/>
              <a:sym typeface="Calibri"/>
            </a:endParaRPr>
          </a:p>
        </p:txBody>
      </p:sp>
      <p:sp>
        <p:nvSpPr>
          <p:cNvPr id="50" name="Google Shape;50;p1"/>
          <p:cNvSpPr txBox="1"/>
          <p:nvPr/>
        </p:nvSpPr>
        <p:spPr>
          <a:xfrm>
            <a:off x="1569719" y="2459524"/>
            <a:ext cx="9052562" cy="193895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6000"/>
              <a:buFont typeface="Century Gothic"/>
              <a:buNone/>
            </a:pPr>
            <a:r>
              <a:rPr lang="en-US" sz="6000" dirty="0">
                <a:effectLst/>
                <a:latin typeface="Century Gothic" panose="020B0502020202020204" pitchFamily="34" charset="0"/>
                <a:ea typeface="Calibri" panose="020F0502020204030204" pitchFamily="34" charset="0"/>
                <a:cs typeface="Times New Roman" panose="02020603050405020304" pitchFamily="18" charset="0"/>
              </a:rPr>
              <a:t>Aggregate Demand in Keynesian Analysis</a:t>
            </a:r>
            <a:endParaRPr lang="en-US" dirty="0">
              <a:latin typeface="Century Gothic" panose="020B0502020202020204" pitchFamily="34" charset="0"/>
            </a:endParaRPr>
          </a:p>
        </p:txBody>
      </p:sp>
      <p:cxnSp>
        <p:nvCxnSpPr>
          <p:cNvPr id="51" name="Google Shape;51;p1"/>
          <p:cNvCxnSpPr/>
          <p:nvPr/>
        </p:nvCxnSpPr>
        <p:spPr>
          <a:xfrm>
            <a:off x="3071446" y="5020636"/>
            <a:ext cx="5931879" cy="1"/>
          </a:xfrm>
          <a:prstGeom prst="straightConnector1">
            <a:avLst/>
          </a:prstGeom>
          <a:noFill/>
          <a:ln w="9525" cap="flat" cmpd="sng">
            <a:solidFill>
              <a:srgbClr val="000000"/>
            </a:solidFill>
            <a:prstDash val="solid"/>
            <a:miter lim="8000"/>
            <a:headEnd type="none" w="sm" len="sm"/>
            <a:tailEnd type="none" w="sm" len="sm"/>
          </a:ln>
        </p:spPr>
      </p:cxnSp>
      <p:sp>
        <p:nvSpPr>
          <p:cNvPr id="52" name="Google Shape;52;p1"/>
          <p:cNvSpPr txBox="1"/>
          <p:nvPr/>
        </p:nvSpPr>
        <p:spPr>
          <a:xfrm>
            <a:off x="481647" y="320477"/>
            <a:ext cx="3565363" cy="561341"/>
          </a:xfrm>
          <a:prstGeom prst="rect">
            <a:avLst/>
          </a:prstGeom>
          <a:solidFill>
            <a:srgbClr val="5A7E83"/>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cxnSp>
        <p:nvCxnSpPr>
          <p:cNvPr id="53" name="Google Shape;53;p1"/>
          <p:cNvCxnSpPr/>
          <p:nvPr/>
        </p:nvCxnSpPr>
        <p:spPr>
          <a:xfrm>
            <a:off x="3071446" y="2091430"/>
            <a:ext cx="5931879" cy="1"/>
          </a:xfrm>
          <a:prstGeom prst="straightConnector1">
            <a:avLst/>
          </a:prstGeom>
          <a:noFill/>
          <a:ln w="9525" cap="flat" cmpd="sng">
            <a:solidFill>
              <a:srgbClr val="000000"/>
            </a:solidFill>
            <a:prstDash val="solid"/>
            <a:miter lim="8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ea typeface="Century Gothic"/>
                  <a:cs typeface="Century Gothic"/>
                  <a:sym typeface="Century Gothic"/>
                </a:rPr>
                <a:t>Government Spending</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931" y="1515231"/>
            <a:ext cx="8058300" cy="994870"/>
            <a:chOff x="542923" y="1736761"/>
            <a:chExt cx="8058300"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667628" y="1873077"/>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The U.S. is predominantly a market economy, but the government still plays a very significant role.</a:t>
              </a:r>
              <a:endParaRPr dirty="0"/>
            </a:p>
          </p:txBody>
        </p:sp>
      </p:grpSp>
      <p:grpSp>
        <p:nvGrpSpPr>
          <p:cNvPr id="14" name="Google Shape;157;p18">
            <a:extLst>
              <a:ext uri="{FF2B5EF4-FFF2-40B4-BE49-F238E27FC236}">
                <a16:creationId xmlns:a16="http://schemas.microsoft.com/office/drawing/2014/main" id="{7A3B278D-1DB9-44E2-A22C-92B7FAA02B7D}"/>
              </a:ext>
            </a:extLst>
          </p:cNvPr>
          <p:cNvGrpSpPr/>
          <p:nvPr/>
        </p:nvGrpSpPr>
        <p:grpSpPr>
          <a:xfrm>
            <a:off x="2066701" y="2583332"/>
            <a:ext cx="8058300" cy="1047325"/>
            <a:chOff x="542923" y="1736761"/>
            <a:chExt cx="8058300" cy="807000"/>
          </a:xfrm>
        </p:grpSpPr>
        <p:sp>
          <p:nvSpPr>
            <p:cNvPr id="15" name="Google Shape;158;p18">
              <a:extLst>
                <a:ext uri="{FF2B5EF4-FFF2-40B4-BE49-F238E27FC236}">
                  <a16:creationId xmlns:a16="http://schemas.microsoft.com/office/drawing/2014/main" id="{8152CA2C-E2B4-4255-A35E-4E25E1803C7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6" name="Google Shape;159;p18">
              <a:extLst>
                <a:ext uri="{FF2B5EF4-FFF2-40B4-BE49-F238E27FC236}">
                  <a16:creationId xmlns:a16="http://schemas.microsoft.com/office/drawing/2014/main" id="{74722B5F-025F-4257-8FCF-E6C1225F9A42}"/>
                </a:ext>
              </a:extLst>
            </p:cNvPr>
            <p:cNvSpPr txBox="1"/>
            <p:nvPr/>
          </p:nvSpPr>
          <p:spPr>
            <a:xfrm>
              <a:off x="667858" y="1857593"/>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Keynes recognized that a large government budget could be a powerful tool in terms of its influence over aggregate demand.</a:t>
              </a:r>
              <a:endParaRPr sz="2000" dirty="0">
                <a:solidFill>
                  <a:schemeClr val="lt1"/>
                </a:solidFill>
                <a:latin typeface="Calibri"/>
                <a:ea typeface="Calibri"/>
                <a:cs typeface="Calibri"/>
                <a:sym typeface="Calibri"/>
              </a:endParaRPr>
            </a:p>
          </p:txBody>
        </p:sp>
      </p:grpSp>
      <p:grpSp>
        <p:nvGrpSpPr>
          <p:cNvPr id="32" name="Google Shape;157;p18">
            <a:extLst>
              <a:ext uri="{FF2B5EF4-FFF2-40B4-BE49-F238E27FC236}">
                <a16:creationId xmlns:a16="http://schemas.microsoft.com/office/drawing/2014/main" id="{F8BDCC1F-6D28-417A-AC2F-85D354B0890B}"/>
              </a:ext>
            </a:extLst>
          </p:cNvPr>
          <p:cNvGrpSpPr/>
          <p:nvPr/>
        </p:nvGrpSpPr>
        <p:grpSpPr>
          <a:xfrm>
            <a:off x="2066466" y="3703889"/>
            <a:ext cx="8058300" cy="1470830"/>
            <a:chOff x="542923" y="1736761"/>
            <a:chExt cx="8058300" cy="807000"/>
          </a:xfrm>
        </p:grpSpPr>
        <p:sp>
          <p:nvSpPr>
            <p:cNvPr id="33" name="Google Shape;158;p18">
              <a:extLst>
                <a:ext uri="{FF2B5EF4-FFF2-40B4-BE49-F238E27FC236}">
                  <a16:creationId xmlns:a16="http://schemas.microsoft.com/office/drawing/2014/main" id="{55700140-32CD-40D4-ABC5-FAF7172497E5}"/>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34" name="Google Shape;159;p18">
              <a:extLst>
                <a:ext uri="{FF2B5EF4-FFF2-40B4-BE49-F238E27FC236}">
                  <a16:creationId xmlns:a16="http://schemas.microsoft.com/office/drawing/2014/main" id="{60264873-06F3-466C-A54C-CBC49241B7FE}"/>
                </a:ext>
              </a:extLst>
            </p:cNvPr>
            <p:cNvSpPr txBox="1"/>
            <p:nvPr/>
          </p:nvSpPr>
          <p:spPr>
            <a:xfrm>
              <a:off x="667863" y="1796327"/>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indent="-355600">
                <a:buClr>
                  <a:schemeClr val="lt1"/>
                </a:buClr>
                <a:buSzPts val="2000"/>
                <a:buFont typeface="Arial" panose="020B0604020202020204" pitchFamily="34" charset="0"/>
                <a:buChar char="•"/>
              </a:pPr>
              <a:r>
                <a:rPr lang="en-US" sz="2000" dirty="0">
                  <a:solidFill>
                    <a:schemeClr val="lt1"/>
                  </a:solidFill>
                  <a:latin typeface="Calibri"/>
                  <a:cs typeface="Calibri"/>
                </a:rPr>
                <a:t>Not only could increased government spending stimulate AD and decreased government spending reduce AD, but also lowering or raising tax rates could influence consumption and investment spending.</a:t>
              </a:r>
            </a:p>
          </p:txBody>
        </p:sp>
      </p:grpSp>
      <p:grpSp>
        <p:nvGrpSpPr>
          <p:cNvPr id="17" name="Google Shape;157;p18">
            <a:extLst>
              <a:ext uri="{FF2B5EF4-FFF2-40B4-BE49-F238E27FC236}">
                <a16:creationId xmlns:a16="http://schemas.microsoft.com/office/drawing/2014/main" id="{CC8B4C35-3DF6-499F-812A-93C2FC1A96A2}"/>
              </a:ext>
            </a:extLst>
          </p:cNvPr>
          <p:cNvGrpSpPr/>
          <p:nvPr/>
        </p:nvGrpSpPr>
        <p:grpSpPr>
          <a:xfrm>
            <a:off x="2066466" y="5262213"/>
            <a:ext cx="8058300" cy="1047325"/>
            <a:chOff x="542923" y="1736761"/>
            <a:chExt cx="8058300" cy="807000"/>
          </a:xfrm>
        </p:grpSpPr>
        <p:sp>
          <p:nvSpPr>
            <p:cNvPr id="18" name="Google Shape;158;p18">
              <a:extLst>
                <a:ext uri="{FF2B5EF4-FFF2-40B4-BE49-F238E27FC236}">
                  <a16:creationId xmlns:a16="http://schemas.microsoft.com/office/drawing/2014/main" id="{557ADE06-53B1-4B3A-BE2D-F9D202AE35EC}"/>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6850E441-1EF7-485E-B5B7-D55E4A15843E}"/>
                </a:ext>
              </a:extLst>
            </p:cNvPr>
            <p:cNvSpPr txBox="1"/>
            <p:nvPr/>
          </p:nvSpPr>
          <p:spPr>
            <a:xfrm>
              <a:off x="668093" y="1856624"/>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Keynes stated that during extreme times, like deep recessions, only the government had the means to move aggregate demand.</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3592216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ea typeface="Century Gothic"/>
                  <a:cs typeface="Century Gothic"/>
                  <a:sym typeface="Century Gothic"/>
                </a:rPr>
                <a:t>Spending on Net Exports</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931" y="1515231"/>
            <a:ext cx="8058300" cy="994870"/>
            <a:chOff x="542923" y="1736761"/>
            <a:chExt cx="8058300"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668093" y="1880822"/>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Export expenditures add to AD while import expenditures subtract from AD.</a:t>
              </a:r>
              <a:endParaRPr dirty="0"/>
            </a:p>
          </p:txBody>
        </p:sp>
      </p:grpSp>
      <p:grpSp>
        <p:nvGrpSpPr>
          <p:cNvPr id="14" name="Google Shape;157;p18">
            <a:extLst>
              <a:ext uri="{FF2B5EF4-FFF2-40B4-BE49-F238E27FC236}">
                <a16:creationId xmlns:a16="http://schemas.microsoft.com/office/drawing/2014/main" id="{7A3B278D-1DB9-44E2-A22C-92B7FAA02B7D}"/>
              </a:ext>
            </a:extLst>
          </p:cNvPr>
          <p:cNvGrpSpPr/>
          <p:nvPr/>
        </p:nvGrpSpPr>
        <p:grpSpPr>
          <a:xfrm>
            <a:off x="2066931" y="2595315"/>
            <a:ext cx="8058300" cy="1047325"/>
            <a:chOff x="542923" y="1736761"/>
            <a:chExt cx="8058300" cy="807000"/>
          </a:xfrm>
        </p:grpSpPr>
        <p:sp>
          <p:nvSpPr>
            <p:cNvPr id="15" name="Google Shape;158;p18">
              <a:extLst>
                <a:ext uri="{FF2B5EF4-FFF2-40B4-BE49-F238E27FC236}">
                  <a16:creationId xmlns:a16="http://schemas.microsoft.com/office/drawing/2014/main" id="{8152CA2C-E2B4-4255-A35E-4E25E1803C7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6" name="Google Shape;159;p18">
              <a:extLst>
                <a:ext uri="{FF2B5EF4-FFF2-40B4-BE49-F238E27FC236}">
                  <a16:creationId xmlns:a16="http://schemas.microsoft.com/office/drawing/2014/main" id="{74722B5F-025F-4257-8FCF-E6C1225F9A42}"/>
                </a:ext>
              </a:extLst>
            </p:cNvPr>
            <p:cNvSpPr txBox="1"/>
            <p:nvPr/>
          </p:nvSpPr>
          <p:spPr>
            <a:xfrm>
              <a:off x="668093" y="1848360"/>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The level of demand for a nation's exports is heavily affected by the economic climate of the importing countries.</a:t>
              </a:r>
            </a:p>
          </p:txBody>
        </p:sp>
      </p:grpSp>
      <p:grpSp>
        <p:nvGrpSpPr>
          <p:cNvPr id="32" name="Google Shape;157;p18">
            <a:extLst>
              <a:ext uri="{FF2B5EF4-FFF2-40B4-BE49-F238E27FC236}">
                <a16:creationId xmlns:a16="http://schemas.microsoft.com/office/drawing/2014/main" id="{F8BDCC1F-6D28-417A-AC2F-85D354B0890B}"/>
              </a:ext>
            </a:extLst>
          </p:cNvPr>
          <p:cNvGrpSpPr/>
          <p:nvPr/>
        </p:nvGrpSpPr>
        <p:grpSpPr>
          <a:xfrm>
            <a:off x="2066931" y="3727854"/>
            <a:ext cx="8058300" cy="1047325"/>
            <a:chOff x="542923" y="1736761"/>
            <a:chExt cx="8058300" cy="807000"/>
          </a:xfrm>
        </p:grpSpPr>
        <p:sp>
          <p:nvSpPr>
            <p:cNvPr id="33" name="Google Shape;158;p18">
              <a:extLst>
                <a:ext uri="{FF2B5EF4-FFF2-40B4-BE49-F238E27FC236}">
                  <a16:creationId xmlns:a16="http://schemas.microsoft.com/office/drawing/2014/main" id="{55700140-32CD-40D4-ABC5-FAF7172497E5}"/>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34" name="Google Shape;159;p18">
              <a:extLst>
                <a:ext uri="{FF2B5EF4-FFF2-40B4-BE49-F238E27FC236}">
                  <a16:creationId xmlns:a16="http://schemas.microsoft.com/office/drawing/2014/main" id="{60264873-06F3-466C-A54C-CBC49241B7FE}"/>
                </a:ext>
              </a:extLst>
            </p:cNvPr>
            <p:cNvSpPr txBox="1"/>
            <p:nvPr/>
          </p:nvSpPr>
          <p:spPr>
            <a:xfrm>
              <a:off x="668093" y="1856624"/>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Relative prices of goods in domestic and international markets can also affect exports and imports.</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3008527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Summary</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Both substitution bias and quality/new goods bias tend to overstate the negative impact of inflation on consumers. </a:t>
            </a:r>
            <a:endParaRPr dirty="0"/>
          </a:p>
        </p:txBody>
      </p:sp>
      <p:sp>
        <p:nvSpPr>
          <p:cNvPr id="2" name="Rectangle 1">
            <a:extLst>
              <a:ext uri="{FF2B5EF4-FFF2-40B4-BE49-F238E27FC236}">
                <a16:creationId xmlns:a16="http://schemas.microsoft.com/office/drawing/2014/main" id="{D5669966-B0FB-46A0-8537-418FAAA11439}"/>
              </a:ext>
            </a:extLst>
          </p:cNvPr>
          <p:cNvSpPr/>
          <p:nvPr/>
        </p:nvSpPr>
        <p:spPr>
          <a:xfrm>
            <a:off x="1881188" y="1381459"/>
            <a:ext cx="8429626" cy="5114592"/>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755C7DE-2729-4F5C-86E0-DCD46FD9A494}"/>
              </a:ext>
            </a:extLst>
          </p:cNvPr>
          <p:cNvSpPr txBox="1"/>
          <p:nvPr/>
        </p:nvSpPr>
        <p:spPr>
          <a:xfrm>
            <a:off x="2100746" y="1486310"/>
            <a:ext cx="7990449" cy="4832092"/>
          </a:xfrm>
          <a:prstGeom prst="rect">
            <a:avLst/>
          </a:prstGeom>
          <a:noFill/>
          <a:ln>
            <a:solidFill>
              <a:srgbClr val="627981"/>
            </a:solidFill>
          </a:ln>
        </p:spPr>
        <p:txBody>
          <a:bodyPr wrap="square" rtlCol="0">
            <a:spAutoFit/>
          </a:bodyPr>
          <a:lstStyle/>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The Keynesian perspective focuses on aggregate demand.</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Consumption will change for multiple reasons, including movements in income, taxes, expectations about future income, and changes in wealth levels.</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Investment levels will change based on the expectation of future profits as well as interest rate levels.</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Political considerations determine government spending and taxes.</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lang="en-US" sz="2200" dirty="0">
                <a:solidFill>
                  <a:prstClr val="white"/>
                </a:solidFill>
                <a:latin typeface="Calibri"/>
                <a:cs typeface="Calibri"/>
              </a:rPr>
              <a:t>Exports and imports change according to relative growth rates and prices between two economies.</a:t>
            </a:r>
          </a:p>
        </p:txBody>
      </p:sp>
    </p:spTree>
    <p:extLst>
      <p:ext uri="{BB962C8B-B14F-4D97-AF65-F5344CB8AC3E}">
        <p14:creationId xmlns:p14="http://schemas.microsoft.com/office/powerpoint/2010/main" val="516449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347"/>
        <p:cNvGrpSpPr/>
        <p:nvPr/>
      </p:nvGrpSpPr>
      <p:grpSpPr>
        <a:xfrm>
          <a:off x="0" y="0"/>
          <a:ext cx="0" cy="0"/>
          <a:chOff x="0" y="0"/>
          <a:chExt cx="0" cy="0"/>
        </a:xfrm>
      </p:grpSpPr>
      <p:cxnSp>
        <p:nvCxnSpPr>
          <p:cNvPr id="348" name="Google Shape;348;p20"/>
          <p:cNvCxnSpPr/>
          <p:nvPr/>
        </p:nvCxnSpPr>
        <p:spPr>
          <a:xfrm>
            <a:off x="1859169" y="2729726"/>
            <a:ext cx="8429626" cy="1"/>
          </a:xfrm>
          <a:prstGeom prst="straightConnector1">
            <a:avLst/>
          </a:prstGeom>
          <a:noFill/>
          <a:ln w="12700" cap="flat" cmpd="sng">
            <a:solidFill>
              <a:srgbClr val="FFFFFF"/>
            </a:solidFill>
            <a:prstDash val="solid"/>
            <a:miter lim="8000"/>
            <a:headEnd type="none" w="sm" len="sm"/>
            <a:tailEnd type="none" w="sm" len="sm"/>
          </a:ln>
        </p:spPr>
      </p:cxnSp>
      <p:sp>
        <p:nvSpPr>
          <p:cNvPr id="349" name="Google Shape;349;p20"/>
          <p:cNvSpPr txBox="1"/>
          <p:nvPr/>
        </p:nvSpPr>
        <p:spPr>
          <a:xfrm>
            <a:off x="1569719" y="1410227"/>
            <a:ext cx="9052562" cy="12090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7200"/>
              <a:buFont typeface="Century Gothic"/>
              <a:buNone/>
            </a:pPr>
            <a:r>
              <a:rPr lang="en-US" sz="7200" b="1" i="0" u="none" strike="noStrike" cap="none">
                <a:solidFill>
                  <a:srgbClr val="FFFFFF"/>
                </a:solidFill>
                <a:latin typeface="Century Gothic"/>
                <a:ea typeface="Century Gothic"/>
                <a:cs typeface="Century Gothic"/>
                <a:sym typeface="Century Gothic"/>
              </a:rPr>
              <a:t>HAWKES</a:t>
            </a:r>
            <a:r>
              <a:rPr lang="en-US" sz="7200" b="0" i="0" u="none" strike="noStrike" cap="none">
                <a:solidFill>
                  <a:srgbClr val="FFFFFF"/>
                </a:solidFill>
                <a:latin typeface="Century Gothic"/>
                <a:ea typeface="Century Gothic"/>
                <a:cs typeface="Century Gothic"/>
                <a:sym typeface="Century Gothic"/>
              </a:rPr>
              <a:t> LEARNING</a:t>
            </a:r>
            <a:endParaRPr/>
          </a:p>
        </p:txBody>
      </p:sp>
      <p:pic>
        <p:nvPicPr>
          <p:cNvPr id="350" name="Google Shape;350;p20" descr="Picture 5"/>
          <p:cNvPicPr preferRelativeResize="0"/>
          <p:nvPr/>
        </p:nvPicPr>
        <p:blipFill rotWithShape="1">
          <a:blip r:embed="rId3">
            <a:alphaModFix/>
          </a:blip>
          <a:srcRect/>
          <a:stretch/>
        </p:blipFill>
        <p:spPr>
          <a:xfrm>
            <a:off x="3281107" y="3050910"/>
            <a:ext cx="609601" cy="609601"/>
          </a:xfrm>
          <a:prstGeom prst="rect">
            <a:avLst/>
          </a:prstGeom>
          <a:noFill/>
          <a:ln>
            <a:noFill/>
          </a:ln>
        </p:spPr>
      </p:pic>
      <p:pic>
        <p:nvPicPr>
          <p:cNvPr id="351" name="Google Shape;351;p20" descr="Picture 6"/>
          <p:cNvPicPr preferRelativeResize="0"/>
          <p:nvPr/>
        </p:nvPicPr>
        <p:blipFill rotWithShape="1">
          <a:blip r:embed="rId4">
            <a:alphaModFix/>
          </a:blip>
          <a:srcRect/>
          <a:stretch/>
        </p:blipFill>
        <p:spPr>
          <a:xfrm>
            <a:off x="4666179" y="3050910"/>
            <a:ext cx="609601" cy="609601"/>
          </a:xfrm>
          <a:prstGeom prst="rect">
            <a:avLst/>
          </a:prstGeom>
          <a:noFill/>
          <a:ln>
            <a:noFill/>
          </a:ln>
        </p:spPr>
      </p:pic>
      <p:pic>
        <p:nvPicPr>
          <p:cNvPr id="352" name="Google Shape;352;p20" descr="Picture 7"/>
          <p:cNvPicPr preferRelativeResize="0"/>
          <p:nvPr/>
        </p:nvPicPr>
        <p:blipFill rotWithShape="1">
          <a:blip r:embed="rId5">
            <a:alphaModFix/>
          </a:blip>
          <a:srcRect/>
          <a:stretch/>
        </p:blipFill>
        <p:spPr>
          <a:xfrm>
            <a:off x="6217122" y="3050910"/>
            <a:ext cx="609601" cy="609601"/>
          </a:xfrm>
          <a:prstGeom prst="rect">
            <a:avLst/>
          </a:prstGeom>
          <a:noFill/>
          <a:ln>
            <a:noFill/>
          </a:ln>
        </p:spPr>
      </p:pic>
      <p:pic>
        <p:nvPicPr>
          <p:cNvPr id="353" name="Google Shape;353;p20" descr="Picture 8"/>
          <p:cNvPicPr preferRelativeResize="0"/>
          <p:nvPr/>
        </p:nvPicPr>
        <p:blipFill rotWithShape="1">
          <a:blip r:embed="rId6">
            <a:alphaModFix/>
          </a:blip>
          <a:srcRect/>
          <a:stretch/>
        </p:blipFill>
        <p:spPr>
          <a:xfrm>
            <a:off x="7768065" y="3050910"/>
            <a:ext cx="609601" cy="6096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The Keynesian Perspective</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Both substitution bias and quality/new goods bias tend to overstate the negative impact of inflation on consumers. </a:t>
            </a:r>
            <a:endParaRPr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931" y="1515231"/>
            <a:ext cx="8058300" cy="994870"/>
            <a:chOff x="542923" y="1736761"/>
            <a:chExt cx="8058300"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668093" y="1875401"/>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The Keynesian perspective holds that firms only produce output if they are expecting it to sell.</a:t>
              </a:r>
              <a:endParaRPr dirty="0"/>
            </a:p>
          </p:txBody>
        </p:sp>
      </p:grpSp>
      <p:grpSp>
        <p:nvGrpSpPr>
          <p:cNvPr id="14" name="Google Shape;157;p18">
            <a:extLst>
              <a:ext uri="{FF2B5EF4-FFF2-40B4-BE49-F238E27FC236}">
                <a16:creationId xmlns:a16="http://schemas.microsoft.com/office/drawing/2014/main" id="{7A3B278D-1DB9-44E2-A22C-92B7FAA02B7D}"/>
              </a:ext>
            </a:extLst>
          </p:cNvPr>
          <p:cNvGrpSpPr/>
          <p:nvPr/>
        </p:nvGrpSpPr>
        <p:grpSpPr>
          <a:xfrm>
            <a:off x="2066931" y="2586505"/>
            <a:ext cx="8058300" cy="1047325"/>
            <a:chOff x="542923" y="1736761"/>
            <a:chExt cx="8058300" cy="807000"/>
          </a:xfrm>
        </p:grpSpPr>
        <p:sp>
          <p:nvSpPr>
            <p:cNvPr id="15" name="Google Shape;158;p18">
              <a:extLst>
                <a:ext uri="{FF2B5EF4-FFF2-40B4-BE49-F238E27FC236}">
                  <a16:creationId xmlns:a16="http://schemas.microsoft.com/office/drawing/2014/main" id="{8152CA2C-E2B4-4255-A35E-4E25E1803C7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6" name="Google Shape;159;p18">
              <a:extLst>
                <a:ext uri="{FF2B5EF4-FFF2-40B4-BE49-F238E27FC236}">
                  <a16:creationId xmlns:a16="http://schemas.microsoft.com/office/drawing/2014/main" id="{74722B5F-025F-4257-8FCF-E6C1225F9A42}"/>
                </a:ext>
              </a:extLst>
            </p:cNvPr>
            <p:cNvSpPr txBox="1"/>
            <p:nvPr/>
          </p:nvSpPr>
          <p:spPr>
            <a:xfrm>
              <a:off x="668088" y="1886111"/>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Real GDP is determined by how much demand there is in an economy.</a:t>
              </a:r>
              <a:endParaRPr sz="2000" dirty="0">
                <a:solidFill>
                  <a:schemeClr val="lt1"/>
                </a:solidFill>
                <a:latin typeface="Calibri"/>
                <a:ea typeface="Calibri"/>
                <a:cs typeface="Calibri"/>
                <a:sym typeface="Calibri"/>
              </a:endParaRPr>
            </a:p>
          </p:txBody>
        </p:sp>
      </p:grpSp>
      <p:grpSp>
        <p:nvGrpSpPr>
          <p:cNvPr id="29" name="Google Shape;157;p18">
            <a:extLst>
              <a:ext uri="{FF2B5EF4-FFF2-40B4-BE49-F238E27FC236}">
                <a16:creationId xmlns:a16="http://schemas.microsoft.com/office/drawing/2014/main" id="{7FED6C4E-A226-4375-942C-28D45D480D59}"/>
              </a:ext>
            </a:extLst>
          </p:cNvPr>
          <p:cNvGrpSpPr/>
          <p:nvPr/>
        </p:nvGrpSpPr>
        <p:grpSpPr>
          <a:xfrm>
            <a:off x="2063424" y="4987010"/>
            <a:ext cx="8058300" cy="1480466"/>
            <a:chOff x="542923" y="1721534"/>
            <a:chExt cx="8058300" cy="807000"/>
          </a:xfrm>
        </p:grpSpPr>
        <p:sp>
          <p:nvSpPr>
            <p:cNvPr id="30" name="Google Shape;158;p18">
              <a:extLst>
                <a:ext uri="{FF2B5EF4-FFF2-40B4-BE49-F238E27FC236}">
                  <a16:creationId xmlns:a16="http://schemas.microsoft.com/office/drawing/2014/main" id="{A38266FA-99D7-4E47-AD51-7C49FCFB6C7A}"/>
                </a:ext>
              </a:extLst>
            </p:cNvPr>
            <p:cNvSpPr/>
            <p:nvPr/>
          </p:nvSpPr>
          <p:spPr>
            <a:xfrm>
              <a:off x="542923" y="1721534"/>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31" name="Google Shape;159;p18">
              <a:extLst>
                <a:ext uri="{FF2B5EF4-FFF2-40B4-BE49-F238E27FC236}">
                  <a16:creationId xmlns:a16="http://schemas.microsoft.com/office/drawing/2014/main" id="{6513816F-102D-44AB-BCA5-965D6FE501FA}"/>
                </a:ext>
              </a:extLst>
            </p:cNvPr>
            <p:cNvSpPr txBox="1"/>
            <p:nvPr/>
          </p:nvSpPr>
          <p:spPr>
            <a:xfrm>
              <a:off x="668093" y="1781791"/>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If </a:t>
              </a:r>
              <a:r>
                <a:rPr lang="en-US" sz="2000" i="1" dirty="0">
                  <a:solidFill>
                    <a:schemeClr val="lt1"/>
                  </a:solidFill>
                  <a:latin typeface="Calibri"/>
                  <a:ea typeface="Calibri"/>
                  <a:cs typeface="Calibri"/>
                  <a:sym typeface="Calibri"/>
                </a:rPr>
                <a:t>AD</a:t>
              </a:r>
              <a:r>
                <a:rPr lang="en-US" sz="2000" dirty="0">
                  <a:solidFill>
                    <a:schemeClr val="lt1"/>
                  </a:solidFill>
                  <a:latin typeface="Calibri"/>
                  <a:ea typeface="Calibri"/>
                  <a:cs typeface="Calibri"/>
                  <a:sym typeface="Calibri"/>
                </a:rPr>
                <a:t> suddenly increases, an </a:t>
              </a:r>
              <a:r>
                <a:rPr lang="en-US" sz="2000" b="1" dirty="0">
                  <a:solidFill>
                    <a:schemeClr val="lt1"/>
                  </a:solidFill>
                  <a:latin typeface="Calibri"/>
                  <a:ea typeface="Calibri"/>
                  <a:cs typeface="Calibri"/>
                  <a:sym typeface="Calibri"/>
                </a:rPr>
                <a:t>inflationary gap </a:t>
              </a:r>
              <a:r>
                <a:rPr lang="en-US" sz="2000" dirty="0">
                  <a:solidFill>
                    <a:schemeClr val="lt1"/>
                  </a:solidFill>
                  <a:latin typeface="Calibri"/>
                  <a:ea typeface="Calibri"/>
                  <a:cs typeface="Calibri"/>
                  <a:sym typeface="Calibri"/>
                </a:rPr>
                <a:t>could occur, where demand is attempting to push the economy past potential output. The economy experiences inflation as prices increase, but output does not.</a:t>
              </a:r>
              <a:endParaRPr sz="2000" dirty="0">
                <a:solidFill>
                  <a:schemeClr val="lt1"/>
                </a:solidFill>
                <a:latin typeface="Calibri"/>
                <a:ea typeface="Calibri"/>
                <a:cs typeface="Calibri"/>
                <a:sym typeface="Calibri"/>
              </a:endParaRPr>
            </a:p>
          </p:txBody>
        </p:sp>
      </p:grpSp>
      <p:grpSp>
        <p:nvGrpSpPr>
          <p:cNvPr id="32" name="Google Shape;157;p18">
            <a:extLst>
              <a:ext uri="{FF2B5EF4-FFF2-40B4-BE49-F238E27FC236}">
                <a16:creationId xmlns:a16="http://schemas.microsoft.com/office/drawing/2014/main" id="{F8BDCC1F-6D28-417A-AC2F-85D354B0890B}"/>
              </a:ext>
            </a:extLst>
          </p:cNvPr>
          <p:cNvGrpSpPr/>
          <p:nvPr/>
        </p:nvGrpSpPr>
        <p:grpSpPr>
          <a:xfrm>
            <a:off x="2063424" y="3725470"/>
            <a:ext cx="8058300" cy="1169045"/>
            <a:chOff x="542923" y="1638554"/>
            <a:chExt cx="8058300" cy="807000"/>
          </a:xfrm>
        </p:grpSpPr>
        <p:sp>
          <p:nvSpPr>
            <p:cNvPr id="33" name="Google Shape;158;p18">
              <a:extLst>
                <a:ext uri="{FF2B5EF4-FFF2-40B4-BE49-F238E27FC236}">
                  <a16:creationId xmlns:a16="http://schemas.microsoft.com/office/drawing/2014/main" id="{55700140-32CD-40D4-ABC5-FAF7172497E5}"/>
                </a:ext>
              </a:extLst>
            </p:cNvPr>
            <p:cNvSpPr/>
            <p:nvPr/>
          </p:nvSpPr>
          <p:spPr>
            <a:xfrm>
              <a:off x="542923" y="1638554"/>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34" name="Google Shape;159;p18">
              <a:extLst>
                <a:ext uri="{FF2B5EF4-FFF2-40B4-BE49-F238E27FC236}">
                  <a16:creationId xmlns:a16="http://schemas.microsoft.com/office/drawing/2014/main" id="{60264873-06F3-466C-A54C-CBC49241B7FE}"/>
                </a:ext>
              </a:extLst>
            </p:cNvPr>
            <p:cNvSpPr txBox="1"/>
            <p:nvPr/>
          </p:nvSpPr>
          <p:spPr>
            <a:xfrm>
              <a:off x="668093" y="1702444"/>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If </a:t>
              </a:r>
              <a:r>
                <a:rPr lang="en-US" sz="2000" i="1" dirty="0">
                  <a:solidFill>
                    <a:schemeClr val="lt1"/>
                  </a:solidFill>
                  <a:latin typeface="Calibri"/>
                  <a:ea typeface="Calibri"/>
                  <a:cs typeface="Calibri"/>
                  <a:sym typeface="Calibri"/>
                </a:rPr>
                <a:t>AD</a:t>
              </a:r>
              <a:r>
                <a:rPr lang="en-US" sz="2000" dirty="0">
                  <a:solidFill>
                    <a:schemeClr val="lt1"/>
                  </a:solidFill>
                  <a:latin typeface="Calibri"/>
                  <a:ea typeface="Calibri"/>
                  <a:cs typeface="Calibri"/>
                  <a:sym typeface="Calibri"/>
                </a:rPr>
                <a:t> suddenly decreases, there will be a </a:t>
              </a:r>
              <a:r>
                <a:rPr lang="en-US" sz="2000" b="1" dirty="0">
                  <a:solidFill>
                    <a:schemeClr val="lt1"/>
                  </a:solidFill>
                  <a:latin typeface="Calibri"/>
                  <a:ea typeface="Calibri"/>
                  <a:cs typeface="Calibri"/>
                  <a:sym typeface="Calibri"/>
                </a:rPr>
                <a:t>recessionary gap</a:t>
              </a:r>
              <a:r>
                <a:rPr lang="en-US" sz="2000" dirty="0">
                  <a:solidFill>
                    <a:schemeClr val="lt1"/>
                  </a:solidFill>
                  <a:latin typeface="Calibri"/>
                  <a:ea typeface="Calibri"/>
                  <a:cs typeface="Calibri"/>
                  <a:sym typeface="Calibri"/>
                </a:rPr>
                <a:t>, where the equilibrium is below potential GDP. Keynes believed the economy tends to stay in a recessionary gap for a long time.</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3360772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484553" y="201982"/>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b="0" i="0" u="none" strike="noStrike" cap="none" dirty="0">
                  <a:solidFill>
                    <a:srgbClr val="000000"/>
                  </a:solidFill>
                  <a:latin typeface="Century Gothic"/>
                  <a:ea typeface="Century Gothic"/>
                  <a:cs typeface="Century Gothic"/>
                  <a:sym typeface="Century Gothic"/>
                </a:rPr>
                <a:t>Aggregate Demand</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The CPI is subject to two types of bias: substitution bias and quality/new goods bias. </a:t>
            </a:r>
            <a:endParaRPr dirty="0"/>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Both substitution bias and quality/new goods bias tend to overstate the negative impact of inflation on consumers. </a:t>
            </a:r>
            <a:endParaRPr dirty="0"/>
          </a:p>
        </p:txBody>
      </p:sp>
      <p:sp>
        <p:nvSpPr>
          <p:cNvPr id="2" name="Rectangle 1">
            <a:extLst>
              <a:ext uri="{FF2B5EF4-FFF2-40B4-BE49-F238E27FC236}">
                <a16:creationId xmlns:a16="http://schemas.microsoft.com/office/drawing/2014/main" id="{22419D2E-516F-4D08-ACC9-A86EF2C8444E}"/>
              </a:ext>
            </a:extLst>
          </p:cNvPr>
          <p:cNvSpPr/>
          <p:nvPr/>
        </p:nvSpPr>
        <p:spPr>
          <a:xfrm>
            <a:off x="4270952" y="2720387"/>
            <a:ext cx="3460652" cy="1304569"/>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2228B98-76A7-4EDF-BF41-7B7376CEE8F9}"/>
              </a:ext>
            </a:extLst>
          </p:cNvPr>
          <p:cNvSpPr/>
          <p:nvPr/>
        </p:nvSpPr>
        <p:spPr>
          <a:xfrm>
            <a:off x="529690" y="5185838"/>
            <a:ext cx="2166424" cy="976999"/>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a:cs typeface="Calibri"/>
              </a:rPr>
              <a:t>Consumption Expenditure</a:t>
            </a:r>
          </a:p>
        </p:txBody>
      </p:sp>
      <p:sp>
        <p:nvSpPr>
          <p:cNvPr id="4" name="Rectangle 3">
            <a:extLst>
              <a:ext uri="{FF2B5EF4-FFF2-40B4-BE49-F238E27FC236}">
                <a16:creationId xmlns:a16="http://schemas.microsoft.com/office/drawing/2014/main" id="{4812052A-F748-4C89-93D3-43B8330AF8F0}"/>
              </a:ext>
            </a:extLst>
          </p:cNvPr>
          <p:cNvSpPr/>
          <p:nvPr/>
        </p:nvSpPr>
        <p:spPr>
          <a:xfrm>
            <a:off x="3512072" y="5174722"/>
            <a:ext cx="2166424" cy="976999"/>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a:cs typeface="Calibri"/>
              </a:rPr>
              <a:t>Investment Expenditure</a:t>
            </a:r>
          </a:p>
        </p:txBody>
      </p:sp>
      <p:sp>
        <p:nvSpPr>
          <p:cNvPr id="5" name="Rectangle 4">
            <a:extLst>
              <a:ext uri="{FF2B5EF4-FFF2-40B4-BE49-F238E27FC236}">
                <a16:creationId xmlns:a16="http://schemas.microsoft.com/office/drawing/2014/main" id="{7A7D9B7A-6F27-4E44-9774-57358F6A535E}"/>
              </a:ext>
            </a:extLst>
          </p:cNvPr>
          <p:cNvSpPr/>
          <p:nvPr/>
        </p:nvSpPr>
        <p:spPr>
          <a:xfrm>
            <a:off x="6494454" y="5174721"/>
            <a:ext cx="2166424" cy="976999"/>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a:cs typeface="Calibri"/>
              </a:rPr>
              <a:t>Government Spending</a:t>
            </a:r>
          </a:p>
        </p:txBody>
      </p:sp>
      <p:sp>
        <p:nvSpPr>
          <p:cNvPr id="6" name="Rectangle 5">
            <a:extLst>
              <a:ext uri="{FF2B5EF4-FFF2-40B4-BE49-F238E27FC236}">
                <a16:creationId xmlns:a16="http://schemas.microsoft.com/office/drawing/2014/main" id="{6AD757D2-367E-46EA-AD2E-10E339EC51F6}"/>
              </a:ext>
            </a:extLst>
          </p:cNvPr>
          <p:cNvSpPr/>
          <p:nvPr/>
        </p:nvSpPr>
        <p:spPr>
          <a:xfrm>
            <a:off x="9476836" y="5174721"/>
            <a:ext cx="2166424" cy="976999"/>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a:cs typeface="Calibri"/>
              </a:rPr>
              <a:t>Spending on Net Exports</a:t>
            </a:r>
          </a:p>
        </p:txBody>
      </p:sp>
      <p:sp>
        <p:nvSpPr>
          <p:cNvPr id="7" name="TextBox 6">
            <a:extLst>
              <a:ext uri="{FF2B5EF4-FFF2-40B4-BE49-F238E27FC236}">
                <a16:creationId xmlns:a16="http://schemas.microsoft.com/office/drawing/2014/main" id="{D0F32429-DCC6-4059-9771-D04C5731D398}"/>
              </a:ext>
            </a:extLst>
          </p:cNvPr>
          <p:cNvSpPr txBox="1"/>
          <p:nvPr/>
        </p:nvSpPr>
        <p:spPr>
          <a:xfrm>
            <a:off x="4482774" y="3150859"/>
            <a:ext cx="3094892" cy="400110"/>
          </a:xfrm>
          <a:prstGeom prst="rect">
            <a:avLst/>
          </a:prstGeom>
          <a:noFill/>
        </p:spPr>
        <p:txBody>
          <a:bodyPr wrap="square" rtlCol="0">
            <a:spAutoFit/>
          </a:bodyPr>
          <a:lstStyle/>
          <a:p>
            <a:pPr algn="ctr"/>
            <a:r>
              <a:rPr lang="en-US" sz="2000" dirty="0">
                <a:solidFill>
                  <a:schemeClr val="lt1"/>
                </a:solidFill>
                <a:latin typeface="Calibri"/>
                <a:cs typeface="Calibri"/>
              </a:rPr>
              <a:t>Aggregate Demand</a:t>
            </a:r>
          </a:p>
        </p:txBody>
      </p:sp>
      <p:cxnSp>
        <p:nvCxnSpPr>
          <p:cNvPr id="9" name="Straight Arrow Connector 8">
            <a:extLst>
              <a:ext uri="{FF2B5EF4-FFF2-40B4-BE49-F238E27FC236}">
                <a16:creationId xmlns:a16="http://schemas.microsoft.com/office/drawing/2014/main" id="{1EFE4A9D-B6F3-400D-8715-7A0AD9577D39}"/>
              </a:ext>
            </a:extLst>
          </p:cNvPr>
          <p:cNvCxnSpPr>
            <a:cxnSpLocks/>
          </p:cNvCxnSpPr>
          <p:nvPr/>
        </p:nvCxnSpPr>
        <p:spPr>
          <a:xfrm flipH="1">
            <a:off x="2696114" y="3913386"/>
            <a:ext cx="1786660" cy="1261335"/>
          </a:xfrm>
          <a:prstGeom prst="straightConnector1">
            <a:avLst/>
          </a:prstGeom>
          <a:ln w="41275">
            <a:solidFill>
              <a:srgbClr val="62798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F3AEE579-7C6A-4848-BF22-56F5116431C3}"/>
              </a:ext>
            </a:extLst>
          </p:cNvPr>
          <p:cNvCxnSpPr>
            <a:cxnSpLocks/>
            <a:endCxn id="4" idx="0"/>
          </p:cNvCxnSpPr>
          <p:nvPr/>
        </p:nvCxnSpPr>
        <p:spPr>
          <a:xfrm flipH="1">
            <a:off x="4595284" y="3913386"/>
            <a:ext cx="1214966" cy="1261336"/>
          </a:xfrm>
          <a:prstGeom prst="straightConnector1">
            <a:avLst/>
          </a:prstGeom>
          <a:ln w="41275">
            <a:solidFill>
              <a:srgbClr val="62798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8F99F8E2-1022-43F4-86A3-EF7408A49CA3}"/>
              </a:ext>
            </a:extLst>
          </p:cNvPr>
          <p:cNvCxnSpPr>
            <a:cxnSpLocks/>
            <a:endCxn id="5" idx="0"/>
          </p:cNvCxnSpPr>
          <p:nvPr/>
        </p:nvCxnSpPr>
        <p:spPr>
          <a:xfrm>
            <a:off x="6494454" y="3913386"/>
            <a:ext cx="1083212" cy="1261335"/>
          </a:xfrm>
          <a:prstGeom prst="straightConnector1">
            <a:avLst/>
          </a:prstGeom>
          <a:ln w="41275">
            <a:solidFill>
              <a:srgbClr val="62798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DD2ED546-5964-4DAE-9993-80793FA9A295}"/>
              </a:ext>
            </a:extLst>
          </p:cNvPr>
          <p:cNvCxnSpPr>
            <a:cxnSpLocks/>
          </p:cNvCxnSpPr>
          <p:nvPr/>
        </p:nvCxnSpPr>
        <p:spPr>
          <a:xfrm>
            <a:off x="7477125" y="3924503"/>
            <a:ext cx="1999711" cy="1247518"/>
          </a:xfrm>
          <a:prstGeom prst="straightConnector1">
            <a:avLst/>
          </a:prstGeom>
          <a:ln w="41275">
            <a:solidFill>
              <a:srgbClr val="627981"/>
            </a:solidFill>
            <a:tailEnd type="triangle"/>
          </a:ln>
        </p:spPr>
        <p:style>
          <a:lnRef idx="1">
            <a:schemeClr val="accent1"/>
          </a:lnRef>
          <a:fillRef idx="0">
            <a:schemeClr val="accent1"/>
          </a:fillRef>
          <a:effectRef idx="0">
            <a:schemeClr val="accent1"/>
          </a:effectRef>
          <a:fontRef idx="minor">
            <a:schemeClr val="tx1"/>
          </a:fontRef>
        </p:style>
      </p:cxnSp>
      <p:grpSp>
        <p:nvGrpSpPr>
          <p:cNvPr id="18" name="Google Shape;154;p18">
            <a:extLst>
              <a:ext uri="{FF2B5EF4-FFF2-40B4-BE49-F238E27FC236}">
                <a16:creationId xmlns:a16="http://schemas.microsoft.com/office/drawing/2014/main" id="{8B7A0A36-7905-4BCE-B595-07A58B9E85A2}"/>
              </a:ext>
            </a:extLst>
          </p:cNvPr>
          <p:cNvGrpSpPr/>
          <p:nvPr/>
        </p:nvGrpSpPr>
        <p:grpSpPr>
          <a:xfrm>
            <a:off x="1881188" y="1401703"/>
            <a:ext cx="8429626" cy="994870"/>
            <a:chOff x="542923" y="1736761"/>
            <a:chExt cx="8058300" cy="807000"/>
          </a:xfrm>
        </p:grpSpPr>
        <p:sp>
          <p:nvSpPr>
            <p:cNvPr id="19" name="Google Shape;155;p18">
              <a:extLst>
                <a:ext uri="{FF2B5EF4-FFF2-40B4-BE49-F238E27FC236}">
                  <a16:creationId xmlns:a16="http://schemas.microsoft.com/office/drawing/2014/main" id="{B724D1C8-6095-4D58-8EE1-A67315F6405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0" name="Google Shape;156;p18">
              <a:extLst>
                <a:ext uri="{FF2B5EF4-FFF2-40B4-BE49-F238E27FC236}">
                  <a16:creationId xmlns:a16="http://schemas.microsoft.com/office/drawing/2014/main" id="{89E31FC3-7B94-4F14-BCEF-EAB01FF30E70}"/>
                </a:ext>
              </a:extLst>
            </p:cNvPr>
            <p:cNvSpPr txBox="1"/>
            <p:nvPr/>
          </p:nvSpPr>
          <p:spPr>
            <a:xfrm>
              <a:off x="667403" y="1855571"/>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lt1"/>
                  </a:solidFill>
                  <a:latin typeface="Calibri"/>
                  <a:ea typeface="Calibri"/>
                  <a:cs typeface="Calibri"/>
                  <a:sym typeface="Calibri"/>
                </a:rPr>
                <a:t>Recall that aggregate demand is total economy-wide spending on domestic goods and services.</a:t>
              </a:r>
              <a:endParaRPr dirty="0"/>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b="0" i="0" u="none" strike="noStrike" cap="none" dirty="0">
                  <a:solidFill>
                    <a:srgbClr val="000000"/>
                  </a:solidFill>
                  <a:latin typeface="Century Gothic"/>
                  <a:ea typeface="Century Gothic"/>
                  <a:cs typeface="Century Gothic"/>
                  <a:sym typeface="Century Gothic"/>
                </a:rPr>
                <a:t>Consumption Expenditure</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Both substitution bias and quality/new goods bias tend to overstate the negative impact of inflation on consumers. </a:t>
            </a:r>
            <a:endParaRPr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931" y="1515231"/>
            <a:ext cx="8058300" cy="994870"/>
            <a:chOff x="542923" y="1736761"/>
            <a:chExt cx="8058300"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667403" y="1855571"/>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Consumer expenditure is spending by households and individuals on durable goods, nondurable goods, and services.</a:t>
              </a:r>
              <a:endParaRPr dirty="0"/>
            </a:p>
          </p:txBody>
        </p:sp>
      </p:grpSp>
      <p:grpSp>
        <p:nvGrpSpPr>
          <p:cNvPr id="14" name="Google Shape;157;p18">
            <a:extLst>
              <a:ext uri="{FF2B5EF4-FFF2-40B4-BE49-F238E27FC236}">
                <a16:creationId xmlns:a16="http://schemas.microsoft.com/office/drawing/2014/main" id="{7A3B278D-1DB9-44E2-A22C-92B7FAA02B7D}"/>
              </a:ext>
            </a:extLst>
          </p:cNvPr>
          <p:cNvGrpSpPr/>
          <p:nvPr/>
        </p:nvGrpSpPr>
        <p:grpSpPr>
          <a:xfrm>
            <a:off x="2066701" y="2595315"/>
            <a:ext cx="8058300" cy="1047325"/>
            <a:chOff x="542923" y="1736761"/>
            <a:chExt cx="8058300" cy="807000"/>
          </a:xfrm>
        </p:grpSpPr>
        <p:sp>
          <p:nvSpPr>
            <p:cNvPr id="15" name="Google Shape;158;p18">
              <a:extLst>
                <a:ext uri="{FF2B5EF4-FFF2-40B4-BE49-F238E27FC236}">
                  <a16:creationId xmlns:a16="http://schemas.microsoft.com/office/drawing/2014/main" id="{8152CA2C-E2B4-4255-A35E-4E25E1803C7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6" name="Google Shape;159;p18">
              <a:extLst>
                <a:ext uri="{FF2B5EF4-FFF2-40B4-BE49-F238E27FC236}">
                  <a16:creationId xmlns:a16="http://schemas.microsoft.com/office/drawing/2014/main" id="{74722B5F-025F-4257-8FCF-E6C1225F9A42}"/>
                </a:ext>
              </a:extLst>
            </p:cNvPr>
            <p:cNvSpPr txBox="1"/>
            <p:nvPr/>
          </p:nvSpPr>
          <p:spPr>
            <a:xfrm>
              <a:off x="668093" y="1979941"/>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b="1" dirty="0">
                  <a:solidFill>
                    <a:schemeClr val="lt1"/>
                  </a:solidFill>
                  <a:latin typeface="Calibri"/>
                  <a:ea typeface="Calibri"/>
                  <a:cs typeface="Calibri"/>
                  <a:sym typeface="Calibri"/>
                </a:rPr>
                <a:t>Durable goods </a:t>
              </a:r>
              <a:r>
                <a:rPr lang="en-US" sz="2000" dirty="0">
                  <a:solidFill>
                    <a:schemeClr val="lt1"/>
                  </a:solidFill>
                  <a:latin typeface="Calibri"/>
                  <a:ea typeface="Calibri"/>
                  <a:cs typeface="Calibri"/>
                  <a:sym typeface="Calibri"/>
                </a:rPr>
                <a:t>are goods that last and provide value over time.</a:t>
              </a:r>
              <a:endParaRPr sz="2000" dirty="0">
                <a:solidFill>
                  <a:schemeClr val="lt1"/>
                </a:solidFill>
                <a:latin typeface="Calibri"/>
                <a:ea typeface="Calibri"/>
                <a:cs typeface="Calibri"/>
                <a:sym typeface="Calibri"/>
              </a:endParaRPr>
            </a:p>
          </p:txBody>
        </p:sp>
      </p:grpSp>
      <p:grpSp>
        <p:nvGrpSpPr>
          <p:cNvPr id="29" name="Google Shape;157;p18">
            <a:extLst>
              <a:ext uri="{FF2B5EF4-FFF2-40B4-BE49-F238E27FC236}">
                <a16:creationId xmlns:a16="http://schemas.microsoft.com/office/drawing/2014/main" id="{7FED6C4E-A226-4375-942C-28D45D480D59}"/>
              </a:ext>
            </a:extLst>
          </p:cNvPr>
          <p:cNvGrpSpPr/>
          <p:nvPr/>
        </p:nvGrpSpPr>
        <p:grpSpPr>
          <a:xfrm>
            <a:off x="2066241" y="4850183"/>
            <a:ext cx="8058300" cy="1047325"/>
            <a:chOff x="542923" y="1736761"/>
            <a:chExt cx="8058300" cy="807000"/>
          </a:xfrm>
        </p:grpSpPr>
        <p:sp>
          <p:nvSpPr>
            <p:cNvPr id="30" name="Google Shape;158;p18">
              <a:extLst>
                <a:ext uri="{FF2B5EF4-FFF2-40B4-BE49-F238E27FC236}">
                  <a16:creationId xmlns:a16="http://schemas.microsoft.com/office/drawing/2014/main" id="{A38266FA-99D7-4E47-AD51-7C49FCFB6C7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31" name="Google Shape;159;p18">
              <a:extLst>
                <a:ext uri="{FF2B5EF4-FFF2-40B4-BE49-F238E27FC236}">
                  <a16:creationId xmlns:a16="http://schemas.microsoft.com/office/drawing/2014/main" id="{6513816F-102D-44AB-BCA5-965D6FE501FA}"/>
                </a:ext>
              </a:extLst>
            </p:cNvPr>
            <p:cNvSpPr txBox="1"/>
            <p:nvPr/>
          </p:nvSpPr>
          <p:spPr>
            <a:xfrm>
              <a:off x="668093" y="1852190"/>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b="1" dirty="0">
                  <a:solidFill>
                    <a:schemeClr val="lt1"/>
                  </a:solidFill>
                  <a:latin typeface="Calibri"/>
                  <a:ea typeface="Calibri"/>
                  <a:cs typeface="Calibri"/>
                  <a:sym typeface="Calibri"/>
                </a:rPr>
                <a:t>Services</a:t>
              </a:r>
              <a:r>
                <a:rPr lang="en-US" sz="2000" dirty="0">
                  <a:solidFill>
                    <a:schemeClr val="lt1"/>
                  </a:solidFill>
                  <a:latin typeface="Calibri"/>
                  <a:ea typeface="Calibri"/>
                  <a:cs typeface="Calibri"/>
                  <a:sym typeface="Calibri"/>
                </a:rPr>
                <a:t> are intangible things that consumers buy, like health care or entertainment.  </a:t>
              </a:r>
              <a:endParaRPr sz="2000" dirty="0">
                <a:solidFill>
                  <a:schemeClr val="lt1"/>
                </a:solidFill>
                <a:latin typeface="Calibri"/>
                <a:ea typeface="Calibri"/>
                <a:cs typeface="Calibri"/>
                <a:sym typeface="Calibri"/>
              </a:endParaRPr>
            </a:p>
          </p:txBody>
        </p:sp>
      </p:grpSp>
      <p:grpSp>
        <p:nvGrpSpPr>
          <p:cNvPr id="32" name="Google Shape;157;p18">
            <a:extLst>
              <a:ext uri="{FF2B5EF4-FFF2-40B4-BE49-F238E27FC236}">
                <a16:creationId xmlns:a16="http://schemas.microsoft.com/office/drawing/2014/main" id="{F8BDCC1F-6D28-417A-AC2F-85D354B0890B}"/>
              </a:ext>
            </a:extLst>
          </p:cNvPr>
          <p:cNvGrpSpPr/>
          <p:nvPr/>
        </p:nvGrpSpPr>
        <p:grpSpPr>
          <a:xfrm>
            <a:off x="2066471" y="3722615"/>
            <a:ext cx="8058300" cy="1047325"/>
            <a:chOff x="542923" y="1736761"/>
            <a:chExt cx="8058300" cy="807000"/>
          </a:xfrm>
        </p:grpSpPr>
        <p:sp>
          <p:nvSpPr>
            <p:cNvPr id="33" name="Google Shape;158;p18">
              <a:extLst>
                <a:ext uri="{FF2B5EF4-FFF2-40B4-BE49-F238E27FC236}">
                  <a16:creationId xmlns:a16="http://schemas.microsoft.com/office/drawing/2014/main" id="{55700140-32CD-40D4-ABC5-FAF7172497E5}"/>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34" name="Google Shape;159;p18">
              <a:extLst>
                <a:ext uri="{FF2B5EF4-FFF2-40B4-BE49-F238E27FC236}">
                  <a16:creationId xmlns:a16="http://schemas.microsoft.com/office/drawing/2014/main" id="{60264873-06F3-466C-A54C-CBC49241B7FE}"/>
                </a:ext>
              </a:extLst>
            </p:cNvPr>
            <p:cNvSpPr txBox="1"/>
            <p:nvPr/>
          </p:nvSpPr>
          <p:spPr>
            <a:xfrm>
              <a:off x="667863" y="1878637"/>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b="1" dirty="0">
                  <a:solidFill>
                    <a:schemeClr val="lt1"/>
                  </a:solidFill>
                  <a:latin typeface="Calibri"/>
                  <a:ea typeface="Calibri"/>
                  <a:cs typeface="Calibri"/>
                  <a:sym typeface="Calibri"/>
                </a:rPr>
                <a:t>Nondurable goods </a:t>
              </a:r>
              <a:r>
                <a:rPr lang="en-US" sz="2000" dirty="0">
                  <a:solidFill>
                    <a:schemeClr val="lt1"/>
                  </a:solidFill>
                  <a:latin typeface="Calibri"/>
                  <a:ea typeface="Calibri"/>
                  <a:cs typeface="Calibri"/>
                  <a:sym typeface="Calibri"/>
                </a:rPr>
                <a:t>are goods that are completely consumed in less than a year. </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2158258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3"/>
          <p:cNvSpPr txBox="1"/>
          <p:nvPr/>
        </p:nvSpPr>
        <p:spPr>
          <a:xfrm>
            <a:off x="1569721" y="225068"/>
            <a:ext cx="9052501"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b="0" i="0" u="none" strike="noStrike" cap="none" dirty="0">
                <a:solidFill>
                  <a:srgbClr val="000000"/>
                </a:solidFill>
                <a:latin typeface="Century Gothic"/>
                <a:ea typeface="Century Gothic"/>
                <a:cs typeface="Century Gothic"/>
                <a:sym typeface="Century Gothic"/>
              </a:rPr>
              <a:t>Consumption Expenditure</a:t>
            </a:r>
            <a:endParaRPr dirty="0"/>
          </a:p>
        </p:txBody>
      </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5901" y="5113604"/>
            <a:ext cx="8058300" cy="994870"/>
            <a:chOff x="542923" y="1736761"/>
            <a:chExt cx="8058300"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667403" y="1855571"/>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lt1"/>
                  </a:solidFill>
                  <a:latin typeface="Calibri"/>
                  <a:ea typeface="Calibri"/>
                  <a:cs typeface="Calibri"/>
                  <a:sym typeface="Calibri"/>
                </a:rPr>
                <a:t>A car is an example of a durable good that would be an example of consumer expenditure.</a:t>
              </a:r>
              <a:endParaRPr dirty="0"/>
            </a:p>
          </p:txBody>
        </p:sp>
      </p:grpSp>
      <p:pic>
        <p:nvPicPr>
          <p:cNvPr id="2" name="Picture 1" descr="A car parked for display">
            <a:extLst>
              <a:ext uri="{FF2B5EF4-FFF2-40B4-BE49-F238E27FC236}">
                <a16:creationId xmlns:a16="http://schemas.microsoft.com/office/drawing/2014/main" id="{B0FABFFA-D34D-4522-97B6-A426555E3271}"/>
              </a:ext>
            </a:extLst>
          </p:cNvPr>
          <p:cNvPicPr>
            <a:picLocks noChangeAspect="1"/>
          </p:cNvPicPr>
          <p:nvPr/>
        </p:nvPicPr>
        <p:blipFill>
          <a:blip r:embed="rId3"/>
          <a:stretch>
            <a:fillRect/>
          </a:stretch>
        </p:blipFill>
        <p:spPr>
          <a:xfrm>
            <a:off x="3465231" y="1373156"/>
            <a:ext cx="5257800" cy="3505200"/>
          </a:xfrm>
          <a:prstGeom prst="rect">
            <a:avLst/>
          </a:prstGeom>
        </p:spPr>
      </p:pic>
    </p:spTree>
    <p:extLst>
      <p:ext uri="{BB962C8B-B14F-4D97-AF65-F5344CB8AC3E}">
        <p14:creationId xmlns:p14="http://schemas.microsoft.com/office/powerpoint/2010/main" val="1615375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b="0" i="0" u="none" strike="noStrike" cap="none" dirty="0">
                  <a:solidFill>
                    <a:srgbClr val="000000"/>
                  </a:solidFill>
                  <a:latin typeface="Century Gothic"/>
                  <a:ea typeface="Century Gothic"/>
                  <a:cs typeface="Century Gothic"/>
                  <a:sym typeface="Century Gothic"/>
                </a:rPr>
                <a:t>Factors that </a:t>
              </a:r>
              <a:r>
                <a:rPr lang="en-US" sz="3000" dirty="0">
                  <a:latin typeface="Century Gothic"/>
                  <a:ea typeface="Century Gothic"/>
                  <a:cs typeface="Century Gothic"/>
                  <a:sym typeface="Century Gothic"/>
                </a:rPr>
                <a:t>A</a:t>
              </a:r>
              <a:r>
                <a:rPr lang="en-US" sz="3000" b="0" i="0" u="none" strike="noStrike" cap="none" dirty="0">
                  <a:solidFill>
                    <a:srgbClr val="000000"/>
                  </a:solidFill>
                  <a:latin typeface="Century Gothic"/>
                  <a:ea typeface="Century Gothic"/>
                  <a:cs typeface="Century Gothic"/>
                  <a:sym typeface="Century Gothic"/>
                </a:rPr>
                <a:t>ffect Consumption</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Both substitution bias and quality/new goods bias tend to overstate the negative impact of inflation on consumers. </a:t>
            </a:r>
            <a:endParaRPr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931" y="1515231"/>
            <a:ext cx="8058300" cy="994870"/>
            <a:chOff x="542923" y="1736761"/>
            <a:chExt cx="8058300"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667403" y="1878698"/>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For most people, the single most powerful determinant of how much they consume is </a:t>
              </a:r>
              <a:r>
                <a:rPr lang="en-US" sz="2000" b="1" dirty="0">
                  <a:solidFill>
                    <a:schemeClr val="lt1"/>
                  </a:solidFill>
                  <a:latin typeface="Calibri"/>
                  <a:ea typeface="Calibri"/>
                  <a:cs typeface="Calibri"/>
                  <a:sym typeface="Calibri"/>
                </a:rPr>
                <a:t>disposable income</a:t>
              </a:r>
              <a:r>
                <a:rPr lang="en-US" sz="2000" dirty="0">
                  <a:solidFill>
                    <a:schemeClr val="lt1"/>
                  </a:solidFill>
                  <a:latin typeface="Calibri"/>
                  <a:ea typeface="Calibri"/>
                  <a:cs typeface="Calibri"/>
                  <a:sym typeface="Calibri"/>
                </a:rPr>
                <a:t>, or income after taxes.</a:t>
              </a:r>
              <a:endParaRPr dirty="0"/>
            </a:p>
          </p:txBody>
        </p:sp>
      </p:grpSp>
      <p:grpSp>
        <p:nvGrpSpPr>
          <p:cNvPr id="14" name="Google Shape;157;p18">
            <a:extLst>
              <a:ext uri="{FF2B5EF4-FFF2-40B4-BE49-F238E27FC236}">
                <a16:creationId xmlns:a16="http://schemas.microsoft.com/office/drawing/2014/main" id="{7A3B278D-1DB9-44E2-A22C-92B7FAA02B7D}"/>
              </a:ext>
            </a:extLst>
          </p:cNvPr>
          <p:cNvGrpSpPr/>
          <p:nvPr/>
        </p:nvGrpSpPr>
        <p:grpSpPr>
          <a:xfrm>
            <a:off x="2066701" y="2595315"/>
            <a:ext cx="8058300" cy="1047325"/>
            <a:chOff x="542923" y="1736761"/>
            <a:chExt cx="8058300" cy="807000"/>
          </a:xfrm>
        </p:grpSpPr>
        <p:sp>
          <p:nvSpPr>
            <p:cNvPr id="15" name="Google Shape;158;p18">
              <a:extLst>
                <a:ext uri="{FF2B5EF4-FFF2-40B4-BE49-F238E27FC236}">
                  <a16:creationId xmlns:a16="http://schemas.microsoft.com/office/drawing/2014/main" id="{8152CA2C-E2B4-4255-A35E-4E25E1803C7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6" name="Google Shape;159;p18">
              <a:extLst>
                <a:ext uri="{FF2B5EF4-FFF2-40B4-BE49-F238E27FC236}">
                  <a16:creationId xmlns:a16="http://schemas.microsoft.com/office/drawing/2014/main" id="{74722B5F-025F-4257-8FCF-E6C1225F9A42}"/>
                </a:ext>
              </a:extLst>
            </p:cNvPr>
            <p:cNvSpPr txBox="1"/>
            <p:nvPr/>
          </p:nvSpPr>
          <p:spPr>
            <a:xfrm>
              <a:off x="667633" y="1871622"/>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Consumer expectations about future income are also important in determining consumption.</a:t>
              </a:r>
              <a:endParaRPr sz="2000" dirty="0">
                <a:solidFill>
                  <a:schemeClr val="lt1"/>
                </a:solidFill>
                <a:latin typeface="Calibri"/>
                <a:ea typeface="Calibri"/>
                <a:cs typeface="Calibri"/>
                <a:sym typeface="Calibri"/>
              </a:endParaRPr>
            </a:p>
          </p:txBody>
        </p:sp>
      </p:grpSp>
      <p:grpSp>
        <p:nvGrpSpPr>
          <p:cNvPr id="29" name="Google Shape;157;p18">
            <a:extLst>
              <a:ext uri="{FF2B5EF4-FFF2-40B4-BE49-F238E27FC236}">
                <a16:creationId xmlns:a16="http://schemas.microsoft.com/office/drawing/2014/main" id="{7FED6C4E-A226-4375-942C-28D45D480D59}"/>
              </a:ext>
            </a:extLst>
          </p:cNvPr>
          <p:cNvGrpSpPr/>
          <p:nvPr/>
        </p:nvGrpSpPr>
        <p:grpSpPr>
          <a:xfrm>
            <a:off x="2066241" y="4850183"/>
            <a:ext cx="8058300" cy="1047325"/>
            <a:chOff x="542923" y="1736761"/>
            <a:chExt cx="8058300" cy="807000"/>
          </a:xfrm>
        </p:grpSpPr>
        <p:sp>
          <p:nvSpPr>
            <p:cNvPr id="30" name="Google Shape;158;p18">
              <a:extLst>
                <a:ext uri="{FF2B5EF4-FFF2-40B4-BE49-F238E27FC236}">
                  <a16:creationId xmlns:a16="http://schemas.microsoft.com/office/drawing/2014/main" id="{A38266FA-99D7-4E47-AD51-7C49FCFB6C7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31" name="Google Shape;159;p18">
              <a:extLst>
                <a:ext uri="{FF2B5EF4-FFF2-40B4-BE49-F238E27FC236}">
                  <a16:creationId xmlns:a16="http://schemas.microsoft.com/office/drawing/2014/main" id="{6513816F-102D-44AB-BCA5-965D6FE501FA}"/>
                </a:ext>
              </a:extLst>
            </p:cNvPr>
            <p:cNvSpPr txBox="1"/>
            <p:nvPr/>
          </p:nvSpPr>
          <p:spPr>
            <a:xfrm>
              <a:off x="668093" y="1863196"/>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When households experience a decrease in wealth, savings may increase, and consumption may decrease.</a:t>
              </a:r>
              <a:endParaRPr sz="2000" dirty="0">
                <a:solidFill>
                  <a:schemeClr val="lt1"/>
                </a:solidFill>
                <a:latin typeface="Calibri"/>
                <a:ea typeface="Calibri"/>
                <a:cs typeface="Calibri"/>
                <a:sym typeface="Calibri"/>
              </a:endParaRPr>
            </a:p>
          </p:txBody>
        </p:sp>
      </p:grpSp>
      <p:grpSp>
        <p:nvGrpSpPr>
          <p:cNvPr id="32" name="Google Shape;157;p18">
            <a:extLst>
              <a:ext uri="{FF2B5EF4-FFF2-40B4-BE49-F238E27FC236}">
                <a16:creationId xmlns:a16="http://schemas.microsoft.com/office/drawing/2014/main" id="{F8BDCC1F-6D28-417A-AC2F-85D354B0890B}"/>
              </a:ext>
            </a:extLst>
          </p:cNvPr>
          <p:cNvGrpSpPr/>
          <p:nvPr/>
        </p:nvGrpSpPr>
        <p:grpSpPr>
          <a:xfrm>
            <a:off x="2066471" y="3722615"/>
            <a:ext cx="8058300" cy="1047325"/>
            <a:chOff x="542923" y="1736761"/>
            <a:chExt cx="8058300" cy="807000"/>
          </a:xfrm>
        </p:grpSpPr>
        <p:sp>
          <p:nvSpPr>
            <p:cNvPr id="33" name="Google Shape;158;p18">
              <a:extLst>
                <a:ext uri="{FF2B5EF4-FFF2-40B4-BE49-F238E27FC236}">
                  <a16:creationId xmlns:a16="http://schemas.microsoft.com/office/drawing/2014/main" id="{55700140-32CD-40D4-ABC5-FAF7172497E5}"/>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34" name="Google Shape;159;p18">
              <a:extLst>
                <a:ext uri="{FF2B5EF4-FFF2-40B4-BE49-F238E27FC236}">
                  <a16:creationId xmlns:a16="http://schemas.microsoft.com/office/drawing/2014/main" id="{60264873-06F3-466C-A54C-CBC49241B7FE}"/>
                </a:ext>
              </a:extLst>
            </p:cNvPr>
            <p:cNvSpPr txBox="1"/>
            <p:nvPr/>
          </p:nvSpPr>
          <p:spPr>
            <a:xfrm>
              <a:off x="667863" y="1879707"/>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When households experience a rise in wealth, they may be willing to consume a higher share of their income and save less.</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2523631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ea typeface="Century Gothic"/>
                  <a:cs typeface="Century Gothic"/>
                  <a:sym typeface="Century Gothic"/>
                </a:rPr>
                <a:t>Investment</a:t>
              </a:r>
              <a:r>
                <a:rPr lang="en-US" sz="3000" b="0" i="0" u="none" strike="noStrike" cap="none" dirty="0">
                  <a:solidFill>
                    <a:srgbClr val="000000"/>
                  </a:solidFill>
                  <a:latin typeface="Century Gothic"/>
                  <a:ea typeface="Century Gothic"/>
                  <a:cs typeface="Century Gothic"/>
                  <a:sym typeface="Century Gothic"/>
                </a:rPr>
                <a:t> Expenditure</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Both substitution bias and quality/new goods bias tend to overstate the negative impact of inflation on consumers. </a:t>
            </a:r>
            <a:endParaRPr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850" y="2727531"/>
            <a:ext cx="8058300" cy="994870"/>
            <a:chOff x="542923" y="1736761"/>
            <a:chExt cx="8058300"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667628" y="1860717"/>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The clearest driver of investment benefits is the expectation of future profits.</a:t>
              </a:r>
              <a:endParaRPr dirty="0"/>
            </a:p>
          </p:txBody>
        </p:sp>
      </p:grpSp>
      <p:grpSp>
        <p:nvGrpSpPr>
          <p:cNvPr id="14" name="Google Shape;157;p18">
            <a:extLst>
              <a:ext uri="{FF2B5EF4-FFF2-40B4-BE49-F238E27FC236}">
                <a16:creationId xmlns:a16="http://schemas.microsoft.com/office/drawing/2014/main" id="{7A3B278D-1DB9-44E2-A22C-92B7FAA02B7D}"/>
              </a:ext>
            </a:extLst>
          </p:cNvPr>
          <p:cNvGrpSpPr/>
          <p:nvPr/>
        </p:nvGrpSpPr>
        <p:grpSpPr>
          <a:xfrm>
            <a:off x="2066850" y="3831203"/>
            <a:ext cx="8058300" cy="1047325"/>
            <a:chOff x="542923" y="1736761"/>
            <a:chExt cx="8058300" cy="807000"/>
          </a:xfrm>
        </p:grpSpPr>
        <p:sp>
          <p:nvSpPr>
            <p:cNvPr id="15" name="Google Shape;158;p18">
              <a:extLst>
                <a:ext uri="{FF2B5EF4-FFF2-40B4-BE49-F238E27FC236}">
                  <a16:creationId xmlns:a16="http://schemas.microsoft.com/office/drawing/2014/main" id="{8152CA2C-E2B4-4255-A35E-4E25E1803C7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6" name="Google Shape;159;p18">
              <a:extLst>
                <a:ext uri="{FF2B5EF4-FFF2-40B4-BE49-F238E27FC236}">
                  <a16:creationId xmlns:a16="http://schemas.microsoft.com/office/drawing/2014/main" id="{74722B5F-025F-4257-8FCF-E6C1225F9A42}"/>
                </a:ext>
              </a:extLst>
            </p:cNvPr>
            <p:cNvSpPr txBox="1"/>
            <p:nvPr/>
          </p:nvSpPr>
          <p:spPr>
            <a:xfrm>
              <a:off x="667858" y="1872065"/>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Lower interest rates stimulate increased investment from firms, while higher interest rates reduce investment.</a:t>
              </a:r>
              <a:endParaRPr sz="2000" dirty="0">
                <a:solidFill>
                  <a:schemeClr val="lt1"/>
                </a:solidFill>
                <a:latin typeface="Calibri"/>
                <a:ea typeface="Calibri"/>
                <a:cs typeface="Calibri"/>
                <a:sym typeface="Calibri"/>
              </a:endParaRPr>
            </a:p>
          </p:txBody>
        </p:sp>
      </p:grpSp>
      <p:grpSp>
        <p:nvGrpSpPr>
          <p:cNvPr id="32" name="Google Shape;157;p18">
            <a:extLst>
              <a:ext uri="{FF2B5EF4-FFF2-40B4-BE49-F238E27FC236}">
                <a16:creationId xmlns:a16="http://schemas.microsoft.com/office/drawing/2014/main" id="{F8BDCC1F-6D28-417A-AC2F-85D354B0890B}"/>
              </a:ext>
            </a:extLst>
          </p:cNvPr>
          <p:cNvGrpSpPr/>
          <p:nvPr/>
        </p:nvGrpSpPr>
        <p:grpSpPr>
          <a:xfrm>
            <a:off x="2066385" y="4987330"/>
            <a:ext cx="8058300" cy="1047325"/>
            <a:chOff x="542923" y="1736761"/>
            <a:chExt cx="8058300" cy="807000"/>
          </a:xfrm>
        </p:grpSpPr>
        <p:sp>
          <p:nvSpPr>
            <p:cNvPr id="33" name="Google Shape;158;p18">
              <a:extLst>
                <a:ext uri="{FF2B5EF4-FFF2-40B4-BE49-F238E27FC236}">
                  <a16:creationId xmlns:a16="http://schemas.microsoft.com/office/drawing/2014/main" id="{55700140-32CD-40D4-ABC5-FAF7172497E5}"/>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34" name="Google Shape;159;p18">
              <a:extLst>
                <a:ext uri="{FF2B5EF4-FFF2-40B4-BE49-F238E27FC236}">
                  <a16:creationId xmlns:a16="http://schemas.microsoft.com/office/drawing/2014/main" id="{60264873-06F3-466C-A54C-CBC49241B7FE}"/>
                </a:ext>
              </a:extLst>
            </p:cNvPr>
            <p:cNvSpPr txBox="1"/>
            <p:nvPr/>
          </p:nvSpPr>
          <p:spPr>
            <a:xfrm>
              <a:off x="668093" y="1856624"/>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Many factors affect expected profitability, making business investment the most variable of the four components of AD.</a:t>
              </a:r>
              <a:endParaRPr sz="2000" dirty="0">
                <a:solidFill>
                  <a:schemeClr val="lt1"/>
                </a:solidFill>
                <a:latin typeface="Calibri"/>
                <a:ea typeface="Calibri"/>
                <a:cs typeface="Calibri"/>
                <a:sym typeface="Calibri"/>
              </a:endParaRPr>
            </a:p>
          </p:txBody>
        </p:sp>
      </p:grpSp>
      <p:grpSp>
        <p:nvGrpSpPr>
          <p:cNvPr id="17" name="Google Shape;154;p18">
            <a:extLst>
              <a:ext uri="{FF2B5EF4-FFF2-40B4-BE49-F238E27FC236}">
                <a16:creationId xmlns:a16="http://schemas.microsoft.com/office/drawing/2014/main" id="{04977944-BBD7-47B7-9A5C-3E336C20CA1F}"/>
              </a:ext>
            </a:extLst>
          </p:cNvPr>
          <p:cNvGrpSpPr/>
          <p:nvPr/>
        </p:nvGrpSpPr>
        <p:grpSpPr>
          <a:xfrm>
            <a:off x="2066385" y="1413134"/>
            <a:ext cx="8058300" cy="1215156"/>
            <a:chOff x="542923" y="1736761"/>
            <a:chExt cx="8058300" cy="807000"/>
          </a:xfrm>
        </p:grpSpPr>
        <p:sp>
          <p:nvSpPr>
            <p:cNvPr id="18" name="Google Shape;155;p18">
              <a:extLst>
                <a:ext uri="{FF2B5EF4-FFF2-40B4-BE49-F238E27FC236}">
                  <a16:creationId xmlns:a16="http://schemas.microsoft.com/office/drawing/2014/main" id="{5B9C52EA-A92C-446A-A435-49149A33924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19" name="Google Shape;156;p18">
              <a:extLst>
                <a:ext uri="{FF2B5EF4-FFF2-40B4-BE49-F238E27FC236}">
                  <a16:creationId xmlns:a16="http://schemas.microsoft.com/office/drawing/2014/main" id="{CA3B0F0F-7701-49C6-B492-84356B71443A}"/>
                </a:ext>
              </a:extLst>
            </p:cNvPr>
            <p:cNvSpPr txBox="1"/>
            <p:nvPr/>
          </p:nvSpPr>
          <p:spPr>
            <a:xfrm>
              <a:off x="668093" y="1802668"/>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Investment expenditure is spending on four categories of new capital goods: producers’ durable equipment and software, nonresidential structures, changes in inventories, and residential structures.</a:t>
              </a:r>
              <a:endParaRPr dirty="0"/>
            </a:p>
          </p:txBody>
        </p:sp>
      </p:grpSp>
    </p:spTree>
    <p:extLst>
      <p:ext uri="{BB962C8B-B14F-4D97-AF65-F5344CB8AC3E}">
        <p14:creationId xmlns:p14="http://schemas.microsoft.com/office/powerpoint/2010/main" val="921466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ea typeface="Century Gothic"/>
                  <a:cs typeface="Century Gothic"/>
                  <a:sym typeface="Century Gothic"/>
                </a:rPr>
                <a:t>On Your Own</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Both substitution bias and quality/new goods bias tend to overstate the negative impact of inflation on consumers. </a:t>
            </a:r>
            <a:endParaRPr dirty="0"/>
          </a:p>
        </p:txBody>
      </p:sp>
      <p:sp>
        <p:nvSpPr>
          <p:cNvPr id="12" name="Google Shape;155;p18">
            <a:extLst>
              <a:ext uri="{FF2B5EF4-FFF2-40B4-BE49-F238E27FC236}">
                <a16:creationId xmlns:a16="http://schemas.microsoft.com/office/drawing/2014/main" id="{09F4D6FC-FD1D-4E00-AC0E-F8E426DDD0CA}"/>
              </a:ext>
            </a:extLst>
          </p:cNvPr>
          <p:cNvSpPr/>
          <p:nvPr/>
        </p:nvSpPr>
        <p:spPr>
          <a:xfrm>
            <a:off x="1881188" y="1515231"/>
            <a:ext cx="8429626" cy="1640924"/>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dirty="0">
                <a:solidFill>
                  <a:schemeClr val="lt1"/>
                </a:solidFill>
                <a:latin typeface="Calibri"/>
                <a:ea typeface="Calibri"/>
                <a:cs typeface="Calibri"/>
                <a:sym typeface="Calibri"/>
              </a:rPr>
              <a:t>Suppose that a newly elected president is pro-business and promises to reduce regulations and taxes on businesses. Explain how this will most likely affect business investment.</a:t>
            </a:r>
          </a:p>
        </p:txBody>
      </p:sp>
      <p:pic>
        <p:nvPicPr>
          <p:cNvPr id="3" name="Picture 2" descr="A computer on a desk displaying a graph">
            <a:extLst>
              <a:ext uri="{FF2B5EF4-FFF2-40B4-BE49-F238E27FC236}">
                <a16:creationId xmlns:a16="http://schemas.microsoft.com/office/drawing/2014/main" id="{5726280A-1639-4613-BCD7-AF888B613203}"/>
              </a:ext>
            </a:extLst>
          </p:cNvPr>
          <p:cNvPicPr>
            <a:picLocks noChangeAspect="1"/>
          </p:cNvPicPr>
          <p:nvPr/>
        </p:nvPicPr>
        <p:blipFill>
          <a:blip r:embed="rId3"/>
          <a:stretch>
            <a:fillRect/>
          </a:stretch>
        </p:blipFill>
        <p:spPr>
          <a:xfrm>
            <a:off x="4000963" y="3534292"/>
            <a:ext cx="4190016" cy="2794824"/>
          </a:xfrm>
          <a:prstGeom prst="rect">
            <a:avLst/>
          </a:prstGeom>
        </p:spPr>
      </p:pic>
    </p:spTree>
    <p:extLst>
      <p:ext uri="{BB962C8B-B14F-4D97-AF65-F5344CB8AC3E}">
        <p14:creationId xmlns:p14="http://schemas.microsoft.com/office/powerpoint/2010/main" val="781472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ea typeface="Century Gothic"/>
                  <a:cs typeface="Century Gothic"/>
                  <a:sym typeface="Century Gothic"/>
                </a:rPr>
                <a:t>On Your Own</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Both substitution bias and quality/new goods bias tend to overstate the negative impact of inflation on consumers. </a:t>
            </a:r>
            <a:endParaRPr dirty="0"/>
          </a:p>
        </p:txBody>
      </p:sp>
      <p:sp>
        <p:nvSpPr>
          <p:cNvPr id="12" name="Google Shape;155;p18">
            <a:extLst>
              <a:ext uri="{FF2B5EF4-FFF2-40B4-BE49-F238E27FC236}">
                <a16:creationId xmlns:a16="http://schemas.microsoft.com/office/drawing/2014/main" id="{09F4D6FC-FD1D-4E00-AC0E-F8E426DDD0CA}"/>
              </a:ext>
            </a:extLst>
          </p:cNvPr>
          <p:cNvSpPr/>
          <p:nvPr/>
        </p:nvSpPr>
        <p:spPr>
          <a:xfrm>
            <a:off x="1881188" y="1515230"/>
            <a:ext cx="8429626" cy="2776549"/>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dirty="0">
                <a:solidFill>
                  <a:schemeClr val="lt1"/>
                </a:solidFill>
                <a:latin typeface="Calibri"/>
                <a:ea typeface="Calibri"/>
                <a:cs typeface="Calibri"/>
                <a:sym typeface="Calibri"/>
              </a:rPr>
              <a:t>Suppose that a newly elected president is pro-business and promises to reduce regulations and taxes on businesses. Explain how this will most likely affect business investment.</a:t>
            </a:r>
          </a:p>
          <a:p>
            <a:pPr marL="0" marR="0" lvl="0" indent="0" algn="ctr" rtl="0">
              <a:spcBef>
                <a:spcPts val="0"/>
              </a:spcBef>
              <a:spcAft>
                <a:spcPts val="0"/>
              </a:spcAft>
              <a:buNone/>
            </a:pPr>
            <a:endParaRPr lang="en-US" sz="2000" i="1" dirty="0">
              <a:solidFill>
                <a:schemeClr val="lt1"/>
              </a:solidFill>
              <a:latin typeface="Calibri"/>
              <a:ea typeface="Calibri"/>
              <a:cs typeface="Calibri"/>
              <a:sym typeface="Calibri"/>
            </a:endParaRPr>
          </a:p>
          <a:p>
            <a:pPr marL="0" marR="0" lvl="0" indent="0" algn="ctr" rtl="0">
              <a:spcBef>
                <a:spcPts val="0"/>
              </a:spcBef>
              <a:spcAft>
                <a:spcPts val="0"/>
              </a:spcAft>
              <a:buNone/>
            </a:pPr>
            <a:r>
              <a:rPr lang="en-US" sz="2000" i="1" dirty="0">
                <a:solidFill>
                  <a:schemeClr val="lt1"/>
                </a:solidFill>
                <a:latin typeface="Calibri"/>
                <a:ea typeface="Calibri"/>
                <a:cs typeface="Calibri"/>
                <a:sym typeface="Calibri"/>
              </a:rPr>
              <a:t>Lower taxes and fewer regulations will make businesses optimistic that future profits will increase. When business confidence increases, investment spending increases.</a:t>
            </a:r>
            <a:endParaRPr sz="2000" i="1"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201860258"/>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3363</TotalTime>
  <Words>1574</Words>
  <Application>Microsoft Office PowerPoint</Application>
  <PresentationFormat>Widescreen</PresentationFormat>
  <Paragraphs>98</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Calibri</vt:lpstr>
      <vt:lpstr>Arial</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Mirmow</dc:creator>
  <cp:lastModifiedBy>Kelsey Gamel</cp:lastModifiedBy>
  <cp:revision>66</cp:revision>
  <dcterms:modified xsi:type="dcterms:W3CDTF">2023-08-07T18:25:27Z</dcterms:modified>
</cp:coreProperties>
</file>