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383" r:id="rId3"/>
    <p:sldId id="384" r:id="rId4"/>
    <p:sldId id="382" r:id="rId5"/>
    <p:sldId id="385" r:id="rId6"/>
    <p:sldId id="386" r:id="rId7"/>
    <p:sldId id="387" r:id="rId8"/>
    <p:sldId id="376"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9"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simplified AD/AS model is consistent with Keynes’ original model. In the real-world, an AS curve is more curved than the right angle presented previously. The real-world AS curve goes from flat to curved to very steep, leading to the concept of the Phillips curve.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higher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Phillips curve illustrates the following: if the unemployment rate increases, the inflation rate decreases. If the inflation rate increases, the unemployment rate decreases.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During the 1960s, the Phillips curve represented real-world economies very well and was an effective menu for monetary and fiscal policy. The relationship between unemployment and inflation depicted in the Phillips curve does not always hold true. The U.S. experienced stagflation, high unemployment and high inflation, during the 1970s and 1980s. Economists conclude that two factors can cause the Phillips curve to shift: one being supply shifts and the other being people's expectations about inflation.</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29764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0220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a:p>
            <a:pPr marL="0" indent="0"/>
            <a:endParaRPr lang="en-US" dirty="0"/>
          </a:p>
          <a:p>
            <a:pPr marL="0" indent="0"/>
            <a:r>
              <a:rPr lang="en-US" dirty="0"/>
              <a:t>If energy costs decrease, the Phillips curve would shift down, showing lower rates of inflation associated with given unemployment levels. The aggregate supply curve would shift right, showing a higher level of real GDP associated with each possible price level.</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1264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BBE6-EF71-43EF-B61B-894286BFB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0332CC-845C-4651-8202-2E2B20BC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BFE77-6F46-4745-85E7-0FD905804861}"/>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E49016F4-0A23-4432-83A4-B568B7DE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21FB-BC58-4C39-8E18-651C0A9B9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3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FE2-A428-4425-AB5F-1FD4A20EF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F2F1-B273-4AEB-B3D3-B180AE056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669D-A14A-4997-88D0-9E1346B8C5E4}"/>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D768EC81-B3C6-4C52-B57C-35904EF7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EC8A5-B243-421F-91BF-A4E2C1FDF0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9929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442D4-D50B-4021-8B10-79DC26293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5FC8D-EA63-439E-98CC-7DC97FBAB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D0-7905-4F2F-9837-4A3BCFE921F7}"/>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CFF4BC99-A7D0-402F-8021-1DB4FB98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65EB-614B-41DE-947F-8D8ACCE846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70102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88AC-FD85-4EAE-B8E7-1B91BE7DC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9935-DB0F-4641-BED5-3990AEDD8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8A35B-2476-4FA3-B910-9E0F12498902}"/>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063B4110-2681-4791-ADC1-D77005A1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CC58-EBD0-4EB0-98A4-F4591CDE28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351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2EA-9677-44BA-93AA-FE67003FB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46154-C930-4893-9824-3EF81E1A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B1C6-7E93-42C9-A492-C224A270B24B}"/>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DC02580D-3FAA-49BE-A18B-E07460DE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E71F8-A7E0-4FA0-8866-F9937D8B847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18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E87B-0F19-49DE-8FFE-3F1672A4B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80EE0-79C8-4ECE-A905-09D32093A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A337A-B79C-4623-89B2-C05868F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F426D-F55F-49B8-814D-9C603FE7EA53}"/>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E4E4C7D6-05D0-48EE-90FF-1E4B55D4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112B4-CB65-44F7-8E4F-FAB2BAE8ED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54198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642-A2E1-46B8-99F1-C16B88160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D2257-6E6D-47A7-B681-40764DF5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8DDD3-754F-414C-A319-C93E5A5F0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F588F-1DAF-4AE1-B416-DA061BD3D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0A43B-514D-4DE7-BC2E-58B7C95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8A6-954B-4D59-83B3-B2661607A72A}"/>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8" name="Footer Placeholder 7">
            <a:extLst>
              <a:ext uri="{FF2B5EF4-FFF2-40B4-BE49-F238E27FC236}">
                <a16:creationId xmlns:a16="http://schemas.microsoft.com/office/drawing/2014/main" id="{EDB4C6AA-A8B5-4974-9B1E-34C23A6C6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F5610-0F10-4CC1-BC9B-4129F52FC5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371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CA7-0DC0-42E5-8950-BC1981E6C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6B9-DE94-4AFE-BACE-EE49AB0581F2}"/>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4" name="Footer Placeholder 3">
            <a:extLst>
              <a:ext uri="{FF2B5EF4-FFF2-40B4-BE49-F238E27FC236}">
                <a16:creationId xmlns:a16="http://schemas.microsoft.com/office/drawing/2014/main" id="{F960C0D4-C7AB-4B3F-898C-E09A31540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027EC-45A3-4451-A570-A10319F40B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20BBF-49EB-48F9-ABBF-644D321A59C9}"/>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3" name="Footer Placeholder 2">
            <a:extLst>
              <a:ext uri="{FF2B5EF4-FFF2-40B4-BE49-F238E27FC236}">
                <a16:creationId xmlns:a16="http://schemas.microsoft.com/office/drawing/2014/main" id="{16CCF7DD-AB69-4097-B81F-EE1A80D5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DE7F96-B0E2-49C3-B247-97FBEFB442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53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B2D-27A0-4273-A370-EC88F2901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81E0B-B8CD-42C8-8D32-0E9AE335C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A8D6-1345-49C8-87DB-71D6F56D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A5B0-8BFC-4373-BBF5-ABEAA4C29D8C}"/>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FB080AEB-E305-4593-AFBF-88B955B74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905F-08BC-4B9F-BB4B-C205D66E04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3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1ADE-DDA8-42B3-A16A-326E4C0D0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F4D6B-FF97-496B-AAFA-6EB35FED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E3E3A-8B13-4477-88DC-4D13863E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4E42-8C3F-4461-AA8F-0B3D3481B308}"/>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73BC98E3-9AE5-43DF-8429-0345CC46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8CE92-34A2-4101-89A9-613C49D34C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6221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F4768-5D74-4576-9103-31C0F920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0EADB-4D94-4B17-BAD9-F3021A796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15F4-9F23-4D3B-8963-1A87A6AC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275F85E6-9393-4F68-B2FB-F98C79B17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2EC81-4B7D-430A-AAF9-72EF3A5D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65075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0156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Phillips Curve</a:t>
            </a:r>
            <a:endParaRPr lang="en-US" dirty="0">
              <a:latin typeface="Century Gothic" panose="020B0502020202020204" pitchFamily="34" charset="0"/>
            </a:endParaRPr>
          </a:p>
        </p:txBody>
      </p:sp>
      <p:cxnSp>
        <p:nvCxnSpPr>
          <p:cNvPr id="51" name="Google Shape;51;p1"/>
          <p:cNvCxnSpPr/>
          <p:nvPr/>
        </p:nvCxnSpPr>
        <p:spPr>
          <a:xfrm>
            <a:off x="3130060" y="3843238"/>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6583680" y="1277758"/>
            <a:ext cx="4143598" cy="376800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583679" y="1424192"/>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simplified AD/AS model is consistent with Keynes’ original model.</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78" y="2462383"/>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real-world, an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is more curved than the right angle presented previously.</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76" y="3586275"/>
            <a:ext cx="4143597"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real-world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goes from flat to curved to very steep, leading to the concept of the Phillips curve.</a:t>
            </a:r>
          </a:p>
        </p:txBody>
      </p:sp>
      <p:graphicFrame>
        <p:nvGraphicFramePr>
          <p:cNvPr id="12" name="Table 4">
            <a:extLst>
              <a:ext uri="{FF2B5EF4-FFF2-40B4-BE49-F238E27FC236}">
                <a16:creationId xmlns:a16="http://schemas.microsoft.com/office/drawing/2014/main" id="{10756E62-DD26-410F-9984-DCA7BBF89876}"/>
              </a:ext>
            </a:extLst>
          </p:cNvPr>
          <p:cNvGraphicFramePr>
            <a:graphicFrameLocks noGrp="1"/>
          </p:cNvGraphicFramePr>
          <p:nvPr>
            <p:extLst>
              <p:ext uri="{D42A27DB-BD31-4B8C-83A1-F6EECF244321}">
                <p14:modId xmlns:p14="http://schemas.microsoft.com/office/powerpoint/2010/main" val="1969174549"/>
              </p:ext>
            </p:extLst>
          </p:nvPr>
        </p:nvGraphicFramePr>
        <p:xfrm>
          <a:off x="1414750" y="5241607"/>
          <a:ext cx="9362442" cy="1483360"/>
        </p:xfrm>
        <a:graphic>
          <a:graphicData uri="http://schemas.openxmlformats.org/drawingml/2006/table">
            <a:tbl>
              <a:tblPr firstRow="1" bandRow="1">
                <a:tableStyleId>{5C22544A-7EE6-4342-B048-85BDC9FD1C3A}</a:tableStyleId>
              </a:tblPr>
              <a:tblGrid>
                <a:gridCol w="4681221">
                  <a:extLst>
                    <a:ext uri="{9D8B030D-6E8A-4147-A177-3AD203B41FA5}">
                      <a16:colId xmlns:a16="http://schemas.microsoft.com/office/drawing/2014/main" val="3916528949"/>
                    </a:ext>
                  </a:extLst>
                </a:gridCol>
                <a:gridCol w="4681221">
                  <a:extLst>
                    <a:ext uri="{9D8B030D-6E8A-4147-A177-3AD203B41FA5}">
                      <a16:colId xmlns:a16="http://schemas.microsoft.com/office/drawing/2014/main" val="907715659"/>
                    </a:ext>
                  </a:extLst>
                </a:gridCol>
              </a:tblGrid>
              <a:tr h="370840">
                <a:tc>
                  <a:txBody>
                    <a:bodyPr/>
                    <a:lstStyle/>
                    <a:p>
                      <a:pPr algn="ctr"/>
                      <a:r>
                        <a:rPr lang="en-US" dirty="0">
                          <a:solidFill>
                            <a:schemeClr val="tx1"/>
                          </a:solidFill>
                        </a:rPr>
                        <a:t>Zone of the </a:t>
                      </a:r>
                      <a:r>
                        <a:rPr lang="en-US" i="1" dirty="0">
                          <a:solidFill>
                            <a:schemeClr val="tx1"/>
                          </a:solidFill>
                        </a:rPr>
                        <a:t>AS</a:t>
                      </a:r>
                      <a:r>
                        <a:rPr lang="en-US" dirty="0">
                          <a:solidFill>
                            <a:schemeClr val="tx1"/>
                          </a:solidFill>
                        </a:rPr>
                        <a:t>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Effect of Shifts in Aggregate Demand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570046"/>
                  </a:ext>
                </a:extLst>
              </a:tr>
              <a:tr h="370840">
                <a:tc>
                  <a:txBody>
                    <a:bodyPr/>
                    <a:lstStyle/>
                    <a:p>
                      <a:pPr algn="ctr"/>
                      <a:r>
                        <a:rPr lang="en-US" b="1" dirty="0">
                          <a:solidFill>
                            <a:schemeClr val="tx1"/>
                          </a:solidFill>
                        </a:rPr>
                        <a:t>Keynesian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output levels; little effect on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503535"/>
                  </a:ext>
                </a:extLst>
              </a:tr>
              <a:tr h="370840">
                <a:tc>
                  <a:txBody>
                    <a:bodyPr/>
                    <a:lstStyle/>
                    <a:p>
                      <a:pPr algn="ctr"/>
                      <a:r>
                        <a:rPr lang="en-US" b="1" dirty="0">
                          <a:solidFill>
                            <a:schemeClr val="tx1"/>
                          </a:solidFill>
                        </a:rPr>
                        <a:t>Intermediate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both output and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13799"/>
                  </a:ext>
                </a:extLst>
              </a:tr>
              <a:tr h="370840">
                <a:tc>
                  <a:txBody>
                    <a:bodyPr/>
                    <a:lstStyle/>
                    <a:p>
                      <a:pPr algn="ctr"/>
                      <a:r>
                        <a:rPr lang="en-US" b="1" dirty="0">
                          <a:solidFill>
                            <a:schemeClr val="tx1"/>
                          </a:solidFill>
                        </a:rPr>
                        <a:t>Neoclassical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Little effect on output levels; affects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047127"/>
                  </a:ext>
                </a:extLst>
              </a:tr>
            </a:tbl>
          </a:graphicData>
        </a:graphic>
      </p:graphicFrame>
      <p:pic>
        <p:nvPicPr>
          <p:cNvPr id="5" name="Picture 4" descr="A graph of the Keynesian, neoclassical, and intermediate zones on the aggregate supply curve.">
            <a:extLst>
              <a:ext uri="{FF2B5EF4-FFF2-40B4-BE49-F238E27FC236}">
                <a16:creationId xmlns:a16="http://schemas.microsoft.com/office/drawing/2014/main" id="{B5B451D9-28A7-4DB8-9374-F486F8F2EA3A}"/>
              </a:ext>
            </a:extLst>
          </p:cNvPr>
          <p:cNvPicPr>
            <a:picLocks noChangeAspect="1"/>
          </p:cNvPicPr>
          <p:nvPr/>
        </p:nvPicPr>
        <p:blipFill>
          <a:blip r:embed="rId3"/>
          <a:stretch>
            <a:fillRect/>
          </a:stretch>
        </p:blipFill>
        <p:spPr>
          <a:xfrm>
            <a:off x="1771851" y="1295375"/>
            <a:ext cx="4527065" cy="3768004"/>
          </a:xfrm>
          <a:prstGeom prst="rect">
            <a:avLst/>
          </a:prstGeom>
        </p:spPr>
      </p:pic>
      <p:sp>
        <p:nvSpPr>
          <p:cNvPr id="15" name="TextBox 14">
            <a:extLst>
              <a:ext uri="{FF2B5EF4-FFF2-40B4-BE49-F238E27FC236}">
                <a16:creationId xmlns:a16="http://schemas.microsoft.com/office/drawing/2014/main" id="{CDBE3367-2B1C-44B3-8939-FE439F77C661}"/>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3372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theory implies that inflationary pressures are low during a recession but higher when the level of output is near or even beyond potential GDP.</a:t>
              </a:r>
            </a:p>
          </p:txBody>
        </p:sp>
      </p:grpSp>
      <p:grpSp>
        <p:nvGrpSpPr>
          <p:cNvPr id="20" name="Group 19"/>
          <p:cNvGrpSpPr/>
          <p:nvPr/>
        </p:nvGrpSpPr>
        <p:grpSpPr>
          <a:xfrm>
            <a:off x="2066923" y="2748273"/>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1950s, London School of Economics economist, A.W. Phillips, studied the Keynesian school of thought and developed a theory.</a:t>
              </a:r>
            </a:p>
          </p:txBody>
        </p:sp>
      </p:grpSp>
      <p:grpSp>
        <p:nvGrpSpPr>
          <p:cNvPr id="23" name="Group 22"/>
          <p:cNvGrpSpPr/>
          <p:nvPr/>
        </p:nvGrpSpPr>
        <p:grpSpPr>
          <a:xfrm>
            <a:off x="2066923" y="363962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Phillips found that a tradeoff between unemployment and inflation does indeed exist.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73401" y="453097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58421" y="1922416"/>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curve that shows this tradeoff became known as the </a:t>
              </a:r>
              <a:r>
                <a:rPr lang="en-US" sz="2000" b="1" dirty="0">
                  <a:solidFill>
                    <a:schemeClr val="bg1"/>
                  </a:solidFill>
                </a:rPr>
                <a:t>Phillips curve</a:t>
              </a:r>
              <a:r>
                <a:rPr lang="en-US" sz="2000" dirty="0">
                  <a:solidFill>
                    <a:schemeClr val="bg1"/>
                  </a:solidFill>
                </a:rPr>
                <a:t>.</a:t>
              </a:r>
            </a:p>
          </p:txBody>
        </p:sp>
      </p:grpSp>
    </p:spTree>
    <p:extLst>
      <p:ext uri="{BB962C8B-B14F-4D97-AF65-F5344CB8AC3E}">
        <p14:creationId xmlns:p14="http://schemas.microsoft.com/office/powerpoint/2010/main" val="56274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aphicFrame>
        <p:nvGraphicFramePr>
          <p:cNvPr id="2" name="Table 2">
            <a:extLst>
              <a:ext uri="{FF2B5EF4-FFF2-40B4-BE49-F238E27FC236}">
                <a16:creationId xmlns:a16="http://schemas.microsoft.com/office/drawing/2014/main" id="{C51894C9-44B5-43C1-97AC-EC1E6B57A9FC}"/>
              </a:ext>
            </a:extLst>
          </p:cNvPr>
          <p:cNvGraphicFramePr>
            <a:graphicFrameLocks noGrp="1"/>
          </p:cNvGraphicFramePr>
          <p:nvPr>
            <p:extLst>
              <p:ext uri="{D42A27DB-BD31-4B8C-83A1-F6EECF244321}">
                <p14:modId xmlns:p14="http://schemas.microsoft.com/office/powerpoint/2010/main" val="679005697"/>
              </p:ext>
            </p:extLst>
          </p:nvPr>
        </p:nvGraphicFramePr>
        <p:xfrm>
          <a:off x="2031971" y="134832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7665826"/>
                    </a:ext>
                  </a:extLst>
                </a:gridCol>
                <a:gridCol w="4064000">
                  <a:extLst>
                    <a:ext uri="{9D8B030D-6E8A-4147-A177-3AD203B41FA5}">
                      <a16:colId xmlns:a16="http://schemas.microsoft.com/office/drawing/2014/main" val="2419323785"/>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582386"/>
                  </a:ext>
                </a:extLst>
              </a:tr>
              <a:tr h="370840">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984644"/>
                  </a:ext>
                </a:extLst>
              </a:tr>
              <a:tr h="370840">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358235"/>
                  </a:ext>
                </a:extLst>
              </a:tr>
              <a:tr h="370840">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798772"/>
                  </a:ext>
                </a:extLst>
              </a:tr>
              <a:tr h="370840">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276762"/>
                  </a:ext>
                </a:extLst>
              </a:tr>
            </a:tbl>
          </a:graphicData>
        </a:graphic>
      </p:graphicFrame>
      <p:sp>
        <p:nvSpPr>
          <p:cNvPr id="8" name="TextBox 7">
            <a:extLst>
              <a:ext uri="{FF2B5EF4-FFF2-40B4-BE49-F238E27FC236}">
                <a16:creationId xmlns:a16="http://schemas.microsoft.com/office/drawing/2014/main" id="{907F2F5F-D2B8-4ED9-9668-B88584BF579F}"/>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pic>
        <p:nvPicPr>
          <p:cNvPr id="5" name="Picture 4" descr="A graph of a Phillips curve, showing the tradeoff between unemployment and inflation.">
            <a:extLst>
              <a:ext uri="{FF2B5EF4-FFF2-40B4-BE49-F238E27FC236}">
                <a16:creationId xmlns:a16="http://schemas.microsoft.com/office/drawing/2014/main" id="{BB8F255B-19A2-45A8-92BA-A6360796131D}"/>
              </a:ext>
            </a:extLst>
          </p:cNvPr>
          <p:cNvPicPr>
            <a:picLocks noChangeAspect="1"/>
          </p:cNvPicPr>
          <p:nvPr/>
        </p:nvPicPr>
        <p:blipFill>
          <a:blip r:embed="rId3"/>
          <a:stretch>
            <a:fillRect/>
          </a:stretch>
        </p:blipFill>
        <p:spPr>
          <a:xfrm>
            <a:off x="4441202" y="3339966"/>
            <a:ext cx="3309537" cy="3428999"/>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1960s, the Phillips curve represented real-world economies very well and was an effective menu for monetary and fiscal policy.</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relationship between unemployment and inflation depicted in the Phillips curve does not always hold true.</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experienced stagflation, high unemployment and high inflation, during the 1970s and 1980s.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27158"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27158"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conclude that two factors can cause the Phillips curve to shift: one being supply shifts and the other being people's expectations about inflation.</a:t>
              </a:r>
            </a:p>
          </p:txBody>
        </p:sp>
      </p:grpSp>
    </p:spTree>
    <p:extLst>
      <p:ext uri="{BB962C8B-B14F-4D97-AF65-F5344CB8AC3E}">
        <p14:creationId xmlns:p14="http://schemas.microsoft.com/office/powerpoint/2010/main" val="145561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463481"/>
            <a:ext cx="8429624" cy="16042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p:txBody>
      </p:sp>
      <p:pic>
        <p:nvPicPr>
          <p:cNvPr id="5" name="Picture 4" descr="Windmills in a foggy field">
            <a:extLst>
              <a:ext uri="{FF2B5EF4-FFF2-40B4-BE49-F238E27FC236}">
                <a16:creationId xmlns:a16="http://schemas.microsoft.com/office/drawing/2014/main" id="{F7D445D7-C7D6-4D09-9BB0-E76937DAF675}"/>
              </a:ext>
            </a:extLst>
          </p:cNvPr>
          <p:cNvPicPr>
            <a:picLocks noChangeAspect="1"/>
          </p:cNvPicPr>
          <p:nvPr/>
        </p:nvPicPr>
        <p:blipFill>
          <a:blip r:embed="rId3"/>
          <a:stretch>
            <a:fillRect/>
          </a:stretch>
        </p:blipFill>
        <p:spPr>
          <a:xfrm>
            <a:off x="3577590" y="3313193"/>
            <a:ext cx="5036820" cy="3357880"/>
          </a:xfrm>
          <a:prstGeom prst="rect">
            <a:avLst/>
          </a:prstGeom>
        </p:spPr>
      </p:pic>
    </p:spTree>
    <p:extLst>
      <p:ext uri="{BB962C8B-B14F-4D97-AF65-F5344CB8AC3E}">
        <p14:creationId xmlns:p14="http://schemas.microsoft.com/office/powerpoint/2010/main" val="340451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580912"/>
            <a:ext cx="8429624" cy="30977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a:p>
            <a:pPr algn="ctr"/>
            <a:endParaRPr lang="en-US" sz="2000" dirty="0">
              <a:solidFill>
                <a:schemeClr val="bg1"/>
              </a:solidFill>
            </a:endParaRPr>
          </a:p>
          <a:p>
            <a:pPr algn="ctr"/>
            <a:r>
              <a:rPr lang="en-US" sz="2000" i="1" dirty="0">
                <a:solidFill>
                  <a:schemeClr val="bg1"/>
                </a:solidFill>
              </a:rPr>
              <a:t>If energy costs decrease, the Phillips curve would shift down, showing lower rates of inflation associated with given unemployment levels. The aggregate supply curve would shift right, showing a higher level of real GDP associated with each possible price level.</a:t>
            </a:r>
          </a:p>
        </p:txBody>
      </p:sp>
    </p:spTree>
    <p:extLst>
      <p:ext uri="{BB962C8B-B14F-4D97-AF65-F5344CB8AC3E}">
        <p14:creationId xmlns:p14="http://schemas.microsoft.com/office/powerpoint/2010/main" val="40538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947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654097"/>
            <a:ext cx="7990449" cy="3139321"/>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The Phillips curve shows the tradeoff between unemployment and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From a Keynesian viewpoint, the Phillips curve should slope down so that higher unemployment means lower inflation and vice versa.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A downward-sloping Phillips curve is a short-term relationship that may shift after a few years.</a:t>
            </a:r>
          </a:p>
        </p:txBody>
      </p:sp>
    </p:spTree>
    <p:extLst>
      <p:ext uri="{BB962C8B-B14F-4D97-AF65-F5344CB8AC3E}">
        <p14:creationId xmlns:p14="http://schemas.microsoft.com/office/powerpoint/2010/main" val="51644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851</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60</cp:revision>
  <dcterms:modified xsi:type="dcterms:W3CDTF">2023-08-07T18:33:19Z</dcterms:modified>
</cp:coreProperties>
</file>