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3"/>
  </p:notesMasterIdLst>
  <p:sldIdLst>
    <p:sldId id="256" r:id="rId2"/>
    <p:sldId id="402" r:id="rId3"/>
    <p:sldId id="395" r:id="rId4"/>
    <p:sldId id="396" r:id="rId5"/>
    <p:sldId id="397" r:id="rId6"/>
    <p:sldId id="398" r:id="rId7"/>
    <p:sldId id="403" r:id="rId8"/>
    <p:sldId id="258" r:id="rId9"/>
    <p:sldId id="399" r:id="rId10"/>
    <p:sldId id="364" r:id="rId11"/>
    <p:sldId id="27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1"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42" autoAdjust="0"/>
  </p:normalViewPr>
  <p:slideViewPr>
    <p:cSldViewPr snapToGrid="0">
      <p:cViewPr varScale="1">
        <p:scale>
          <a:sx n="96" d="100"/>
          <a:sy n="96" d="100"/>
        </p:scale>
        <p:origin x="1116" y="7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Extreme situations, such as the 1930s Great Depression, the 2008-2009 Great Recession, or the COVID-19 recession are often subjects of wide economic discussion. To understand the historical economy, the long term needs to be analyzed. The unemployment rate has fluctuated from around 3%–11% historically, but typically returns to around 5%–5.5%. From a long-run perspective, the economy always adjusts back to a specific range of unemployment, decreasing the significance of short-run situations like recessions.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2</a:t>
            </a:fld>
            <a:endParaRPr lang="en-US"/>
          </a:p>
        </p:txBody>
      </p:sp>
    </p:spTree>
    <p:extLst>
      <p:ext uri="{BB962C8B-B14F-4D97-AF65-F5344CB8AC3E}">
        <p14:creationId xmlns:p14="http://schemas.microsoft.com/office/powerpoint/2010/main" val="226249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name neoclassical implies a "new" version of the "old" classical model of the economy. The classical view holds that short-term fluctuations in economic activity will quickly adjust back to full employment and will not need the help of government intervention. The neoclassical stance is a very “hands-off” approach to economics. The severe impact of the Great Depression changed a lot of this thinking, increasing the popularity of Keynesian analysis.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3</a:t>
            </a:fld>
            <a:endParaRPr lang="en-US"/>
          </a:p>
        </p:txBody>
      </p:sp>
    </p:spTree>
    <p:extLst>
      <p:ext uri="{BB962C8B-B14F-4D97-AF65-F5344CB8AC3E}">
        <p14:creationId xmlns:p14="http://schemas.microsoft.com/office/powerpoint/2010/main" val="2427851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Neoclassical perspective: in the long run, the economy will fluctuate around its potential GDP and natural rate of unemployment. Potential GDP determines the economy's size. Wages and prices will adjust in a flexible manner, so the economy will adjust back to its potential-GDP level of output. The government should focus more on long-term growth and controlling inflation than on worrying about recessions and cyclical unemployment.</a:t>
            </a:r>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4</a:t>
            </a:fld>
            <a:endParaRPr lang="en-US"/>
          </a:p>
        </p:txBody>
      </p:sp>
    </p:spTree>
    <p:extLst>
      <p:ext uri="{BB962C8B-B14F-4D97-AF65-F5344CB8AC3E}">
        <p14:creationId xmlns:p14="http://schemas.microsoft.com/office/powerpoint/2010/main" val="427185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Over the long run, the level of potential GDP determines the size of real GDP. When economists talk about potential GDP, they are referring to the level of output achievable when all resources are fully employed. While the unemployment rate in labor markets will never be zero, full employment in the labor market refers to zero cyclical unemployment. When the economy is operating with zero cyclical unemployment, economists say that the economy is at the natural rate of unemployment or at full employment.</a:t>
            </a:r>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5</a:t>
            </a:fld>
            <a:endParaRPr lang="en-US"/>
          </a:p>
        </p:txBody>
      </p:sp>
    </p:spTree>
    <p:extLst>
      <p:ext uri="{BB962C8B-B14F-4D97-AF65-F5344CB8AC3E}">
        <p14:creationId xmlns:p14="http://schemas.microsoft.com/office/powerpoint/2010/main" val="3510102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Economists compare actual or real GDP against potential GDP to determine how well the economy is performing. GDP growth includes increases and investment in physical capital per person, human capital per person, and advances in technology. Physical capital per person refers to the amount and type of machinery and equipment available to help people get work done. Human capital per person refers to the accumulated skills and education of each worker.</a:t>
            </a:r>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6</a:t>
            </a:fld>
            <a:endParaRPr lang="en-US"/>
          </a:p>
        </p:txBody>
      </p:sp>
    </p:spTree>
    <p:extLst>
      <p:ext uri="{BB962C8B-B14F-4D97-AF65-F5344CB8AC3E}">
        <p14:creationId xmlns:p14="http://schemas.microsoft.com/office/powerpoint/2010/main" val="2439819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In 1900, only about one-eighth of the U.S. population had completed high school, and just one person in forty had completed a four-year college degree. By 2019, more than 90% of Americans had a high school degree, and over 36% also had a four-year college degree. Human capital per person has increased dramatically in the U.S.</a:t>
            </a:r>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7</a:t>
            </a:fld>
            <a:endParaRPr lang="en-US"/>
          </a:p>
        </p:txBody>
      </p:sp>
    </p:spTree>
    <p:extLst>
      <p:ext uri="{BB962C8B-B14F-4D97-AF65-F5344CB8AC3E}">
        <p14:creationId xmlns:p14="http://schemas.microsoft.com/office/powerpoint/2010/main" val="4137334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Wages are flexible over time. In the long-run, the economy will fluctuate around LRAS, or potential GDP. When economic output rises above potential GDP, the level of unemployment falls, there is a labor shortage, the increased demand for labor will drive up wages, and the equilibrium will return to the LRAS.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Neoclassical analysis argues that wage and price adjustments are quite rapid. Rational expectations: people form the most accurate possible expectations about the future that they can. Adaptive expectations: people look at past experiences and gradually adapt their beliefs and behaviors as circumstances change. Rational expectations fit neoclassical analysis more; adaptive expectations fit Keynesian analysis more.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9</a:t>
            </a:fld>
            <a:endParaRPr lang="en-US"/>
          </a:p>
        </p:txBody>
      </p:sp>
    </p:spTree>
    <p:extLst>
      <p:ext uri="{BB962C8B-B14F-4D97-AF65-F5344CB8AC3E}">
        <p14:creationId xmlns:p14="http://schemas.microsoft.com/office/powerpoint/2010/main" val="13036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A3F81-1113-4DF8-A943-4AA7F5E989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607B9F-483C-411D-8C6B-D768586F0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4603B-11C8-47AB-94A1-005823E9B385}"/>
              </a:ext>
            </a:extLst>
          </p:cNvPr>
          <p:cNvSpPr>
            <a:spLocks noGrp="1"/>
          </p:cNvSpPr>
          <p:nvPr>
            <p:ph type="dt" sz="half" idx="10"/>
          </p:nvPr>
        </p:nvSpPr>
        <p:spPr/>
        <p:txBody>
          <a:bodyPr/>
          <a:lstStyle/>
          <a:p>
            <a:fld id="{7538B1F6-64EB-493D-BE17-489077781DB7}" type="datetimeFigureOut">
              <a:rPr lang="en-US" smtClean="0"/>
              <a:t>8/7/2023</a:t>
            </a:fld>
            <a:endParaRPr lang="en-US"/>
          </a:p>
        </p:txBody>
      </p:sp>
      <p:sp>
        <p:nvSpPr>
          <p:cNvPr id="5" name="Footer Placeholder 4">
            <a:extLst>
              <a:ext uri="{FF2B5EF4-FFF2-40B4-BE49-F238E27FC236}">
                <a16:creationId xmlns:a16="http://schemas.microsoft.com/office/drawing/2014/main" id="{A5165B72-1324-4C13-9A6D-C7D7CF58F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977BA-CFC8-4ED6-B7B7-A247E100175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02731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5A158-C28C-414F-9E9B-64F10A2520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263012-AEEE-4F45-85A4-695FBBD4A7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B0AD7F-B13D-470B-BB1D-0CB0D77CC6DF}"/>
              </a:ext>
            </a:extLst>
          </p:cNvPr>
          <p:cNvSpPr>
            <a:spLocks noGrp="1"/>
          </p:cNvSpPr>
          <p:nvPr>
            <p:ph type="dt" sz="half" idx="10"/>
          </p:nvPr>
        </p:nvSpPr>
        <p:spPr/>
        <p:txBody>
          <a:bodyPr/>
          <a:lstStyle/>
          <a:p>
            <a:fld id="{7538B1F6-64EB-493D-BE17-489077781DB7}" type="datetimeFigureOut">
              <a:rPr lang="en-US" smtClean="0"/>
              <a:t>8/7/2023</a:t>
            </a:fld>
            <a:endParaRPr lang="en-US"/>
          </a:p>
        </p:txBody>
      </p:sp>
      <p:sp>
        <p:nvSpPr>
          <p:cNvPr id="5" name="Footer Placeholder 4">
            <a:extLst>
              <a:ext uri="{FF2B5EF4-FFF2-40B4-BE49-F238E27FC236}">
                <a16:creationId xmlns:a16="http://schemas.microsoft.com/office/drawing/2014/main" id="{4C4AB602-D75D-4B0B-9ECD-4C25E7B21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42E36-88D7-48A5-A2E6-7137BB8DEE2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0075403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29CDEA-0466-4B97-9E0E-65977FA2D9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31C6E9-3404-434D-9C93-9DC604458E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CF173-A192-4A69-8993-5B85780C283F}"/>
              </a:ext>
            </a:extLst>
          </p:cNvPr>
          <p:cNvSpPr>
            <a:spLocks noGrp="1"/>
          </p:cNvSpPr>
          <p:nvPr>
            <p:ph type="dt" sz="half" idx="10"/>
          </p:nvPr>
        </p:nvSpPr>
        <p:spPr/>
        <p:txBody>
          <a:bodyPr/>
          <a:lstStyle/>
          <a:p>
            <a:fld id="{7538B1F6-64EB-493D-BE17-489077781DB7}" type="datetimeFigureOut">
              <a:rPr lang="en-US" smtClean="0"/>
              <a:t>8/7/2023</a:t>
            </a:fld>
            <a:endParaRPr lang="en-US"/>
          </a:p>
        </p:txBody>
      </p:sp>
      <p:sp>
        <p:nvSpPr>
          <p:cNvPr id="5" name="Footer Placeholder 4">
            <a:extLst>
              <a:ext uri="{FF2B5EF4-FFF2-40B4-BE49-F238E27FC236}">
                <a16:creationId xmlns:a16="http://schemas.microsoft.com/office/drawing/2014/main" id="{9F7DB398-6548-4BD0-93F3-006126A90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E9BC3-C7DB-4DDB-8640-540CBCDE90E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86166579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04A9B-8D65-4CC1-8ECD-C5AD05D27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804A43-ACD8-4792-80F2-57B0D36A6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D7128B-A62F-43B1-9D3C-C904FFF644B6}"/>
              </a:ext>
            </a:extLst>
          </p:cNvPr>
          <p:cNvSpPr>
            <a:spLocks noGrp="1"/>
          </p:cNvSpPr>
          <p:nvPr>
            <p:ph type="dt" sz="half" idx="10"/>
          </p:nvPr>
        </p:nvSpPr>
        <p:spPr/>
        <p:txBody>
          <a:bodyPr/>
          <a:lstStyle/>
          <a:p>
            <a:fld id="{7538B1F6-64EB-493D-BE17-489077781DB7}" type="datetimeFigureOut">
              <a:rPr lang="en-US" smtClean="0"/>
              <a:t>8/7/2023</a:t>
            </a:fld>
            <a:endParaRPr lang="en-US"/>
          </a:p>
        </p:txBody>
      </p:sp>
      <p:sp>
        <p:nvSpPr>
          <p:cNvPr id="5" name="Footer Placeholder 4">
            <a:extLst>
              <a:ext uri="{FF2B5EF4-FFF2-40B4-BE49-F238E27FC236}">
                <a16:creationId xmlns:a16="http://schemas.microsoft.com/office/drawing/2014/main" id="{3E6817F8-7ACA-4CCB-89A2-D93D27EB2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C3605-506E-4299-8483-89CD52A8B56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9310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E684F-4411-421F-8612-7BF41EE581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F80FA9-9A13-472F-AA68-CE00086361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DB384A-75D4-4080-91B7-BBB78B3B70A4}"/>
              </a:ext>
            </a:extLst>
          </p:cNvPr>
          <p:cNvSpPr>
            <a:spLocks noGrp="1"/>
          </p:cNvSpPr>
          <p:nvPr>
            <p:ph type="dt" sz="half" idx="10"/>
          </p:nvPr>
        </p:nvSpPr>
        <p:spPr/>
        <p:txBody>
          <a:bodyPr/>
          <a:lstStyle/>
          <a:p>
            <a:fld id="{7538B1F6-64EB-493D-BE17-489077781DB7}" type="datetimeFigureOut">
              <a:rPr lang="en-US" smtClean="0"/>
              <a:t>8/7/2023</a:t>
            </a:fld>
            <a:endParaRPr lang="en-US"/>
          </a:p>
        </p:txBody>
      </p:sp>
      <p:sp>
        <p:nvSpPr>
          <p:cNvPr id="5" name="Footer Placeholder 4">
            <a:extLst>
              <a:ext uri="{FF2B5EF4-FFF2-40B4-BE49-F238E27FC236}">
                <a16:creationId xmlns:a16="http://schemas.microsoft.com/office/drawing/2014/main" id="{B0C88102-2935-4C39-9794-3044A0DFB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51C24-ADEB-4C63-890B-CB25BF808FB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1419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6530A-4F45-48CC-91C3-7156CDAAF9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D30251-EAC4-433D-B4C3-0B598C919A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46F5C9-969D-45FA-B652-FB51CAA8B3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4D78E5-DB6A-45C8-A984-B61E292D5289}"/>
              </a:ext>
            </a:extLst>
          </p:cNvPr>
          <p:cNvSpPr>
            <a:spLocks noGrp="1"/>
          </p:cNvSpPr>
          <p:nvPr>
            <p:ph type="dt" sz="half" idx="10"/>
          </p:nvPr>
        </p:nvSpPr>
        <p:spPr/>
        <p:txBody>
          <a:bodyPr/>
          <a:lstStyle/>
          <a:p>
            <a:fld id="{7538B1F6-64EB-493D-BE17-489077781DB7}" type="datetimeFigureOut">
              <a:rPr lang="en-US" smtClean="0"/>
              <a:t>8/7/2023</a:t>
            </a:fld>
            <a:endParaRPr lang="en-US"/>
          </a:p>
        </p:txBody>
      </p:sp>
      <p:sp>
        <p:nvSpPr>
          <p:cNvPr id="6" name="Footer Placeholder 5">
            <a:extLst>
              <a:ext uri="{FF2B5EF4-FFF2-40B4-BE49-F238E27FC236}">
                <a16:creationId xmlns:a16="http://schemas.microsoft.com/office/drawing/2014/main" id="{14163C2D-CE55-456E-B7B3-8BFCF78485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8377CD-8986-41C0-B9DD-300A977F88E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0953929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8D59A-E9A8-4C66-8A2D-7EB2EFCC07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B506A6-F65A-437F-905D-A5D10274DD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EF50F0-252F-4FA9-9161-4AE5E1BCEE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FC1DB8-8823-4DED-A0B1-D6F71FAF95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6723F3-CD02-4DB4-AC28-EE621DE9FF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74597B-0AFB-48B1-A02E-8B96E903F366}"/>
              </a:ext>
            </a:extLst>
          </p:cNvPr>
          <p:cNvSpPr>
            <a:spLocks noGrp="1"/>
          </p:cNvSpPr>
          <p:nvPr>
            <p:ph type="dt" sz="half" idx="10"/>
          </p:nvPr>
        </p:nvSpPr>
        <p:spPr/>
        <p:txBody>
          <a:bodyPr/>
          <a:lstStyle/>
          <a:p>
            <a:fld id="{7538B1F6-64EB-493D-BE17-489077781DB7}" type="datetimeFigureOut">
              <a:rPr lang="en-US" smtClean="0"/>
              <a:t>8/7/2023</a:t>
            </a:fld>
            <a:endParaRPr lang="en-US"/>
          </a:p>
        </p:txBody>
      </p:sp>
      <p:sp>
        <p:nvSpPr>
          <p:cNvPr id="8" name="Footer Placeholder 7">
            <a:extLst>
              <a:ext uri="{FF2B5EF4-FFF2-40B4-BE49-F238E27FC236}">
                <a16:creationId xmlns:a16="http://schemas.microsoft.com/office/drawing/2014/main" id="{04D0A65A-6677-46BC-A501-4B1587015C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3C832E-1FF9-4FDA-85F0-202C668B640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19919100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57E6A-564B-4BF2-B124-6D982A6B83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FB7E3A-6E1E-45DF-A728-2BB196EC6C09}"/>
              </a:ext>
            </a:extLst>
          </p:cNvPr>
          <p:cNvSpPr>
            <a:spLocks noGrp="1"/>
          </p:cNvSpPr>
          <p:nvPr>
            <p:ph type="dt" sz="half" idx="10"/>
          </p:nvPr>
        </p:nvSpPr>
        <p:spPr/>
        <p:txBody>
          <a:bodyPr/>
          <a:lstStyle/>
          <a:p>
            <a:fld id="{7538B1F6-64EB-493D-BE17-489077781DB7}" type="datetimeFigureOut">
              <a:rPr lang="en-US" smtClean="0"/>
              <a:t>8/7/2023</a:t>
            </a:fld>
            <a:endParaRPr lang="en-US"/>
          </a:p>
        </p:txBody>
      </p:sp>
      <p:sp>
        <p:nvSpPr>
          <p:cNvPr id="4" name="Footer Placeholder 3">
            <a:extLst>
              <a:ext uri="{FF2B5EF4-FFF2-40B4-BE49-F238E27FC236}">
                <a16:creationId xmlns:a16="http://schemas.microsoft.com/office/drawing/2014/main" id="{954E8F20-7589-4BB4-AB78-F759662515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C399CC-F158-4B78-8268-35FDACB2B66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0447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F888DB-C832-4D48-AD8D-6F2964FAFBAF}"/>
              </a:ext>
            </a:extLst>
          </p:cNvPr>
          <p:cNvSpPr>
            <a:spLocks noGrp="1"/>
          </p:cNvSpPr>
          <p:nvPr>
            <p:ph type="dt" sz="half" idx="10"/>
          </p:nvPr>
        </p:nvSpPr>
        <p:spPr/>
        <p:txBody>
          <a:bodyPr/>
          <a:lstStyle/>
          <a:p>
            <a:fld id="{7538B1F6-64EB-493D-BE17-489077781DB7}" type="datetimeFigureOut">
              <a:rPr lang="en-US" smtClean="0"/>
              <a:t>8/7/2023</a:t>
            </a:fld>
            <a:endParaRPr lang="en-US"/>
          </a:p>
        </p:txBody>
      </p:sp>
      <p:sp>
        <p:nvSpPr>
          <p:cNvPr id="3" name="Footer Placeholder 2">
            <a:extLst>
              <a:ext uri="{FF2B5EF4-FFF2-40B4-BE49-F238E27FC236}">
                <a16:creationId xmlns:a16="http://schemas.microsoft.com/office/drawing/2014/main" id="{592AB3C8-DA64-40D4-96D0-DB47C596B3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BDA28B-977B-48BD-9B52-99259FA63FB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78362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99662-440B-4FC0-9699-5C945F0D99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C83FE2-CED3-4FE1-AE95-76A43D201D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C86715-4118-46C6-A9FF-99AEF49AB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BAC11F-2AAB-4DE6-B705-25FDDA55736E}"/>
              </a:ext>
            </a:extLst>
          </p:cNvPr>
          <p:cNvSpPr>
            <a:spLocks noGrp="1"/>
          </p:cNvSpPr>
          <p:nvPr>
            <p:ph type="dt" sz="half" idx="10"/>
          </p:nvPr>
        </p:nvSpPr>
        <p:spPr/>
        <p:txBody>
          <a:bodyPr/>
          <a:lstStyle/>
          <a:p>
            <a:fld id="{7538B1F6-64EB-493D-BE17-489077781DB7}" type="datetimeFigureOut">
              <a:rPr lang="en-US" smtClean="0"/>
              <a:t>8/7/2023</a:t>
            </a:fld>
            <a:endParaRPr lang="en-US"/>
          </a:p>
        </p:txBody>
      </p:sp>
      <p:sp>
        <p:nvSpPr>
          <p:cNvPr id="6" name="Footer Placeholder 5">
            <a:extLst>
              <a:ext uri="{FF2B5EF4-FFF2-40B4-BE49-F238E27FC236}">
                <a16:creationId xmlns:a16="http://schemas.microsoft.com/office/drawing/2014/main" id="{41218B69-992D-4A0D-819D-52732C3E94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1F1051-6A2A-469A-9864-3077AB62E00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3208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2AA7-5B5C-4C92-81C9-65C7B5276C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48E225-C3DB-4FD7-83AA-CBA23F0368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315D1E-775A-427F-ADBE-09579CD56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D4714-045B-4F59-B419-702366F41FF0}"/>
              </a:ext>
            </a:extLst>
          </p:cNvPr>
          <p:cNvSpPr>
            <a:spLocks noGrp="1"/>
          </p:cNvSpPr>
          <p:nvPr>
            <p:ph type="dt" sz="half" idx="10"/>
          </p:nvPr>
        </p:nvSpPr>
        <p:spPr/>
        <p:txBody>
          <a:bodyPr/>
          <a:lstStyle/>
          <a:p>
            <a:fld id="{7538B1F6-64EB-493D-BE17-489077781DB7}" type="datetimeFigureOut">
              <a:rPr lang="en-US" smtClean="0"/>
              <a:t>8/7/2023</a:t>
            </a:fld>
            <a:endParaRPr lang="en-US"/>
          </a:p>
        </p:txBody>
      </p:sp>
      <p:sp>
        <p:nvSpPr>
          <p:cNvPr id="6" name="Footer Placeholder 5">
            <a:extLst>
              <a:ext uri="{FF2B5EF4-FFF2-40B4-BE49-F238E27FC236}">
                <a16:creationId xmlns:a16="http://schemas.microsoft.com/office/drawing/2014/main" id="{CDABD9A6-D6AA-4782-8201-C9531E21B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C21780-7BDB-4A76-9C7D-85781DB8769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10297462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52DBA3-0520-4EA6-B685-DE480F06FC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8B0B84-AEA4-4B69-BE38-31B79FF9B7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876173-25EB-421B-B331-52319857B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8B1F6-64EB-493D-BE17-489077781DB7}" type="datetimeFigureOut">
              <a:rPr lang="en-US" smtClean="0"/>
              <a:t>8/7/2023</a:t>
            </a:fld>
            <a:endParaRPr lang="en-US"/>
          </a:p>
        </p:txBody>
      </p:sp>
      <p:sp>
        <p:nvSpPr>
          <p:cNvPr id="5" name="Footer Placeholder 4">
            <a:extLst>
              <a:ext uri="{FF2B5EF4-FFF2-40B4-BE49-F238E27FC236}">
                <a16:creationId xmlns:a16="http://schemas.microsoft.com/office/drawing/2014/main" id="{298961FF-E770-4EF4-BEE1-3A6116BE7B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C315BB-88D6-485B-993E-253963D80C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64255673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243734"/>
            <a:ext cx="9052562" cy="193895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The Building Blocks of Neoclassical Analysis</a:t>
            </a:r>
            <a:endParaRPr dirty="0"/>
          </a:p>
        </p:txBody>
      </p:sp>
      <p:cxnSp>
        <p:nvCxnSpPr>
          <p:cNvPr id="51" name="Google Shape;51;p1"/>
          <p:cNvCxnSpPr/>
          <p:nvPr/>
        </p:nvCxnSpPr>
        <p:spPr>
          <a:xfrm>
            <a:off x="3071445" y="4334990"/>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973978" y="1342835"/>
            <a:ext cx="8244044" cy="4708981"/>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p:sp>
        <p:nvSpPr>
          <p:cNvPr id="3" name="Google Shape;156;p18">
            <a:extLst>
              <a:ext uri="{FF2B5EF4-FFF2-40B4-BE49-F238E27FC236}">
                <a16:creationId xmlns:a16="http://schemas.microsoft.com/office/drawing/2014/main" id="{3601E3BA-053D-463A-9A46-79AA4CDD62A6}"/>
              </a:ext>
            </a:extLst>
          </p:cNvPr>
          <p:cNvSpPr txBox="1"/>
          <p:nvPr/>
        </p:nvSpPr>
        <p:spPr>
          <a:xfrm>
            <a:off x="2066769" y="1702315"/>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neoclassical viewpoint argues that the economy will adjust back to its potential GDP level of output through flexible price levels.</a:t>
            </a:r>
          </a:p>
        </p:txBody>
      </p:sp>
      <p:sp>
        <p:nvSpPr>
          <p:cNvPr id="5" name="Google Shape;156;p18">
            <a:extLst>
              <a:ext uri="{FF2B5EF4-FFF2-40B4-BE49-F238E27FC236}">
                <a16:creationId xmlns:a16="http://schemas.microsoft.com/office/drawing/2014/main" id="{98DCA84F-02C1-4D23-96FA-1B1F1808BC71}"/>
              </a:ext>
            </a:extLst>
          </p:cNvPr>
          <p:cNvSpPr txBox="1"/>
          <p:nvPr/>
        </p:nvSpPr>
        <p:spPr>
          <a:xfrm>
            <a:off x="2066769" y="2546771"/>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neoclassical perspective views the </a:t>
            </a:r>
            <a:r>
              <a:rPr lang="en-US" sz="2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LRAS</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curve as vertical and that, in the long run, the economy will fluctuate around this level of potential GDP.</a:t>
            </a:r>
            <a:endParaRPr lang="en-US" dirty="0">
              <a:solidFill>
                <a:schemeClr val="bg1"/>
              </a:solidFill>
            </a:endParaRPr>
          </a:p>
        </p:txBody>
      </p:sp>
      <p:sp>
        <p:nvSpPr>
          <p:cNvPr id="6" name="Google Shape;156;p18">
            <a:extLst>
              <a:ext uri="{FF2B5EF4-FFF2-40B4-BE49-F238E27FC236}">
                <a16:creationId xmlns:a16="http://schemas.microsoft.com/office/drawing/2014/main" id="{3B169623-9FAE-4A0E-9B0E-C5251FCFA097}"/>
              </a:ext>
            </a:extLst>
          </p:cNvPr>
          <p:cNvSpPr txBox="1"/>
          <p:nvPr/>
        </p:nvSpPr>
        <p:spPr>
          <a:xfrm>
            <a:off x="2066769" y="3687211"/>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rational expectations perspective argues that people have all the information they need about economic events, and as a result, economic adjustments will happen very quickly.</a:t>
            </a:r>
          </a:p>
        </p:txBody>
      </p:sp>
      <p:sp>
        <p:nvSpPr>
          <p:cNvPr id="7" name="Google Shape;156;p18">
            <a:extLst>
              <a:ext uri="{FF2B5EF4-FFF2-40B4-BE49-F238E27FC236}">
                <a16:creationId xmlns:a16="http://schemas.microsoft.com/office/drawing/2014/main" id="{0B2B5B2B-8124-45E0-AEE9-A86E7C350879}"/>
              </a:ext>
            </a:extLst>
          </p:cNvPr>
          <p:cNvSpPr txBox="1"/>
          <p:nvPr/>
        </p:nvSpPr>
        <p:spPr>
          <a:xfrm>
            <a:off x="2066769" y="4827652"/>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indent="-355600">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In the adaptive expectations theory, people have limited economic information, making economic adjustments happen slowly.</a:t>
            </a:r>
          </a:p>
        </p:txBody>
      </p:sp>
    </p:spTree>
    <p:extLst>
      <p:ext uri="{BB962C8B-B14F-4D97-AF65-F5344CB8AC3E}">
        <p14:creationId xmlns:p14="http://schemas.microsoft.com/office/powerpoint/2010/main" val="174497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Argument for Long-Term Analysis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1112546"/>
            <a:chOff x="542923" y="1736761"/>
            <a:chExt cx="8058154" cy="1112546"/>
          </a:xfrm>
          <a:solidFill>
            <a:srgbClr val="627981"/>
          </a:solidFill>
        </p:grpSpPr>
        <p:sp>
          <p:nvSpPr>
            <p:cNvPr id="9" name="Rectangle 8"/>
            <p:cNvSpPr/>
            <p:nvPr/>
          </p:nvSpPr>
          <p:spPr>
            <a:xfrm>
              <a:off x="542923" y="1736761"/>
              <a:ext cx="8058154" cy="11125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8042656"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Extreme situations, such as the 1930s Great Depression, the 2008-2009 Great Recession, or the COVID-19 recession are often subjects of wide economic discussion.</a:t>
              </a:r>
            </a:p>
          </p:txBody>
        </p:sp>
      </p:grpSp>
      <p:grpSp>
        <p:nvGrpSpPr>
          <p:cNvPr id="20" name="Group 19"/>
          <p:cNvGrpSpPr/>
          <p:nvPr/>
        </p:nvGrpSpPr>
        <p:grpSpPr>
          <a:xfrm>
            <a:off x="2066922" y="27799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understand the historical economy, the long term needs to be analyzed.</a:t>
              </a:r>
            </a:p>
          </p:txBody>
        </p:sp>
      </p:grpSp>
      <p:grpSp>
        <p:nvGrpSpPr>
          <p:cNvPr id="23" name="Group 22"/>
          <p:cNvGrpSpPr/>
          <p:nvPr/>
        </p:nvGrpSpPr>
        <p:grpSpPr>
          <a:xfrm>
            <a:off x="2066922" y="36691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unemployment rate has fluctuated from around 3%–11% historically, but typically returns to around 5%–5.5%.</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548382"/>
            <a:ext cx="8058154" cy="1051906"/>
            <a:chOff x="542923" y="1736761"/>
            <a:chExt cx="8058154" cy="1051906"/>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From a long-run perspective, the economy always adjusts back to a specific range of unemployment, decreasing the significance of short-run situations like recessions.</a:t>
              </a:r>
            </a:p>
          </p:txBody>
        </p:sp>
      </p:grpSp>
    </p:spTree>
    <p:extLst>
      <p:ext uri="{BB962C8B-B14F-4D97-AF65-F5344CB8AC3E}">
        <p14:creationId xmlns:p14="http://schemas.microsoft.com/office/powerpoint/2010/main" val="46910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Neoclassical 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name neoclassical implies a "new" version of the "old" classical model of the economy.</a:t>
              </a:r>
            </a:p>
          </p:txBody>
        </p:sp>
      </p:grpSp>
      <p:grpSp>
        <p:nvGrpSpPr>
          <p:cNvPr id="20" name="Group 19"/>
          <p:cNvGrpSpPr/>
          <p:nvPr/>
        </p:nvGrpSpPr>
        <p:grpSpPr>
          <a:xfrm>
            <a:off x="2066922" y="2456766"/>
            <a:ext cx="8058154" cy="1041832"/>
            <a:chOff x="542923" y="1736761"/>
            <a:chExt cx="8058154" cy="1041832"/>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923" y="176293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classical view holds that short-term fluctuations in economic activity will quickly adjust back to full employment and will not need the help of government intervention.</a:t>
              </a:r>
            </a:p>
          </p:txBody>
        </p:sp>
      </p:grpSp>
      <p:grpSp>
        <p:nvGrpSpPr>
          <p:cNvPr id="23" name="Group 22"/>
          <p:cNvGrpSpPr/>
          <p:nvPr/>
        </p:nvGrpSpPr>
        <p:grpSpPr>
          <a:xfrm>
            <a:off x="2066922" y="356095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42923" y="1899372"/>
              <a:ext cx="8027158"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neoclassical stance is a very “hands-off” approach to economics.</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424971"/>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severe impact of the Great Depression changed a lot of this thinking, increasing the popularity of Keynesian analysis.</a:t>
              </a:r>
            </a:p>
          </p:txBody>
        </p:sp>
      </p:grpSp>
    </p:spTree>
    <p:extLst>
      <p:ext uri="{BB962C8B-B14F-4D97-AF65-F5344CB8AC3E}">
        <p14:creationId xmlns:p14="http://schemas.microsoft.com/office/powerpoint/2010/main" val="4292815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Components of Neoclassical Analysis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Neoclassical perspective</a:t>
              </a:r>
              <a:r>
                <a:rPr lang="en-US" sz="2000" dirty="0">
                  <a:solidFill>
                    <a:schemeClr val="bg1"/>
                  </a:solidFill>
                </a:rPr>
                <a:t>: in the long run, the economy will fluctuate around its potential GDP and natural rate of unemployment.</a:t>
              </a:r>
            </a:p>
          </p:txBody>
        </p:sp>
      </p:grpSp>
      <p:grpSp>
        <p:nvGrpSpPr>
          <p:cNvPr id="20" name="Group 19"/>
          <p:cNvGrpSpPr/>
          <p:nvPr/>
        </p:nvGrpSpPr>
        <p:grpSpPr>
          <a:xfrm>
            <a:off x="2066922" y="24567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923" y="1940173"/>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Potential GDP determines the economy's size. </a:t>
              </a:r>
            </a:p>
          </p:txBody>
        </p:sp>
      </p:grpSp>
      <p:grpSp>
        <p:nvGrpSpPr>
          <p:cNvPr id="23" name="Group 22"/>
          <p:cNvGrpSpPr/>
          <p:nvPr/>
        </p:nvGrpSpPr>
        <p:grpSpPr>
          <a:xfrm>
            <a:off x="2066922" y="332602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42923" y="1785069"/>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Wages and prices will adjust in a flexible manner, so the economy will adjust back to its potential-GDP level of output.</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19469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government should focus more on long-term growth and controlling inflation than on worrying about recessions and cyclical unemployment.</a:t>
              </a:r>
            </a:p>
          </p:txBody>
        </p:sp>
      </p:grpSp>
    </p:spTree>
    <p:extLst>
      <p:ext uri="{BB962C8B-B14F-4D97-AF65-F5344CB8AC3E}">
        <p14:creationId xmlns:p14="http://schemas.microsoft.com/office/powerpoint/2010/main" val="69529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71599" y="373622"/>
            <a:ext cx="9448799" cy="6297451"/>
            <a:chOff x="-152403" y="498309"/>
            <a:chExt cx="9448799" cy="6297451"/>
          </a:xfrm>
        </p:grpSpPr>
        <p:sp>
          <p:nvSpPr>
            <p:cNvPr id="26" name="TextBox 25"/>
            <p:cNvSpPr txBox="1"/>
            <p:nvPr/>
          </p:nvSpPr>
          <p:spPr>
            <a:xfrm>
              <a:off x="-152403" y="498309"/>
              <a:ext cx="9448799" cy="553998"/>
            </a:xfrm>
            <a:prstGeom prst="rect">
              <a:avLst/>
            </a:prstGeom>
            <a:noFill/>
          </p:spPr>
          <p:txBody>
            <a:bodyPr wrap="square" rtlCol="0">
              <a:spAutoFit/>
            </a:bodyPr>
            <a:lstStyle/>
            <a:p>
              <a:pPr algn="ctr"/>
              <a:r>
                <a:rPr lang="en-US" sz="3000" dirty="0">
                  <a:latin typeface="Century Gothic" panose="020B0502020202020204" pitchFamily="34" charset="0"/>
                </a:rPr>
                <a:t>The Importance of Potential GDP in the Long Run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the long run, the level of potential GDP determines the size of real GDP.</a:t>
              </a:r>
            </a:p>
          </p:txBody>
        </p:sp>
      </p:grpSp>
      <p:grpSp>
        <p:nvGrpSpPr>
          <p:cNvPr id="20" name="Group 19"/>
          <p:cNvGrpSpPr/>
          <p:nvPr/>
        </p:nvGrpSpPr>
        <p:grpSpPr>
          <a:xfrm>
            <a:off x="2066091" y="2456766"/>
            <a:ext cx="8058985" cy="806935"/>
            <a:chOff x="542092" y="1736761"/>
            <a:chExt cx="8058985"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092" y="1762819"/>
              <a:ext cx="8011660"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economists talk about potential GDP, they are referring to the level of output achievable when all resources are fully employed. </a:t>
              </a:r>
            </a:p>
          </p:txBody>
        </p:sp>
      </p:grpSp>
      <p:grpSp>
        <p:nvGrpSpPr>
          <p:cNvPr id="23" name="Group 22"/>
          <p:cNvGrpSpPr/>
          <p:nvPr/>
        </p:nvGrpSpPr>
        <p:grpSpPr>
          <a:xfrm>
            <a:off x="2066922" y="332602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42923" y="1785069"/>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the unemployment rate in labor markets will never be zero, full employment in the labor market refers to zero cyclical unemployment.</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212041"/>
            <a:ext cx="8058154" cy="1051906"/>
            <a:chOff x="542923" y="1736761"/>
            <a:chExt cx="8058154" cy="1051906"/>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the economy is operating with zero cyclical unemployment, economists say that the economy is at the natural rate of unemployment or at full employment.</a:t>
              </a:r>
            </a:p>
          </p:txBody>
        </p:sp>
      </p:grpSp>
    </p:spTree>
    <p:extLst>
      <p:ext uri="{BB962C8B-B14F-4D97-AF65-F5344CB8AC3E}">
        <p14:creationId xmlns:p14="http://schemas.microsoft.com/office/powerpoint/2010/main" val="78287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71599" y="373622"/>
            <a:ext cx="9448799" cy="6297451"/>
            <a:chOff x="-152403" y="498309"/>
            <a:chExt cx="9448799" cy="6297451"/>
          </a:xfrm>
        </p:grpSpPr>
        <p:sp>
          <p:nvSpPr>
            <p:cNvPr id="26" name="TextBox 25"/>
            <p:cNvSpPr txBox="1"/>
            <p:nvPr/>
          </p:nvSpPr>
          <p:spPr>
            <a:xfrm>
              <a:off x="-152403" y="498309"/>
              <a:ext cx="9448799" cy="553998"/>
            </a:xfrm>
            <a:prstGeom prst="rect">
              <a:avLst/>
            </a:prstGeom>
            <a:noFill/>
          </p:spPr>
          <p:txBody>
            <a:bodyPr wrap="square" rtlCol="0">
              <a:spAutoFit/>
            </a:bodyPr>
            <a:lstStyle/>
            <a:p>
              <a:pPr algn="ctr"/>
              <a:r>
                <a:rPr lang="en-US" sz="3000" dirty="0">
                  <a:latin typeface="Century Gothic" panose="020B0502020202020204" pitchFamily="34" charset="0"/>
                </a:rPr>
                <a:t>GDP Growth</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compare actual or real GDP against potential GDP to determine how well the economy is performing.</a:t>
              </a:r>
            </a:p>
          </p:txBody>
        </p:sp>
      </p:grpSp>
      <p:grpSp>
        <p:nvGrpSpPr>
          <p:cNvPr id="20" name="Group 19"/>
          <p:cNvGrpSpPr/>
          <p:nvPr/>
        </p:nvGrpSpPr>
        <p:grpSpPr>
          <a:xfrm>
            <a:off x="2066091" y="2456766"/>
            <a:ext cx="8058985" cy="806935"/>
            <a:chOff x="542092" y="1736761"/>
            <a:chExt cx="8058985"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092" y="1762819"/>
              <a:ext cx="8011660"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GDP growth includes increases and investment in physical capital per person, human capital per person, and advances in technology.</a:t>
              </a:r>
            </a:p>
          </p:txBody>
        </p:sp>
      </p:grpSp>
      <p:grpSp>
        <p:nvGrpSpPr>
          <p:cNvPr id="23" name="Group 22"/>
          <p:cNvGrpSpPr/>
          <p:nvPr/>
        </p:nvGrpSpPr>
        <p:grpSpPr>
          <a:xfrm>
            <a:off x="2066922" y="332602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42923" y="1785069"/>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Physical capital per person refers to the amount and type of machinery and equipment available to help people get work done.</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212041"/>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Human capital per person refers to the accumulated skills and education of each worker.</a:t>
              </a:r>
            </a:p>
          </p:txBody>
        </p:sp>
      </p:grpSp>
    </p:spTree>
    <p:extLst>
      <p:ext uri="{BB962C8B-B14F-4D97-AF65-F5344CB8AC3E}">
        <p14:creationId xmlns:p14="http://schemas.microsoft.com/office/powerpoint/2010/main" val="3824869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71599" y="373622"/>
            <a:ext cx="9448799" cy="6297451"/>
            <a:chOff x="-152403" y="498309"/>
            <a:chExt cx="9448799" cy="6297451"/>
          </a:xfrm>
        </p:grpSpPr>
        <p:sp>
          <p:nvSpPr>
            <p:cNvPr id="26" name="TextBox 25"/>
            <p:cNvSpPr txBox="1"/>
            <p:nvPr/>
          </p:nvSpPr>
          <p:spPr>
            <a:xfrm>
              <a:off x="-152403" y="498309"/>
              <a:ext cx="9448799" cy="553998"/>
            </a:xfrm>
            <a:prstGeom prst="rect">
              <a:avLst/>
            </a:prstGeom>
            <a:noFill/>
          </p:spPr>
          <p:txBody>
            <a:bodyPr wrap="square" rtlCol="0">
              <a:spAutoFit/>
            </a:bodyPr>
            <a:lstStyle/>
            <a:p>
              <a:pPr algn="ctr"/>
              <a:r>
                <a:rPr lang="en-US" sz="3000" dirty="0">
                  <a:latin typeface="Century Gothic" panose="020B0502020202020204" pitchFamily="34" charset="0"/>
                </a:rPr>
                <a:t>Human Capital</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1" y="1434734"/>
            <a:ext cx="8058154" cy="1697440"/>
            <a:chOff x="542923" y="1736761"/>
            <a:chExt cx="8058154" cy="1697440"/>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8058154" cy="1631216"/>
            </a:xfrm>
            <a:prstGeom prst="rect">
              <a:avLst/>
            </a:prstGeom>
            <a:grpFill/>
          </p:spPr>
          <p:txBody>
            <a:bodyPr wrap="square" rtlCol="0">
              <a:spAutoFit/>
            </a:bodyPr>
            <a:lstStyle/>
            <a:p>
              <a:pPr algn="ctr"/>
              <a:r>
                <a:rPr lang="en-US" sz="2000" dirty="0">
                  <a:solidFill>
                    <a:schemeClr val="bg1"/>
                  </a:solidFill>
                </a:rPr>
                <a:t>In 1900, only about one-eighth of the U.S. population had completed high school, and just one person in forty had completed a four-year college degree. By 2019, more than 90% of Americans had a high school degree, and over 36% also had a four-year college degree. Human capital per person has increased dramatically in the U.S.</a:t>
              </a:r>
            </a:p>
          </p:txBody>
        </p:sp>
      </p:grpSp>
      <p:pic>
        <p:nvPicPr>
          <p:cNvPr id="5" name="Picture 4" descr="The interior of a large library">
            <a:extLst>
              <a:ext uri="{FF2B5EF4-FFF2-40B4-BE49-F238E27FC236}">
                <a16:creationId xmlns:a16="http://schemas.microsoft.com/office/drawing/2014/main" id="{3A708463-130D-4F99-BC87-E9DCFDD533E2}"/>
              </a:ext>
            </a:extLst>
          </p:cNvPr>
          <p:cNvPicPr>
            <a:picLocks noChangeAspect="1"/>
          </p:cNvPicPr>
          <p:nvPr/>
        </p:nvPicPr>
        <p:blipFill>
          <a:blip r:embed="rId3"/>
          <a:stretch>
            <a:fillRect/>
          </a:stretch>
        </p:blipFill>
        <p:spPr>
          <a:xfrm>
            <a:off x="2053449" y="3429000"/>
            <a:ext cx="8044681" cy="2929378"/>
          </a:xfrm>
          <a:prstGeom prst="rect">
            <a:avLst/>
          </a:prstGeom>
        </p:spPr>
      </p:pic>
    </p:spTree>
    <p:extLst>
      <p:ext uri="{BB962C8B-B14F-4D97-AF65-F5344CB8AC3E}">
        <p14:creationId xmlns:p14="http://schemas.microsoft.com/office/powerpoint/2010/main" val="317346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Role of Flexible Prices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4" name="Rectangle 3">
            <a:extLst>
              <a:ext uri="{FF2B5EF4-FFF2-40B4-BE49-F238E27FC236}">
                <a16:creationId xmlns:a16="http://schemas.microsoft.com/office/drawing/2014/main" id="{E13C59C3-88D4-4D8B-B927-4B4BE1412456}"/>
              </a:ext>
            </a:extLst>
          </p:cNvPr>
          <p:cNvSpPr/>
          <p:nvPr/>
        </p:nvSpPr>
        <p:spPr>
          <a:xfrm>
            <a:off x="7181514" y="1496790"/>
            <a:ext cx="3727132" cy="434659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7181514" y="1698493"/>
            <a:ext cx="3575523" cy="400110"/>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Wages are flexible over time.</a:t>
            </a:r>
          </a:p>
        </p:txBody>
      </p:sp>
      <p:sp>
        <p:nvSpPr>
          <p:cNvPr id="9" name="TextBox 8">
            <a:extLst>
              <a:ext uri="{FF2B5EF4-FFF2-40B4-BE49-F238E27FC236}">
                <a16:creationId xmlns:a16="http://schemas.microsoft.com/office/drawing/2014/main" id="{B5E91B25-57AA-4A9F-8AE3-45B6A52573AE}"/>
              </a:ext>
            </a:extLst>
          </p:cNvPr>
          <p:cNvSpPr txBox="1"/>
          <p:nvPr/>
        </p:nvSpPr>
        <p:spPr>
          <a:xfrm>
            <a:off x="7181511" y="2120577"/>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In the long-run, the economy will fluctuate around </a:t>
            </a:r>
            <a:r>
              <a:rPr lang="en-US" sz="2000" i="1" dirty="0">
                <a:solidFill>
                  <a:schemeClr val="bg1"/>
                </a:solidFill>
                <a:latin typeface="Calibri" panose="020F0502020204030204" pitchFamily="34" charset="0"/>
                <a:cs typeface="Times New Roman" panose="02020603050405020304" pitchFamily="18" charset="0"/>
              </a:rPr>
              <a:t>LRAS</a:t>
            </a:r>
            <a:r>
              <a:rPr lang="en-US" sz="2000" dirty="0">
                <a:solidFill>
                  <a:schemeClr val="bg1"/>
                </a:solidFill>
                <a:latin typeface="Calibri" panose="020F0502020204030204" pitchFamily="34" charset="0"/>
                <a:cs typeface="Times New Roman" panose="02020603050405020304" pitchFamily="18" charset="0"/>
              </a:rPr>
              <a:t>, or potential GDP.</a:t>
            </a:r>
          </a:p>
        </p:txBody>
      </p:sp>
      <p:sp>
        <p:nvSpPr>
          <p:cNvPr id="10" name="TextBox 9">
            <a:extLst>
              <a:ext uri="{FF2B5EF4-FFF2-40B4-BE49-F238E27FC236}">
                <a16:creationId xmlns:a16="http://schemas.microsoft.com/office/drawing/2014/main" id="{E3E8CAE7-E45C-478D-A30D-30561488E76F}"/>
              </a:ext>
            </a:extLst>
          </p:cNvPr>
          <p:cNvSpPr txBox="1"/>
          <p:nvPr/>
        </p:nvSpPr>
        <p:spPr>
          <a:xfrm>
            <a:off x="7181510" y="3137167"/>
            <a:ext cx="3575523" cy="2554545"/>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When economic output rises above potential GDP, the level of unemployment falls, there is a labor shortage, the increased demand for labor will drive up wages, and the equilibrium will return to the </a:t>
            </a:r>
            <a:r>
              <a:rPr lang="en-US" sz="2000" i="1" dirty="0">
                <a:solidFill>
                  <a:schemeClr val="bg1"/>
                </a:solidFill>
                <a:latin typeface="Calibri" panose="020F0502020204030204" pitchFamily="34" charset="0"/>
                <a:cs typeface="Times New Roman" panose="02020603050405020304" pitchFamily="18" charset="0"/>
              </a:rPr>
              <a:t>LRAS</a:t>
            </a:r>
            <a:r>
              <a:rPr lang="en-US" sz="2000" dirty="0">
                <a:solidFill>
                  <a:schemeClr val="bg1"/>
                </a:solidFill>
                <a:latin typeface="Calibri" panose="020F0502020204030204" pitchFamily="34" charset="0"/>
                <a:cs typeface="Times New Roman" panose="02020603050405020304" pitchFamily="18" charset="0"/>
              </a:rPr>
              <a:t>.</a:t>
            </a:r>
          </a:p>
        </p:txBody>
      </p:sp>
      <p:pic>
        <p:nvPicPr>
          <p:cNvPr id="5" name="Picture 4" descr="An AD/AS diagram with two short run aggregate supply curves and two aggregate demand curves.">
            <a:extLst>
              <a:ext uri="{FF2B5EF4-FFF2-40B4-BE49-F238E27FC236}">
                <a16:creationId xmlns:a16="http://schemas.microsoft.com/office/drawing/2014/main" id="{C2DA9894-8E71-43B3-838E-32F6C19F8090}"/>
              </a:ext>
            </a:extLst>
          </p:cNvPr>
          <p:cNvPicPr>
            <a:picLocks noChangeAspect="1"/>
          </p:cNvPicPr>
          <p:nvPr/>
        </p:nvPicPr>
        <p:blipFill>
          <a:blip r:embed="rId3"/>
          <a:stretch>
            <a:fillRect/>
          </a:stretch>
        </p:blipFill>
        <p:spPr>
          <a:xfrm>
            <a:off x="1328531" y="1496790"/>
            <a:ext cx="5613236" cy="47895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71599" y="373622"/>
            <a:ext cx="9448799" cy="6297451"/>
            <a:chOff x="-152403" y="498309"/>
            <a:chExt cx="9448799" cy="6297451"/>
          </a:xfrm>
        </p:grpSpPr>
        <p:sp>
          <p:nvSpPr>
            <p:cNvPr id="26" name="TextBox 25"/>
            <p:cNvSpPr txBox="1"/>
            <p:nvPr/>
          </p:nvSpPr>
          <p:spPr>
            <a:xfrm>
              <a:off x="-152403" y="498309"/>
              <a:ext cx="9448799" cy="553998"/>
            </a:xfrm>
            <a:prstGeom prst="rect">
              <a:avLst/>
            </a:prstGeom>
            <a:noFill/>
          </p:spPr>
          <p:txBody>
            <a:bodyPr wrap="square" rtlCol="0">
              <a:spAutoFit/>
            </a:bodyPr>
            <a:lstStyle/>
            <a:p>
              <a:pPr algn="ctr"/>
              <a:r>
                <a:rPr lang="en-US" sz="3000" dirty="0">
                  <a:latin typeface="Century Gothic" panose="020B0502020202020204" pitchFamily="34" charset="0"/>
                </a:rPr>
                <a:t>Speed of Economic Adjustment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Neoclassical analysis argues that wage and price adjustments are quite rapid.</a:t>
              </a:r>
            </a:p>
          </p:txBody>
        </p:sp>
      </p:grpSp>
      <p:grpSp>
        <p:nvGrpSpPr>
          <p:cNvPr id="20" name="Group 19"/>
          <p:cNvGrpSpPr/>
          <p:nvPr/>
        </p:nvGrpSpPr>
        <p:grpSpPr>
          <a:xfrm>
            <a:off x="2066091" y="2456766"/>
            <a:ext cx="8058985" cy="806935"/>
            <a:chOff x="542092" y="1736761"/>
            <a:chExt cx="8058985"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092" y="1762819"/>
              <a:ext cx="8011660"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Rational expectations</a:t>
              </a:r>
              <a:r>
                <a:rPr lang="en-US" sz="2000" dirty="0">
                  <a:solidFill>
                    <a:schemeClr val="bg1"/>
                  </a:solidFill>
                </a:rPr>
                <a:t>: people form the most accurate possible expectations about the future that they can.</a:t>
              </a:r>
            </a:p>
          </p:txBody>
        </p:sp>
      </p:grpSp>
      <p:grpSp>
        <p:nvGrpSpPr>
          <p:cNvPr id="23" name="Group 22"/>
          <p:cNvGrpSpPr/>
          <p:nvPr/>
        </p:nvGrpSpPr>
        <p:grpSpPr>
          <a:xfrm>
            <a:off x="2066922" y="332602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42923" y="1785069"/>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Adaptive expectations</a:t>
              </a:r>
              <a:r>
                <a:rPr lang="en-US" sz="2000" dirty="0">
                  <a:solidFill>
                    <a:schemeClr val="bg1"/>
                  </a:solidFill>
                </a:rPr>
                <a:t>: people look at past experiences and gradually adapt their beliefs and behaviors as circumstances change.</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212041"/>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Rational expectations fit neoclassical analysis more; adaptive expectations fit Keynesian analysis more.</a:t>
              </a:r>
            </a:p>
          </p:txBody>
        </p:sp>
      </p:grpSp>
    </p:spTree>
    <p:extLst>
      <p:ext uri="{BB962C8B-B14F-4D97-AF65-F5344CB8AC3E}">
        <p14:creationId xmlns:p14="http://schemas.microsoft.com/office/powerpoint/2010/main" val="1534784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1033</TotalTime>
  <Words>1393</Words>
  <Application>Microsoft Office PowerPoint</Application>
  <PresentationFormat>Widescreen</PresentationFormat>
  <Paragraphs>204</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58</cp:revision>
  <dcterms:modified xsi:type="dcterms:W3CDTF">2023-08-07T20:50:38Z</dcterms:modified>
</cp:coreProperties>
</file>