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5"/>
  </p:notesMasterIdLst>
  <p:sldIdLst>
    <p:sldId id="256" r:id="rId2"/>
    <p:sldId id="379" r:id="rId3"/>
    <p:sldId id="381" r:id="rId4"/>
    <p:sldId id="382" r:id="rId5"/>
    <p:sldId id="383" r:id="rId6"/>
    <p:sldId id="259" r:id="rId7"/>
    <p:sldId id="385" r:id="rId8"/>
    <p:sldId id="260" r:id="rId9"/>
    <p:sldId id="384" r:id="rId10"/>
    <p:sldId id="262" r:id="rId11"/>
    <p:sldId id="386" r:id="rId12"/>
    <p:sldId id="387" r:id="rId13"/>
    <p:sldId id="258" r:id="rId14"/>
    <p:sldId id="388" r:id="rId15"/>
    <p:sldId id="389" r:id="rId16"/>
    <p:sldId id="390" r:id="rId17"/>
    <p:sldId id="391" r:id="rId18"/>
    <p:sldId id="392" r:id="rId19"/>
    <p:sldId id="393" r:id="rId20"/>
    <p:sldId id="394" r:id="rId21"/>
    <p:sldId id="395" r:id="rId22"/>
    <p:sldId id="396" r:id="rId23"/>
    <p:sldId id="397" r:id="rId24"/>
    <p:sldId id="398" r:id="rId25"/>
    <p:sldId id="267" r:id="rId26"/>
    <p:sldId id="434"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454" r:id="rId47"/>
    <p:sldId id="455" r:id="rId48"/>
    <p:sldId id="456" r:id="rId49"/>
    <p:sldId id="457" r:id="rId50"/>
    <p:sldId id="458" r:id="rId51"/>
    <p:sldId id="459" r:id="rId52"/>
    <p:sldId id="460" r:id="rId53"/>
    <p:sldId id="461" r:id="rId54"/>
    <p:sldId id="425" r:id="rId55"/>
    <p:sldId id="426" r:id="rId56"/>
    <p:sldId id="427" r:id="rId57"/>
    <p:sldId id="428" r:id="rId58"/>
    <p:sldId id="429" r:id="rId59"/>
    <p:sldId id="430" r:id="rId60"/>
    <p:sldId id="431" r:id="rId61"/>
    <p:sldId id="432" r:id="rId62"/>
    <p:sldId id="433" r:id="rId63"/>
    <p:sldId id="263" r:id="rId64"/>
  </p:sldIdLst>
  <p:sldSz cx="12192000" cy="6858000"/>
  <p:notesSz cx="6858000" cy="9144000"/>
  <p:embeddedFontLst>
    <p:embeddedFont>
      <p:font typeface="Calibri" panose="020F0502020204030204" pitchFamily="34" charset="0"/>
      <p:regular r:id="rId66"/>
      <p:bold r:id="rId67"/>
      <p:italic r:id="rId68"/>
      <p:boldItalic r:id="rId69"/>
    </p:embeddedFont>
    <p:embeddedFont>
      <p:font typeface="Calibri Light" panose="020F0302020204030204" pitchFamily="34" charset="0"/>
      <p:regular r:id="rId70"/>
      <p:italic r:id="rId71"/>
    </p:embeddedFont>
    <p:embeddedFont>
      <p:font typeface="Cambria Math" panose="02040503050406030204" pitchFamily="18" charset="0"/>
      <p:regular r:id="rId72"/>
    </p:embeddedFont>
    <p:embeddedFont>
      <p:font typeface="Century Gothic" panose="020B0502020202020204" pitchFamily="34" charset="0"/>
      <p:regular r:id="rId73"/>
      <p:bold r:id="rId74"/>
      <p:italic r:id="rId75"/>
      <p:boldItalic r:id="rId76"/>
    </p:embeddedFont>
    <p:embeddedFont>
      <p:font typeface="Segoe UI" panose="020B0502040204020203" pitchFamily="34" charset="0"/>
      <p:regular r:id="rId77"/>
      <p:bold r:id="rId78"/>
      <p:italic r:id="rId79"/>
      <p:boldItalic r:id="rId8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89" autoAdjust="0"/>
  </p:normalViewPr>
  <p:slideViewPr>
    <p:cSldViewPr snapToGrid="0">
      <p:cViewPr varScale="1">
        <p:scale>
          <a:sx n="91" d="100"/>
          <a:sy n="91" d="100"/>
        </p:scale>
        <p:origin x="131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0BDD06-B413-466F-828A-C03731550C7D}" type="doc">
      <dgm:prSet loTypeId="urn:microsoft.com/office/officeart/2005/8/layout/chevron1" loCatId="process" qsTypeId="urn:microsoft.com/office/officeart/2005/8/quickstyle/simple1" qsCatId="simple" csTypeId="urn:microsoft.com/office/officeart/2005/8/colors/accent1_2" csCatId="accent1" phldr="1"/>
      <dgm:spPr/>
    </dgm:pt>
    <dgm:pt modelId="{438678C7-B3BA-4E16-A15C-A6DAD38ACAA3}">
      <dgm:prSet phldrT="[Text]"/>
      <dgm:spPr>
        <a:solidFill>
          <a:srgbClr val="627981"/>
        </a:solidFill>
        <a:ln>
          <a:solidFill>
            <a:srgbClr val="627981"/>
          </a:solidFill>
        </a:ln>
      </dgm:spPr>
      <dgm:t>
        <a:bodyPr/>
        <a:lstStyle/>
        <a:p>
          <a:r>
            <a:rPr lang="en-US" dirty="0"/>
            <a:t>Use open market operations</a:t>
          </a:r>
        </a:p>
      </dgm:t>
    </dgm:pt>
    <dgm:pt modelId="{F3ED3D2E-7650-4D6B-BF58-4030E6A17445}" type="parTrans" cxnId="{1E561CBB-78CF-475F-960E-CA31C7199A0E}">
      <dgm:prSet/>
      <dgm:spPr/>
      <dgm:t>
        <a:bodyPr/>
        <a:lstStyle/>
        <a:p>
          <a:endParaRPr lang="en-US"/>
        </a:p>
      </dgm:t>
    </dgm:pt>
    <dgm:pt modelId="{9B3E8C0D-1235-4842-A99A-850DBB410223}" type="sibTrans" cxnId="{1E561CBB-78CF-475F-960E-CA31C7199A0E}">
      <dgm:prSet/>
      <dgm:spPr/>
      <dgm:t>
        <a:bodyPr/>
        <a:lstStyle/>
        <a:p>
          <a:endParaRPr lang="en-US"/>
        </a:p>
      </dgm:t>
    </dgm:pt>
    <dgm:pt modelId="{E942145B-FC95-43BA-847F-463F706EF97F}">
      <dgm:prSet phldrT="[Text]"/>
      <dgm:spPr>
        <a:solidFill>
          <a:srgbClr val="627981"/>
        </a:solidFill>
        <a:ln>
          <a:solidFill>
            <a:srgbClr val="627981"/>
          </a:solidFill>
        </a:ln>
      </dgm:spPr>
      <dgm:t>
        <a:bodyPr/>
        <a:lstStyle/>
        <a:p>
          <a:r>
            <a:rPr lang="en-US" dirty="0"/>
            <a:t>Change reserve requirements</a:t>
          </a:r>
        </a:p>
      </dgm:t>
    </dgm:pt>
    <dgm:pt modelId="{847B801C-E9B8-4179-9D61-5D22241B3E34}" type="parTrans" cxnId="{D1D3D4AD-86BA-4B7A-AC37-5C4D42B80BE6}">
      <dgm:prSet/>
      <dgm:spPr/>
      <dgm:t>
        <a:bodyPr/>
        <a:lstStyle/>
        <a:p>
          <a:endParaRPr lang="en-US"/>
        </a:p>
      </dgm:t>
    </dgm:pt>
    <dgm:pt modelId="{A5C5D276-142A-495C-96EF-4931FF619A5A}" type="sibTrans" cxnId="{D1D3D4AD-86BA-4B7A-AC37-5C4D42B80BE6}">
      <dgm:prSet/>
      <dgm:spPr/>
      <dgm:t>
        <a:bodyPr/>
        <a:lstStyle/>
        <a:p>
          <a:endParaRPr lang="en-US"/>
        </a:p>
      </dgm:t>
    </dgm:pt>
    <dgm:pt modelId="{DD8E3925-0438-4738-8C75-8E7C691E1E7F}">
      <dgm:prSet phldrT="[Text]"/>
      <dgm:spPr>
        <a:solidFill>
          <a:srgbClr val="627981"/>
        </a:solidFill>
        <a:ln>
          <a:solidFill>
            <a:srgbClr val="627981"/>
          </a:solidFill>
        </a:ln>
      </dgm:spPr>
      <dgm:t>
        <a:bodyPr/>
        <a:lstStyle/>
        <a:p>
          <a:r>
            <a:rPr lang="en-US" dirty="0"/>
            <a:t>Alter the discount rate</a:t>
          </a:r>
        </a:p>
      </dgm:t>
    </dgm:pt>
    <dgm:pt modelId="{AAD9D638-0176-4CAD-BA5B-0928EA936364}" type="parTrans" cxnId="{C90533BA-6641-47AC-8AE7-3BD8FCAF27AC}">
      <dgm:prSet/>
      <dgm:spPr/>
      <dgm:t>
        <a:bodyPr/>
        <a:lstStyle/>
        <a:p>
          <a:endParaRPr lang="en-US"/>
        </a:p>
      </dgm:t>
    </dgm:pt>
    <dgm:pt modelId="{CAB221EA-95A1-4784-B925-F0B48ABCE64A}" type="sibTrans" cxnId="{C90533BA-6641-47AC-8AE7-3BD8FCAF27AC}">
      <dgm:prSet/>
      <dgm:spPr/>
      <dgm:t>
        <a:bodyPr/>
        <a:lstStyle/>
        <a:p>
          <a:endParaRPr lang="en-US"/>
        </a:p>
      </dgm:t>
    </dgm:pt>
    <dgm:pt modelId="{35BC61CB-698C-4F73-AC16-1B0D435B6706}" type="pres">
      <dgm:prSet presAssocID="{330BDD06-B413-466F-828A-C03731550C7D}" presName="Name0" presStyleCnt="0">
        <dgm:presLayoutVars>
          <dgm:dir/>
          <dgm:animLvl val="lvl"/>
          <dgm:resizeHandles val="exact"/>
        </dgm:presLayoutVars>
      </dgm:prSet>
      <dgm:spPr/>
    </dgm:pt>
    <dgm:pt modelId="{9F275F4E-F671-4FF0-BD75-2D5FD6F55529}" type="pres">
      <dgm:prSet presAssocID="{438678C7-B3BA-4E16-A15C-A6DAD38ACAA3}" presName="parTxOnly" presStyleLbl="node1" presStyleIdx="0" presStyleCnt="3" custLinFactY="39719" custLinFactNeighborX="-11217" custLinFactNeighborY="100000">
        <dgm:presLayoutVars>
          <dgm:chMax val="0"/>
          <dgm:chPref val="0"/>
          <dgm:bulletEnabled val="1"/>
        </dgm:presLayoutVars>
      </dgm:prSet>
      <dgm:spPr/>
    </dgm:pt>
    <dgm:pt modelId="{AC784DB4-507A-4253-9881-C7AB324BCC78}" type="pres">
      <dgm:prSet presAssocID="{9B3E8C0D-1235-4842-A99A-850DBB410223}" presName="parTxOnlySpace" presStyleCnt="0"/>
      <dgm:spPr/>
    </dgm:pt>
    <dgm:pt modelId="{CF774D2D-50A6-4995-82F8-8386046544E0}" type="pres">
      <dgm:prSet presAssocID="{E942145B-FC95-43BA-847F-463F706EF97F}" presName="parTxOnly" presStyleLbl="node1" presStyleIdx="1" presStyleCnt="3" custLinFactY="39719" custLinFactNeighborX="-11217" custLinFactNeighborY="100000">
        <dgm:presLayoutVars>
          <dgm:chMax val="0"/>
          <dgm:chPref val="0"/>
          <dgm:bulletEnabled val="1"/>
        </dgm:presLayoutVars>
      </dgm:prSet>
      <dgm:spPr/>
    </dgm:pt>
    <dgm:pt modelId="{DB0DED6D-D548-466E-8EFC-3FB88F3C0EDD}" type="pres">
      <dgm:prSet presAssocID="{A5C5D276-142A-495C-96EF-4931FF619A5A}" presName="parTxOnlySpace" presStyleCnt="0"/>
      <dgm:spPr/>
    </dgm:pt>
    <dgm:pt modelId="{023B250B-01F7-4785-B681-93FD89C82BFB}" type="pres">
      <dgm:prSet presAssocID="{DD8E3925-0438-4738-8C75-8E7C691E1E7F}" presName="parTxOnly" presStyleLbl="node1" presStyleIdx="2" presStyleCnt="3" custLinFactY="39719" custLinFactNeighborX="-11217" custLinFactNeighborY="100000">
        <dgm:presLayoutVars>
          <dgm:chMax val="0"/>
          <dgm:chPref val="0"/>
          <dgm:bulletEnabled val="1"/>
        </dgm:presLayoutVars>
      </dgm:prSet>
      <dgm:spPr/>
    </dgm:pt>
  </dgm:ptLst>
  <dgm:cxnLst>
    <dgm:cxn modelId="{9028DC00-97E6-4367-B525-CF629E79D969}" type="presOf" srcId="{E942145B-FC95-43BA-847F-463F706EF97F}" destId="{CF774D2D-50A6-4995-82F8-8386046544E0}" srcOrd="0" destOrd="0" presId="urn:microsoft.com/office/officeart/2005/8/layout/chevron1"/>
    <dgm:cxn modelId="{D8A20A72-1054-4165-89D3-0EEC341629AD}" type="presOf" srcId="{438678C7-B3BA-4E16-A15C-A6DAD38ACAA3}" destId="{9F275F4E-F671-4FF0-BD75-2D5FD6F55529}" srcOrd="0" destOrd="0" presId="urn:microsoft.com/office/officeart/2005/8/layout/chevron1"/>
    <dgm:cxn modelId="{D1D3D4AD-86BA-4B7A-AC37-5C4D42B80BE6}" srcId="{330BDD06-B413-466F-828A-C03731550C7D}" destId="{E942145B-FC95-43BA-847F-463F706EF97F}" srcOrd="1" destOrd="0" parTransId="{847B801C-E9B8-4179-9D61-5D22241B3E34}" sibTransId="{A5C5D276-142A-495C-96EF-4931FF619A5A}"/>
    <dgm:cxn modelId="{963254B0-1367-4D9E-8663-D94897BE222A}" type="presOf" srcId="{330BDD06-B413-466F-828A-C03731550C7D}" destId="{35BC61CB-698C-4F73-AC16-1B0D435B6706}" srcOrd="0" destOrd="0" presId="urn:microsoft.com/office/officeart/2005/8/layout/chevron1"/>
    <dgm:cxn modelId="{C90533BA-6641-47AC-8AE7-3BD8FCAF27AC}" srcId="{330BDD06-B413-466F-828A-C03731550C7D}" destId="{DD8E3925-0438-4738-8C75-8E7C691E1E7F}" srcOrd="2" destOrd="0" parTransId="{AAD9D638-0176-4CAD-BA5B-0928EA936364}" sibTransId="{CAB221EA-95A1-4784-B925-F0B48ABCE64A}"/>
    <dgm:cxn modelId="{1E561CBB-78CF-475F-960E-CA31C7199A0E}" srcId="{330BDD06-B413-466F-828A-C03731550C7D}" destId="{438678C7-B3BA-4E16-A15C-A6DAD38ACAA3}" srcOrd="0" destOrd="0" parTransId="{F3ED3D2E-7650-4D6B-BF58-4030E6A17445}" sibTransId="{9B3E8C0D-1235-4842-A99A-850DBB410223}"/>
    <dgm:cxn modelId="{461E7AEC-A13A-49CB-92FE-68DC11F23C2E}" type="presOf" srcId="{DD8E3925-0438-4738-8C75-8E7C691E1E7F}" destId="{023B250B-01F7-4785-B681-93FD89C82BFB}" srcOrd="0" destOrd="0" presId="urn:microsoft.com/office/officeart/2005/8/layout/chevron1"/>
    <dgm:cxn modelId="{4B98E7E8-4A1C-4D0A-B41A-ED819247951C}" type="presParOf" srcId="{35BC61CB-698C-4F73-AC16-1B0D435B6706}" destId="{9F275F4E-F671-4FF0-BD75-2D5FD6F55529}" srcOrd="0" destOrd="0" presId="urn:microsoft.com/office/officeart/2005/8/layout/chevron1"/>
    <dgm:cxn modelId="{57EC4B76-9B39-4133-AC93-4067DD5C1A4E}" type="presParOf" srcId="{35BC61CB-698C-4F73-AC16-1B0D435B6706}" destId="{AC784DB4-507A-4253-9881-C7AB324BCC78}" srcOrd="1" destOrd="0" presId="urn:microsoft.com/office/officeart/2005/8/layout/chevron1"/>
    <dgm:cxn modelId="{88553F84-D4D6-48F4-8044-397B337AA6D6}" type="presParOf" srcId="{35BC61CB-698C-4F73-AC16-1B0D435B6706}" destId="{CF774D2D-50A6-4995-82F8-8386046544E0}" srcOrd="2" destOrd="0" presId="urn:microsoft.com/office/officeart/2005/8/layout/chevron1"/>
    <dgm:cxn modelId="{40C816EA-F524-4719-B5BE-0F3A70E3D910}" type="presParOf" srcId="{35BC61CB-698C-4F73-AC16-1B0D435B6706}" destId="{DB0DED6D-D548-466E-8EFC-3FB88F3C0EDD}" srcOrd="3" destOrd="0" presId="urn:microsoft.com/office/officeart/2005/8/layout/chevron1"/>
    <dgm:cxn modelId="{D8CF5BC0-6679-4B28-B02C-3D877686DB0C}" type="presParOf" srcId="{35BC61CB-698C-4F73-AC16-1B0D435B6706}" destId="{023B250B-01F7-4785-B681-93FD89C82BFB}"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0BDD06-B413-466F-828A-C03731550C7D}" type="doc">
      <dgm:prSet loTypeId="urn:microsoft.com/office/officeart/2005/8/layout/chevron1" loCatId="process" qsTypeId="urn:microsoft.com/office/officeart/2005/8/quickstyle/simple1" qsCatId="simple" csTypeId="urn:microsoft.com/office/officeart/2005/8/colors/accent1_2" csCatId="accent1" phldr="1"/>
      <dgm:spPr/>
    </dgm:pt>
    <dgm:pt modelId="{438678C7-B3BA-4E16-A15C-A6DAD38ACAA3}">
      <dgm:prSet phldrT="[Text]"/>
      <dgm:spPr>
        <a:solidFill>
          <a:srgbClr val="627981"/>
        </a:solidFill>
        <a:ln>
          <a:solidFill>
            <a:srgbClr val="627981"/>
          </a:solidFill>
        </a:ln>
      </dgm:spPr>
      <dgm:t>
        <a:bodyPr/>
        <a:lstStyle/>
        <a:p>
          <a:r>
            <a:rPr lang="en-US" dirty="0"/>
            <a:t>Interest rates on reserve balances (IORB)</a:t>
          </a:r>
        </a:p>
      </dgm:t>
    </dgm:pt>
    <dgm:pt modelId="{F3ED3D2E-7650-4D6B-BF58-4030E6A17445}" type="parTrans" cxnId="{1E561CBB-78CF-475F-960E-CA31C7199A0E}">
      <dgm:prSet/>
      <dgm:spPr/>
      <dgm:t>
        <a:bodyPr/>
        <a:lstStyle/>
        <a:p>
          <a:endParaRPr lang="en-US"/>
        </a:p>
      </dgm:t>
    </dgm:pt>
    <dgm:pt modelId="{9B3E8C0D-1235-4842-A99A-850DBB410223}" type="sibTrans" cxnId="{1E561CBB-78CF-475F-960E-CA31C7199A0E}">
      <dgm:prSet/>
      <dgm:spPr/>
      <dgm:t>
        <a:bodyPr/>
        <a:lstStyle/>
        <a:p>
          <a:endParaRPr lang="en-US"/>
        </a:p>
      </dgm:t>
    </dgm:pt>
    <dgm:pt modelId="{E942145B-FC95-43BA-847F-463F706EF97F}">
      <dgm:prSet phldrT="[Text]"/>
      <dgm:spPr>
        <a:solidFill>
          <a:srgbClr val="627981"/>
        </a:solidFill>
        <a:ln>
          <a:solidFill>
            <a:srgbClr val="627981"/>
          </a:solidFill>
        </a:ln>
      </dgm:spPr>
      <dgm:t>
        <a:bodyPr/>
        <a:lstStyle/>
        <a:p>
          <a:r>
            <a:rPr lang="en-US" dirty="0"/>
            <a:t>Overnight reverse repurchase (ON RRP) rates</a:t>
          </a:r>
        </a:p>
      </dgm:t>
    </dgm:pt>
    <dgm:pt modelId="{847B801C-E9B8-4179-9D61-5D22241B3E34}" type="parTrans" cxnId="{D1D3D4AD-86BA-4B7A-AC37-5C4D42B80BE6}">
      <dgm:prSet/>
      <dgm:spPr/>
      <dgm:t>
        <a:bodyPr/>
        <a:lstStyle/>
        <a:p>
          <a:endParaRPr lang="en-US"/>
        </a:p>
      </dgm:t>
    </dgm:pt>
    <dgm:pt modelId="{A5C5D276-142A-495C-96EF-4931FF619A5A}" type="sibTrans" cxnId="{D1D3D4AD-86BA-4B7A-AC37-5C4D42B80BE6}">
      <dgm:prSet/>
      <dgm:spPr/>
      <dgm:t>
        <a:bodyPr/>
        <a:lstStyle/>
        <a:p>
          <a:endParaRPr lang="en-US"/>
        </a:p>
      </dgm:t>
    </dgm:pt>
    <dgm:pt modelId="{DD8E3925-0438-4738-8C75-8E7C691E1E7F}">
      <dgm:prSet phldrT="[Text]"/>
      <dgm:spPr>
        <a:solidFill>
          <a:srgbClr val="627981"/>
        </a:solidFill>
        <a:ln>
          <a:solidFill>
            <a:srgbClr val="627981"/>
          </a:solidFill>
        </a:ln>
      </dgm:spPr>
      <dgm:t>
        <a:bodyPr/>
        <a:lstStyle/>
        <a:p>
          <a:r>
            <a:rPr lang="en-US" dirty="0"/>
            <a:t>Discount rates</a:t>
          </a:r>
        </a:p>
      </dgm:t>
    </dgm:pt>
    <dgm:pt modelId="{AAD9D638-0176-4CAD-BA5B-0928EA936364}" type="parTrans" cxnId="{C90533BA-6641-47AC-8AE7-3BD8FCAF27AC}">
      <dgm:prSet/>
      <dgm:spPr/>
      <dgm:t>
        <a:bodyPr/>
        <a:lstStyle/>
        <a:p>
          <a:endParaRPr lang="en-US"/>
        </a:p>
      </dgm:t>
    </dgm:pt>
    <dgm:pt modelId="{CAB221EA-95A1-4784-B925-F0B48ABCE64A}" type="sibTrans" cxnId="{C90533BA-6641-47AC-8AE7-3BD8FCAF27AC}">
      <dgm:prSet/>
      <dgm:spPr/>
      <dgm:t>
        <a:bodyPr/>
        <a:lstStyle/>
        <a:p>
          <a:endParaRPr lang="en-US"/>
        </a:p>
      </dgm:t>
    </dgm:pt>
    <dgm:pt modelId="{3F32E849-78A2-440B-AABC-0F62BB273281}">
      <dgm:prSet phldrT="[Text]"/>
      <dgm:spPr>
        <a:solidFill>
          <a:srgbClr val="627981"/>
        </a:solidFill>
        <a:ln>
          <a:solidFill>
            <a:srgbClr val="627981"/>
          </a:solidFill>
        </a:ln>
      </dgm:spPr>
      <dgm:t>
        <a:bodyPr/>
        <a:lstStyle/>
        <a:p>
          <a:r>
            <a:rPr lang="en-US" dirty="0"/>
            <a:t>Open market operations</a:t>
          </a:r>
        </a:p>
      </dgm:t>
    </dgm:pt>
    <dgm:pt modelId="{92C27CE6-1BAE-4B0C-AD59-3B52DAEAE7EF}" type="parTrans" cxnId="{A1803A6B-AB97-4360-9AEE-E68BA85DA354}">
      <dgm:prSet/>
      <dgm:spPr/>
      <dgm:t>
        <a:bodyPr/>
        <a:lstStyle/>
        <a:p>
          <a:endParaRPr lang="en-US"/>
        </a:p>
      </dgm:t>
    </dgm:pt>
    <dgm:pt modelId="{8254ABE9-539D-4091-871B-EE68DC183081}" type="sibTrans" cxnId="{A1803A6B-AB97-4360-9AEE-E68BA85DA354}">
      <dgm:prSet/>
      <dgm:spPr/>
      <dgm:t>
        <a:bodyPr/>
        <a:lstStyle/>
        <a:p>
          <a:endParaRPr lang="en-US"/>
        </a:p>
      </dgm:t>
    </dgm:pt>
    <dgm:pt modelId="{35BC61CB-698C-4F73-AC16-1B0D435B6706}" type="pres">
      <dgm:prSet presAssocID="{330BDD06-B413-466F-828A-C03731550C7D}" presName="Name0" presStyleCnt="0">
        <dgm:presLayoutVars>
          <dgm:dir/>
          <dgm:animLvl val="lvl"/>
          <dgm:resizeHandles val="exact"/>
        </dgm:presLayoutVars>
      </dgm:prSet>
      <dgm:spPr/>
    </dgm:pt>
    <dgm:pt modelId="{9F275F4E-F671-4FF0-BD75-2D5FD6F55529}" type="pres">
      <dgm:prSet presAssocID="{438678C7-B3BA-4E16-A15C-A6DAD38ACAA3}" presName="parTxOnly" presStyleLbl="node1" presStyleIdx="0" presStyleCnt="4" custLinFactY="39719" custLinFactNeighborX="-11217" custLinFactNeighborY="100000">
        <dgm:presLayoutVars>
          <dgm:chMax val="0"/>
          <dgm:chPref val="0"/>
          <dgm:bulletEnabled val="1"/>
        </dgm:presLayoutVars>
      </dgm:prSet>
      <dgm:spPr/>
    </dgm:pt>
    <dgm:pt modelId="{AC784DB4-507A-4253-9881-C7AB324BCC78}" type="pres">
      <dgm:prSet presAssocID="{9B3E8C0D-1235-4842-A99A-850DBB410223}" presName="parTxOnlySpace" presStyleCnt="0"/>
      <dgm:spPr/>
    </dgm:pt>
    <dgm:pt modelId="{CF774D2D-50A6-4995-82F8-8386046544E0}" type="pres">
      <dgm:prSet presAssocID="{E942145B-FC95-43BA-847F-463F706EF97F}" presName="parTxOnly" presStyleLbl="node1" presStyleIdx="1" presStyleCnt="4" custLinFactY="39719" custLinFactNeighborX="-11217" custLinFactNeighborY="100000">
        <dgm:presLayoutVars>
          <dgm:chMax val="0"/>
          <dgm:chPref val="0"/>
          <dgm:bulletEnabled val="1"/>
        </dgm:presLayoutVars>
      </dgm:prSet>
      <dgm:spPr/>
    </dgm:pt>
    <dgm:pt modelId="{DB0DED6D-D548-466E-8EFC-3FB88F3C0EDD}" type="pres">
      <dgm:prSet presAssocID="{A5C5D276-142A-495C-96EF-4931FF619A5A}" presName="parTxOnlySpace" presStyleCnt="0"/>
      <dgm:spPr/>
    </dgm:pt>
    <dgm:pt modelId="{023B250B-01F7-4785-B681-93FD89C82BFB}" type="pres">
      <dgm:prSet presAssocID="{DD8E3925-0438-4738-8C75-8E7C691E1E7F}" presName="parTxOnly" presStyleLbl="node1" presStyleIdx="2" presStyleCnt="4" custLinFactY="39719" custLinFactNeighborX="-11217" custLinFactNeighborY="100000">
        <dgm:presLayoutVars>
          <dgm:chMax val="0"/>
          <dgm:chPref val="0"/>
          <dgm:bulletEnabled val="1"/>
        </dgm:presLayoutVars>
      </dgm:prSet>
      <dgm:spPr/>
    </dgm:pt>
    <dgm:pt modelId="{E56DA0F4-9579-4F8D-BD81-AA03574F3237}" type="pres">
      <dgm:prSet presAssocID="{CAB221EA-95A1-4784-B925-F0B48ABCE64A}" presName="parTxOnlySpace" presStyleCnt="0"/>
      <dgm:spPr/>
    </dgm:pt>
    <dgm:pt modelId="{E4F3BF42-AA1D-4AA3-933C-2A607046DC30}" type="pres">
      <dgm:prSet presAssocID="{3F32E849-78A2-440B-AABC-0F62BB273281}" presName="parTxOnly" presStyleLbl="node1" presStyleIdx="3" presStyleCnt="4" custLinFactNeighborX="57293" custLinFactNeighborY="45465">
        <dgm:presLayoutVars>
          <dgm:chMax val="0"/>
          <dgm:chPref val="0"/>
          <dgm:bulletEnabled val="1"/>
        </dgm:presLayoutVars>
      </dgm:prSet>
      <dgm:spPr/>
    </dgm:pt>
  </dgm:ptLst>
  <dgm:cxnLst>
    <dgm:cxn modelId="{9028DC00-97E6-4367-B525-CF629E79D969}" type="presOf" srcId="{E942145B-FC95-43BA-847F-463F706EF97F}" destId="{CF774D2D-50A6-4995-82F8-8386046544E0}" srcOrd="0" destOrd="0" presId="urn:microsoft.com/office/officeart/2005/8/layout/chevron1"/>
    <dgm:cxn modelId="{A1803A6B-AB97-4360-9AEE-E68BA85DA354}" srcId="{330BDD06-B413-466F-828A-C03731550C7D}" destId="{3F32E849-78A2-440B-AABC-0F62BB273281}" srcOrd="3" destOrd="0" parTransId="{92C27CE6-1BAE-4B0C-AD59-3B52DAEAE7EF}" sibTransId="{8254ABE9-539D-4091-871B-EE68DC183081}"/>
    <dgm:cxn modelId="{D8A20A72-1054-4165-89D3-0EEC341629AD}" type="presOf" srcId="{438678C7-B3BA-4E16-A15C-A6DAD38ACAA3}" destId="{9F275F4E-F671-4FF0-BD75-2D5FD6F55529}" srcOrd="0" destOrd="0" presId="urn:microsoft.com/office/officeart/2005/8/layout/chevron1"/>
    <dgm:cxn modelId="{C2CD1978-A999-4633-B6B6-DB765A8C183E}" type="presOf" srcId="{3F32E849-78A2-440B-AABC-0F62BB273281}" destId="{E4F3BF42-AA1D-4AA3-933C-2A607046DC30}" srcOrd="0" destOrd="0" presId="urn:microsoft.com/office/officeart/2005/8/layout/chevron1"/>
    <dgm:cxn modelId="{D1D3D4AD-86BA-4B7A-AC37-5C4D42B80BE6}" srcId="{330BDD06-B413-466F-828A-C03731550C7D}" destId="{E942145B-FC95-43BA-847F-463F706EF97F}" srcOrd="1" destOrd="0" parTransId="{847B801C-E9B8-4179-9D61-5D22241B3E34}" sibTransId="{A5C5D276-142A-495C-96EF-4931FF619A5A}"/>
    <dgm:cxn modelId="{963254B0-1367-4D9E-8663-D94897BE222A}" type="presOf" srcId="{330BDD06-B413-466F-828A-C03731550C7D}" destId="{35BC61CB-698C-4F73-AC16-1B0D435B6706}" srcOrd="0" destOrd="0" presId="urn:microsoft.com/office/officeart/2005/8/layout/chevron1"/>
    <dgm:cxn modelId="{C90533BA-6641-47AC-8AE7-3BD8FCAF27AC}" srcId="{330BDD06-B413-466F-828A-C03731550C7D}" destId="{DD8E3925-0438-4738-8C75-8E7C691E1E7F}" srcOrd="2" destOrd="0" parTransId="{AAD9D638-0176-4CAD-BA5B-0928EA936364}" sibTransId="{CAB221EA-95A1-4784-B925-F0B48ABCE64A}"/>
    <dgm:cxn modelId="{1E561CBB-78CF-475F-960E-CA31C7199A0E}" srcId="{330BDD06-B413-466F-828A-C03731550C7D}" destId="{438678C7-B3BA-4E16-A15C-A6DAD38ACAA3}" srcOrd="0" destOrd="0" parTransId="{F3ED3D2E-7650-4D6B-BF58-4030E6A17445}" sibTransId="{9B3E8C0D-1235-4842-A99A-850DBB410223}"/>
    <dgm:cxn modelId="{461E7AEC-A13A-49CB-92FE-68DC11F23C2E}" type="presOf" srcId="{DD8E3925-0438-4738-8C75-8E7C691E1E7F}" destId="{023B250B-01F7-4785-B681-93FD89C82BFB}" srcOrd="0" destOrd="0" presId="urn:microsoft.com/office/officeart/2005/8/layout/chevron1"/>
    <dgm:cxn modelId="{4B98E7E8-4A1C-4D0A-B41A-ED819247951C}" type="presParOf" srcId="{35BC61CB-698C-4F73-AC16-1B0D435B6706}" destId="{9F275F4E-F671-4FF0-BD75-2D5FD6F55529}" srcOrd="0" destOrd="0" presId="urn:microsoft.com/office/officeart/2005/8/layout/chevron1"/>
    <dgm:cxn modelId="{57EC4B76-9B39-4133-AC93-4067DD5C1A4E}" type="presParOf" srcId="{35BC61CB-698C-4F73-AC16-1B0D435B6706}" destId="{AC784DB4-507A-4253-9881-C7AB324BCC78}" srcOrd="1" destOrd="0" presId="urn:microsoft.com/office/officeart/2005/8/layout/chevron1"/>
    <dgm:cxn modelId="{88553F84-D4D6-48F4-8044-397B337AA6D6}" type="presParOf" srcId="{35BC61CB-698C-4F73-AC16-1B0D435B6706}" destId="{CF774D2D-50A6-4995-82F8-8386046544E0}" srcOrd="2" destOrd="0" presId="urn:microsoft.com/office/officeart/2005/8/layout/chevron1"/>
    <dgm:cxn modelId="{40C816EA-F524-4719-B5BE-0F3A70E3D910}" type="presParOf" srcId="{35BC61CB-698C-4F73-AC16-1B0D435B6706}" destId="{DB0DED6D-D548-466E-8EFC-3FB88F3C0EDD}" srcOrd="3" destOrd="0" presId="urn:microsoft.com/office/officeart/2005/8/layout/chevron1"/>
    <dgm:cxn modelId="{D8CF5BC0-6679-4B28-B02C-3D877686DB0C}" type="presParOf" srcId="{35BC61CB-698C-4F73-AC16-1B0D435B6706}" destId="{023B250B-01F7-4785-B681-93FD89C82BFB}" srcOrd="4" destOrd="0" presId="urn:microsoft.com/office/officeart/2005/8/layout/chevron1"/>
    <dgm:cxn modelId="{0A9DE8D4-A98B-4F26-9375-FEF3B784B369}" type="presParOf" srcId="{35BC61CB-698C-4F73-AC16-1B0D435B6706}" destId="{E56DA0F4-9579-4F8D-BD81-AA03574F3237}" srcOrd="5" destOrd="0" presId="urn:microsoft.com/office/officeart/2005/8/layout/chevron1"/>
    <dgm:cxn modelId="{7537430C-9A25-4AAA-9817-440189D158DE}" type="presParOf" srcId="{35BC61CB-698C-4F73-AC16-1B0D435B6706}" destId="{E4F3BF42-AA1D-4AA3-933C-2A607046DC30}"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AE4735-6259-45BE-BA6F-DFF407B2CFA4}"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31F12338-0B1B-4987-A6C9-0B0CEB70003E}">
      <dgm:prSet phldrT="[Text]" custT="1"/>
      <dgm:spPr>
        <a:solidFill>
          <a:srgbClr val="BAC6CA">
            <a:alpha val="89804"/>
          </a:srgbClr>
        </a:solidFill>
      </dgm:spPr>
      <dgm:t>
        <a:bodyPr/>
        <a:lstStyle/>
        <a:p>
          <a:r>
            <a:rPr lang="en-US" sz="1600" dirty="0"/>
            <a:t>Loose monetary policy</a:t>
          </a:r>
        </a:p>
      </dgm:t>
    </dgm:pt>
    <dgm:pt modelId="{E02C4530-78A1-4BDB-8C1F-D297EA93D4FD}" type="parTrans" cxnId="{AF9F0577-06FF-476D-AB1F-8D74760560B5}">
      <dgm:prSet/>
      <dgm:spPr/>
      <dgm:t>
        <a:bodyPr/>
        <a:lstStyle/>
        <a:p>
          <a:endParaRPr lang="en-US"/>
        </a:p>
      </dgm:t>
    </dgm:pt>
    <dgm:pt modelId="{835BC056-D369-4653-A944-797ACA593360}" type="sibTrans" cxnId="{AF9F0577-06FF-476D-AB1F-8D74760560B5}">
      <dgm:prSet/>
      <dgm:spPr/>
      <dgm:t>
        <a:bodyPr/>
        <a:lstStyle/>
        <a:p>
          <a:endParaRPr lang="en-US"/>
        </a:p>
      </dgm:t>
    </dgm:pt>
    <dgm:pt modelId="{97F74950-713D-437B-9FF8-7A5394E84A9B}">
      <dgm:prSet phldrT="[Text]"/>
      <dgm:spPr>
        <a:solidFill>
          <a:srgbClr val="627981"/>
        </a:solidFill>
      </dgm:spPr>
      <dgm:t>
        <a:bodyPr/>
        <a:lstStyle/>
        <a:p>
          <a:r>
            <a:rPr lang="en-US" dirty="0"/>
            <a:t>Inflation</a:t>
          </a:r>
        </a:p>
      </dgm:t>
    </dgm:pt>
    <dgm:pt modelId="{A24EEC5A-8C47-42D6-A089-815D9D468BC3}" type="parTrans" cxnId="{C4BD3A0F-F094-4BAB-B8FC-A878C47AECA6}">
      <dgm:prSet/>
      <dgm:spPr/>
      <dgm:t>
        <a:bodyPr/>
        <a:lstStyle/>
        <a:p>
          <a:endParaRPr lang="en-US"/>
        </a:p>
      </dgm:t>
    </dgm:pt>
    <dgm:pt modelId="{F4292455-C31A-4D0B-AC9E-C1A10AA7B71C}" type="sibTrans" cxnId="{C4BD3A0F-F094-4BAB-B8FC-A878C47AECA6}">
      <dgm:prSet/>
      <dgm:spPr/>
      <dgm:t>
        <a:bodyPr/>
        <a:lstStyle/>
        <a:p>
          <a:endParaRPr lang="en-US"/>
        </a:p>
      </dgm:t>
    </dgm:pt>
    <dgm:pt modelId="{DFC06CB1-87E1-4818-9A1B-B215FFD237E8}">
      <dgm:prSet phldrT="[Text]"/>
      <dgm:spPr>
        <a:solidFill>
          <a:srgbClr val="627981"/>
        </a:solidFill>
      </dgm:spPr>
      <dgm:t>
        <a:bodyPr/>
        <a:lstStyle/>
        <a:p>
          <a:r>
            <a:rPr lang="en-US" dirty="0"/>
            <a:t>AD increases too much</a:t>
          </a:r>
        </a:p>
      </dgm:t>
    </dgm:pt>
    <dgm:pt modelId="{D85C1E0C-8DA4-4AB2-BCD1-30EBADABBA2E}" type="parTrans" cxnId="{B3532390-1732-44EB-8CBC-ADDDAEF4C5B3}">
      <dgm:prSet/>
      <dgm:spPr/>
      <dgm:t>
        <a:bodyPr/>
        <a:lstStyle/>
        <a:p>
          <a:endParaRPr lang="en-US"/>
        </a:p>
      </dgm:t>
    </dgm:pt>
    <dgm:pt modelId="{0E97BE26-7FD4-4B1D-8C3F-E9EE88CE14E4}" type="sibTrans" cxnId="{B3532390-1732-44EB-8CBC-ADDDAEF4C5B3}">
      <dgm:prSet/>
      <dgm:spPr/>
      <dgm:t>
        <a:bodyPr/>
        <a:lstStyle/>
        <a:p>
          <a:endParaRPr lang="en-US"/>
        </a:p>
      </dgm:t>
    </dgm:pt>
    <dgm:pt modelId="{76B41E6F-932E-41E5-8A70-D1133C1C6A2B}">
      <dgm:prSet phldrT="[Text]" custT="1"/>
      <dgm:spPr>
        <a:solidFill>
          <a:srgbClr val="BAC6CA">
            <a:alpha val="89804"/>
          </a:srgbClr>
        </a:solidFill>
      </dgm:spPr>
      <dgm:t>
        <a:bodyPr/>
        <a:lstStyle/>
        <a:p>
          <a:r>
            <a:rPr lang="en-US" sz="1600" dirty="0"/>
            <a:t>Tight monetary policy</a:t>
          </a:r>
        </a:p>
      </dgm:t>
    </dgm:pt>
    <dgm:pt modelId="{94F18D5D-380C-46BB-85D7-51440D13059D}" type="parTrans" cxnId="{7B5FA78A-3634-44E3-ACD5-79FC31E2D2D5}">
      <dgm:prSet/>
      <dgm:spPr/>
      <dgm:t>
        <a:bodyPr/>
        <a:lstStyle/>
        <a:p>
          <a:endParaRPr lang="en-US"/>
        </a:p>
      </dgm:t>
    </dgm:pt>
    <dgm:pt modelId="{56C94FAF-F09F-45AD-81A7-A013585A1B60}" type="sibTrans" cxnId="{7B5FA78A-3634-44E3-ACD5-79FC31E2D2D5}">
      <dgm:prSet/>
      <dgm:spPr/>
      <dgm:t>
        <a:bodyPr/>
        <a:lstStyle/>
        <a:p>
          <a:endParaRPr lang="en-US"/>
        </a:p>
      </dgm:t>
    </dgm:pt>
    <dgm:pt modelId="{B0F4624B-3859-4D4D-9E2D-4C4964EBAB29}">
      <dgm:prSet phldrT="[Text]"/>
      <dgm:spPr>
        <a:solidFill>
          <a:srgbClr val="627981"/>
        </a:solidFill>
      </dgm:spPr>
      <dgm:t>
        <a:bodyPr/>
        <a:lstStyle/>
        <a:p>
          <a:r>
            <a:rPr lang="en-US" dirty="0"/>
            <a:t>Recession</a:t>
          </a:r>
        </a:p>
      </dgm:t>
    </dgm:pt>
    <dgm:pt modelId="{9348148D-003E-439B-8D4A-5DBFDD3648B3}" type="parTrans" cxnId="{5A81AEF3-E527-446E-9DA8-AA1A45C3D07E}">
      <dgm:prSet/>
      <dgm:spPr/>
      <dgm:t>
        <a:bodyPr/>
        <a:lstStyle/>
        <a:p>
          <a:endParaRPr lang="en-US"/>
        </a:p>
      </dgm:t>
    </dgm:pt>
    <dgm:pt modelId="{80311A70-159A-43AF-98F9-8A0DC65F7DAD}" type="sibTrans" cxnId="{5A81AEF3-E527-446E-9DA8-AA1A45C3D07E}">
      <dgm:prSet/>
      <dgm:spPr/>
      <dgm:t>
        <a:bodyPr/>
        <a:lstStyle/>
        <a:p>
          <a:endParaRPr lang="en-US"/>
        </a:p>
      </dgm:t>
    </dgm:pt>
    <dgm:pt modelId="{6A7EEADB-260A-42CF-9327-87302D77C5DB}">
      <dgm:prSet phldrT="[Text]"/>
      <dgm:spPr>
        <a:solidFill>
          <a:srgbClr val="627981"/>
        </a:solidFill>
      </dgm:spPr>
      <dgm:t>
        <a:bodyPr/>
        <a:lstStyle/>
        <a:p>
          <a:r>
            <a:rPr lang="en-US" dirty="0"/>
            <a:t>AD decreases too much</a:t>
          </a:r>
        </a:p>
      </dgm:t>
    </dgm:pt>
    <dgm:pt modelId="{673807B0-3701-4A9D-BB82-20AB7799AE0C}" type="parTrans" cxnId="{900495A6-88A3-47C7-876D-7A3FE9730948}">
      <dgm:prSet/>
      <dgm:spPr/>
      <dgm:t>
        <a:bodyPr/>
        <a:lstStyle/>
        <a:p>
          <a:endParaRPr lang="en-US"/>
        </a:p>
      </dgm:t>
    </dgm:pt>
    <dgm:pt modelId="{09FA8B67-B3C0-48A8-BD5C-7A8A8788560E}" type="sibTrans" cxnId="{900495A6-88A3-47C7-876D-7A3FE9730948}">
      <dgm:prSet/>
      <dgm:spPr/>
      <dgm:t>
        <a:bodyPr/>
        <a:lstStyle/>
        <a:p>
          <a:endParaRPr lang="en-US"/>
        </a:p>
      </dgm:t>
    </dgm:pt>
    <dgm:pt modelId="{97EBDCDD-D008-420B-9ECB-CA217428D20F}" type="pres">
      <dgm:prSet presAssocID="{0FAE4735-6259-45BE-BA6F-DFF407B2CFA4}" presName="outerComposite" presStyleCnt="0">
        <dgm:presLayoutVars>
          <dgm:chMax val="2"/>
          <dgm:animLvl val="lvl"/>
          <dgm:resizeHandles val="exact"/>
        </dgm:presLayoutVars>
      </dgm:prSet>
      <dgm:spPr/>
    </dgm:pt>
    <dgm:pt modelId="{38E9F5A5-40A3-4248-8C0D-4669EAF2E1A1}" type="pres">
      <dgm:prSet presAssocID="{0FAE4735-6259-45BE-BA6F-DFF407B2CFA4}" presName="dummyMaxCanvas" presStyleCnt="0"/>
      <dgm:spPr/>
    </dgm:pt>
    <dgm:pt modelId="{E83B9748-8025-4370-B1C7-E6D5E33B03D6}" type="pres">
      <dgm:prSet presAssocID="{0FAE4735-6259-45BE-BA6F-DFF407B2CFA4}" presName="parentComposite" presStyleCnt="0"/>
      <dgm:spPr/>
    </dgm:pt>
    <dgm:pt modelId="{3E9F3F95-51E6-4F5A-B598-0A7E16797270}" type="pres">
      <dgm:prSet presAssocID="{0FAE4735-6259-45BE-BA6F-DFF407B2CFA4}" presName="parent1" presStyleLbl="alignAccFollowNode1" presStyleIdx="0" presStyleCnt="4">
        <dgm:presLayoutVars>
          <dgm:chMax val="4"/>
        </dgm:presLayoutVars>
      </dgm:prSet>
      <dgm:spPr/>
    </dgm:pt>
    <dgm:pt modelId="{D4735106-2B0D-45EA-8457-B5D8352546FA}" type="pres">
      <dgm:prSet presAssocID="{0FAE4735-6259-45BE-BA6F-DFF407B2CFA4}" presName="parent2" presStyleLbl="alignAccFollowNode1" presStyleIdx="1" presStyleCnt="4">
        <dgm:presLayoutVars>
          <dgm:chMax val="4"/>
        </dgm:presLayoutVars>
      </dgm:prSet>
      <dgm:spPr/>
    </dgm:pt>
    <dgm:pt modelId="{DFA4919E-A57D-4621-B557-BCD69D5DF09D}" type="pres">
      <dgm:prSet presAssocID="{0FAE4735-6259-45BE-BA6F-DFF407B2CFA4}" presName="childrenComposite" presStyleCnt="0"/>
      <dgm:spPr/>
    </dgm:pt>
    <dgm:pt modelId="{59E762A6-DB2F-4270-A06B-792F087A8F25}" type="pres">
      <dgm:prSet presAssocID="{0FAE4735-6259-45BE-BA6F-DFF407B2CFA4}" presName="dummyMaxCanvas_ChildArea" presStyleCnt="0"/>
      <dgm:spPr/>
    </dgm:pt>
    <dgm:pt modelId="{3860BC9C-916F-4123-96A0-2BB127A2AEA4}" type="pres">
      <dgm:prSet presAssocID="{0FAE4735-6259-45BE-BA6F-DFF407B2CFA4}" presName="fulcrum" presStyleLbl="alignAccFollowNode1" presStyleIdx="2" presStyleCnt="4"/>
      <dgm:spPr/>
    </dgm:pt>
    <dgm:pt modelId="{C2F236A4-8AC6-4E4C-9B1E-5F984ACC8680}" type="pres">
      <dgm:prSet presAssocID="{0FAE4735-6259-45BE-BA6F-DFF407B2CFA4}" presName="balance_22" presStyleLbl="alignAccFollowNode1" presStyleIdx="3" presStyleCnt="4">
        <dgm:presLayoutVars>
          <dgm:bulletEnabled val="1"/>
        </dgm:presLayoutVars>
      </dgm:prSet>
      <dgm:spPr/>
    </dgm:pt>
    <dgm:pt modelId="{B4A7331B-E8CA-4C50-B83F-25170A6624C9}" type="pres">
      <dgm:prSet presAssocID="{0FAE4735-6259-45BE-BA6F-DFF407B2CFA4}" presName="right_22_1" presStyleLbl="node1" presStyleIdx="0" presStyleCnt="4">
        <dgm:presLayoutVars>
          <dgm:bulletEnabled val="1"/>
        </dgm:presLayoutVars>
      </dgm:prSet>
      <dgm:spPr/>
    </dgm:pt>
    <dgm:pt modelId="{247D8DEB-38DE-47A7-BB84-78369E96611C}" type="pres">
      <dgm:prSet presAssocID="{0FAE4735-6259-45BE-BA6F-DFF407B2CFA4}" presName="right_22_2" presStyleLbl="node1" presStyleIdx="1" presStyleCnt="4">
        <dgm:presLayoutVars>
          <dgm:bulletEnabled val="1"/>
        </dgm:presLayoutVars>
      </dgm:prSet>
      <dgm:spPr/>
    </dgm:pt>
    <dgm:pt modelId="{A789B34A-2222-4CFE-A17D-63BE0C0DE99D}" type="pres">
      <dgm:prSet presAssocID="{0FAE4735-6259-45BE-BA6F-DFF407B2CFA4}" presName="left_22_1" presStyleLbl="node1" presStyleIdx="2" presStyleCnt="4">
        <dgm:presLayoutVars>
          <dgm:bulletEnabled val="1"/>
        </dgm:presLayoutVars>
      </dgm:prSet>
      <dgm:spPr/>
    </dgm:pt>
    <dgm:pt modelId="{BE290E26-9552-4076-8388-0C52D26E2762}" type="pres">
      <dgm:prSet presAssocID="{0FAE4735-6259-45BE-BA6F-DFF407B2CFA4}" presName="left_22_2" presStyleLbl="node1" presStyleIdx="3" presStyleCnt="4">
        <dgm:presLayoutVars>
          <dgm:bulletEnabled val="1"/>
        </dgm:presLayoutVars>
      </dgm:prSet>
      <dgm:spPr/>
    </dgm:pt>
  </dgm:ptLst>
  <dgm:cxnLst>
    <dgm:cxn modelId="{C4BD3A0F-F094-4BAB-B8FC-A878C47AECA6}" srcId="{31F12338-0B1B-4987-A6C9-0B0CEB70003E}" destId="{97F74950-713D-437B-9FF8-7A5394E84A9B}" srcOrd="0" destOrd="0" parTransId="{A24EEC5A-8C47-42D6-A089-815D9D468BC3}" sibTransId="{F4292455-C31A-4D0B-AC9E-C1A10AA7B71C}"/>
    <dgm:cxn modelId="{8165182C-E57E-483F-A495-1BCB555AB120}" type="presOf" srcId="{0FAE4735-6259-45BE-BA6F-DFF407B2CFA4}" destId="{97EBDCDD-D008-420B-9ECB-CA217428D20F}" srcOrd="0" destOrd="0" presId="urn:microsoft.com/office/officeart/2005/8/layout/balance1"/>
    <dgm:cxn modelId="{D9D4906E-A666-47F2-B88E-F6504DDCEF3A}" type="presOf" srcId="{31F12338-0B1B-4987-A6C9-0B0CEB70003E}" destId="{3E9F3F95-51E6-4F5A-B598-0A7E16797270}" srcOrd="0" destOrd="0" presId="urn:microsoft.com/office/officeart/2005/8/layout/balance1"/>
    <dgm:cxn modelId="{66F3B54E-9A0E-4717-8C49-A8328FBCEB03}" type="presOf" srcId="{B0F4624B-3859-4D4D-9E2D-4C4964EBAB29}" destId="{B4A7331B-E8CA-4C50-B83F-25170A6624C9}" srcOrd="0" destOrd="0" presId="urn:microsoft.com/office/officeart/2005/8/layout/balance1"/>
    <dgm:cxn modelId="{AF9F0577-06FF-476D-AB1F-8D74760560B5}" srcId="{0FAE4735-6259-45BE-BA6F-DFF407B2CFA4}" destId="{31F12338-0B1B-4987-A6C9-0B0CEB70003E}" srcOrd="0" destOrd="0" parTransId="{E02C4530-78A1-4BDB-8C1F-D297EA93D4FD}" sibTransId="{835BC056-D369-4653-A944-797ACA593360}"/>
    <dgm:cxn modelId="{7B5FA78A-3634-44E3-ACD5-79FC31E2D2D5}" srcId="{0FAE4735-6259-45BE-BA6F-DFF407B2CFA4}" destId="{76B41E6F-932E-41E5-8A70-D1133C1C6A2B}" srcOrd="1" destOrd="0" parTransId="{94F18D5D-380C-46BB-85D7-51440D13059D}" sibTransId="{56C94FAF-F09F-45AD-81A7-A013585A1B60}"/>
    <dgm:cxn modelId="{B3532390-1732-44EB-8CBC-ADDDAEF4C5B3}" srcId="{31F12338-0B1B-4987-A6C9-0B0CEB70003E}" destId="{DFC06CB1-87E1-4818-9A1B-B215FFD237E8}" srcOrd="1" destOrd="0" parTransId="{D85C1E0C-8DA4-4AB2-BCD1-30EBADABBA2E}" sibTransId="{0E97BE26-7FD4-4B1D-8C3F-E9EE88CE14E4}"/>
    <dgm:cxn modelId="{2E25089D-2D92-4A82-8A96-D365F0B5986E}" type="presOf" srcId="{6A7EEADB-260A-42CF-9327-87302D77C5DB}" destId="{247D8DEB-38DE-47A7-BB84-78369E96611C}" srcOrd="0" destOrd="0" presId="urn:microsoft.com/office/officeart/2005/8/layout/balance1"/>
    <dgm:cxn modelId="{900495A6-88A3-47C7-876D-7A3FE9730948}" srcId="{76B41E6F-932E-41E5-8A70-D1133C1C6A2B}" destId="{6A7EEADB-260A-42CF-9327-87302D77C5DB}" srcOrd="1" destOrd="0" parTransId="{673807B0-3701-4A9D-BB82-20AB7799AE0C}" sibTransId="{09FA8B67-B3C0-48A8-BD5C-7A8A8788560E}"/>
    <dgm:cxn modelId="{33370EA8-56BE-4284-95A1-0CA67E675E42}" type="presOf" srcId="{76B41E6F-932E-41E5-8A70-D1133C1C6A2B}" destId="{D4735106-2B0D-45EA-8457-B5D8352546FA}" srcOrd="0" destOrd="0" presId="urn:microsoft.com/office/officeart/2005/8/layout/balance1"/>
    <dgm:cxn modelId="{9AAB01AF-E664-4069-8734-195F2F139DD8}" type="presOf" srcId="{97F74950-713D-437B-9FF8-7A5394E84A9B}" destId="{A789B34A-2222-4CFE-A17D-63BE0C0DE99D}" srcOrd="0" destOrd="0" presId="urn:microsoft.com/office/officeart/2005/8/layout/balance1"/>
    <dgm:cxn modelId="{51CBD6C9-9112-4951-B80A-E5B495C94076}" type="presOf" srcId="{DFC06CB1-87E1-4818-9A1B-B215FFD237E8}" destId="{BE290E26-9552-4076-8388-0C52D26E2762}" srcOrd="0" destOrd="0" presId="urn:microsoft.com/office/officeart/2005/8/layout/balance1"/>
    <dgm:cxn modelId="{5A81AEF3-E527-446E-9DA8-AA1A45C3D07E}" srcId="{76B41E6F-932E-41E5-8A70-D1133C1C6A2B}" destId="{B0F4624B-3859-4D4D-9E2D-4C4964EBAB29}" srcOrd="0" destOrd="0" parTransId="{9348148D-003E-439B-8D4A-5DBFDD3648B3}" sibTransId="{80311A70-159A-43AF-98F9-8A0DC65F7DAD}"/>
    <dgm:cxn modelId="{9786A5EE-982A-4F98-8772-D5E435A7E5FC}" type="presParOf" srcId="{97EBDCDD-D008-420B-9ECB-CA217428D20F}" destId="{38E9F5A5-40A3-4248-8C0D-4669EAF2E1A1}" srcOrd="0" destOrd="0" presId="urn:microsoft.com/office/officeart/2005/8/layout/balance1"/>
    <dgm:cxn modelId="{1B3EB773-5252-43E8-BD9B-2730B5F3D47F}" type="presParOf" srcId="{97EBDCDD-D008-420B-9ECB-CA217428D20F}" destId="{E83B9748-8025-4370-B1C7-E6D5E33B03D6}" srcOrd="1" destOrd="0" presId="urn:microsoft.com/office/officeart/2005/8/layout/balance1"/>
    <dgm:cxn modelId="{A92A7A45-FBE5-4500-953A-67BD03748C23}" type="presParOf" srcId="{E83B9748-8025-4370-B1C7-E6D5E33B03D6}" destId="{3E9F3F95-51E6-4F5A-B598-0A7E16797270}" srcOrd="0" destOrd="0" presId="urn:microsoft.com/office/officeart/2005/8/layout/balance1"/>
    <dgm:cxn modelId="{1713F6C0-A7F4-4DDD-9EBB-F583192CE15F}" type="presParOf" srcId="{E83B9748-8025-4370-B1C7-E6D5E33B03D6}" destId="{D4735106-2B0D-45EA-8457-B5D8352546FA}" srcOrd="1" destOrd="0" presId="urn:microsoft.com/office/officeart/2005/8/layout/balance1"/>
    <dgm:cxn modelId="{97E5D29E-8A8D-4D7C-8FA8-9A92DC7BF44D}" type="presParOf" srcId="{97EBDCDD-D008-420B-9ECB-CA217428D20F}" destId="{DFA4919E-A57D-4621-B557-BCD69D5DF09D}" srcOrd="2" destOrd="0" presId="urn:microsoft.com/office/officeart/2005/8/layout/balance1"/>
    <dgm:cxn modelId="{F25AF445-729E-4EDC-9816-823267D5A5F3}" type="presParOf" srcId="{DFA4919E-A57D-4621-B557-BCD69D5DF09D}" destId="{59E762A6-DB2F-4270-A06B-792F087A8F25}" srcOrd="0" destOrd="0" presId="urn:microsoft.com/office/officeart/2005/8/layout/balance1"/>
    <dgm:cxn modelId="{564592B7-D084-40AA-8A98-C0DDAD05EBAA}" type="presParOf" srcId="{DFA4919E-A57D-4621-B557-BCD69D5DF09D}" destId="{3860BC9C-916F-4123-96A0-2BB127A2AEA4}" srcOrd="1" destOrd="0" presId="urn:microsoft.com/office/officeart/2005/8/layout/balance1"/>
    <dgm:cxn modelId="{0CAF704A-FD0E-432B-AA31-0EEB70D1F64F}" type="presParOf" srcId="{DFA4919E-A57D-4621-B557-BCD69D5DF09D}" destId="{C2F236A4-8AC6-4E4C-9B1E-5F984ACC8680}" srcOrd="2" destOrd="0" presId="urn:microsoft.com/office/officeart/2005/8/layout/balance1"/>
    <dgm:cxn modelId="{D96587C3-6F60-4E7B-BF1A-A247CEFD8C0E}" type="presParOf" srcId="{DFA4919E-A57D-4621-B557-BCD69D5DF09D}" destId="{B4A7331B-E8CA-4C50-B83F-25170A6624C9}" srcOrd="3" destOrd="0" presId="urn:microsoft.com/office/officeart/2005/8/layout/balance1"/>
    <dgm:cxn modelId="{D24B5C6B-1D43-45FA-ADA0-FDF5866ED626}" type="presParOf" srcId="{DFA4919E-A57D-4621-B557-BCD69D5DF09D}" destId="{247D8DEB-38DE-47A7-BB84-78369E96611C}" srcOrd="4" destOrd="0" presId="urn:microsoft.com/office/officeart/2005/8/layout/balance1"/>
    <dgm:cxn modelId="{47C48A56-C894-4BEB-80A1-B357F2ADF8F3}" type="presParOf" srcId="{DFA4919E-A57D-4621-B557-BCD69D5DF09D}" destId="{A789B34A-2222-4CFE-A17D-63BE0C0DE99D}" srcOrd="5" destOrd="0" presId="urn:microsoft.com/office/officeart/2005/8/layout/balance1"/>
    <dgm:cxn modelId="{81971EAC-7269-44D7-870B-5DE09D0A3236}" type="presParOf" srcId="{DFA4919E-A57D-4621-B557-BCD69D5DF09D}" destId="{BE290E26-9552-4076-8388-0C52D26E2762}" srcOrd="6"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DAACD5-BB30-4B23-9568-1FDCAEFA1DAB}"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en-US"/>
        </a:p>
      </dgm:t>
    </dgm:pt>
    <dgm:pt modelId="{10E8A687-E8A4-4A04-AA4F-CCB193B013A4}">
      <dgm:prSet phldrT="[Text]" custT="1"/>
      <dgm:spPr/>
      <dgm:t>
        <a:bodyPr/>
        <a:lstStyle/>
        <a:p>
          <a:r>
            <a:rPr lang="en-US" sz="2100" dirty="0"/>
            <a:t>Higher velocity</a:t>
          </a:r>
        </a:p>
        <a:p>
          <a:r>
            <a:rPr lang="en-US" sz="1800" dirty="0"/>
            <a:t>Average dollar circulates more times annually</a:t>
          </a:r>
        </a:p>
      </dgm:t>
    </dgm:pt>
    <dgm:pt modelId="{CADF26FE-FE9B-42F6-8E3A-377908B6D67B}" type="parTrans" cxnId="{AD8DD02A-F71A-4746-B5FB-3E8556E8E35F}">
      <dgm:prSet/>
      <dgm:spPr/>
      <dgm:t>
        <a:bodyPr/>
        <a:lstStyle/>
        <a:p>
          <a:endParaRPr lang="en-US"/>
        </a:p>
      </dgm:t>
    </dgm:pt>
    <dgm:pt modelId="{C9D07A61-683F-4D4C-8348-84F5A39D183A}" type="sibTrans" cxnId="{AD8DD02A-F71A-4746-B5FB-3E8556E8E35F}">
      <dgm:prSet/>
      <dgm:spPr/>
      <dgm:t>
        <a:bodyPr/>
        <a:lstStyle/>
        <a:p>
          <a:endParaRPr lang="en-US"/>
        </a:p>
      </dgm:t>
    </dgm:pt>
    <dgm:pt modelId="{F5FC7F26-9B3E-4384-A8F1-7AFE374ADA6A}">
      <dgm:prSet phldrT="[Text]" custT="1"/>
      <dgm:spPr/>
      <dgm:t>
        <a:bodyPr/>
        <a:lstStyle/>
        <a:p>
          <a:r>
            <a:rPr lang="en-US" sz="2100" dirty="0"/>
            <a:t>Lower velocity</a:t>
          </a:r>
        </a:p>
        <a:p>
          <a:r>
            <a:rPr lang="en-US" sz="1800" dirty="0"/>
            <a:t>Average dollar circulates fewer times annually</a:t>
          </a:r>
        </a:p>
      </dgm:t>
    </dgm:pt>
    <dgm:pt modelId="{07B82BBB-7BC0-4065-8A7D-45F74EB7ECC3}" type="parTrans" cxnId="{5B328EB0-9700-4279-B5F0-AAF18D61B628}">
      <dgm:prSet/>
      <dgm:spPr/>
      <dgm:t>
        <a:bodyPr/>
        <a:lstStyle/>
        <a:p>
          <a:endParaRPr lang="en-US"/>
        </a:p>
      </dgm:t>
    </dgm:pt>
    <dgm:pt modelId="{A5A9384A-2D38-4C4E-AC4B-155634CB9761}" type="sibTrans" cxnId="{5B328EB0-9700-4279-B5F0-AAF18D61B628}">
      <dgm:prSet/>
      <dgm:spPr/>
      <dgm:t>
        <a:bodyPr/>
        <a:lstStyle/>
        <a:p>
          <a:endParaRPr lang="en-US"/>
        </a:p>
      </dgm:t>
    </dgm:pt>
    <dgm:pt modelId="{036DD383-E6B8-4FF1-973F-43613764A932}" type="pres">
      <dgm:prSet presAssocID="{83DAACD5-BB30-4B23-9568-1FDCAEFA1DAB}" presName="compositeShape" presStyleCnt="0">
        <dgm:presLayoutVars>
          <dgm:chMax val="2"/>
          <dgm:dir/>
          <dgm:resizeHandles val="exact"/>
        </dgm:presLayoutVars>
      </dgm:prSet>
      <dgm:spPr/>
    </dgm:pt>
    <dgm:pt modelId="{EFFD8EF2-6373-4739-A110-D6B6D767A308}" type="pres">
      <dgm:prSet presAssocID="{10E8A687-E8A4-4A04-AA4F-CCB193B013A4}" presName="upArrow" presStyleLbl="node1" presStyleIdx="0" presStyleCnt="2"/>
      <dgm:spPr>
        <a:solidFill>
          <a:srgbClr val="627981"/>
        </a:solidFill>
        <a:ln>
          <a:solidFill>
            <a:srgbClr val="627981"/>
          </a:solidFill>
        </a:ln>
      </dgm:spPr>
    </dgm:pt>
    <dgm:pt modelId="{0BF610A0-75D9-4B09-9FC6-36AA7371B2EB}" type="pres">
      <dgm:prSet presAssocID="{10E8A687-E8A4-4A04-AA4F-CCB193B013A4}" presName="upArrowText" presStyleLbl="revTx" presStyleIdx="0" presStyleCnt="2">
        <dgm:presLayoutVars>
          <dgm:chMax val="0"/>
          <dgm:bulletEnabled val="1"/>
        </dgm:presLayoutVars>
      </dgm:prSet>
      <dgm:spPr/>
    </dgm:pt>
    <dgm:pt modelId="{54362124-F5EC-4D31-9B7E-19A801D52CE1}" type="pres">
      <dgm:prSet presAssocID="{F5FC7F26-9B3E-4384-A8F1-7AFE374ADA6A}" presName="downArrow" presStyleLbl="node1" presStyleIdx="1" presStyleCnt="2"/>
      <dgm:spPr>
        <a:solidFill>
          <a:srgbClr val="627981"/>
        </a:solidFill>
        <a:ln>
          <a:solidFill>
            <a:srgbClr val="627981"/>
          </a:solidFill>
        </a:ln>
      </dgm:spPr>
    </dgm:pt>
    <dgm:pt modelId="{2D30AAE2-F469-4E18-9C9E-DCFA03EEDB91}" type="pres">
      <dgm:prSet presAssocID="{F5FC7F26-9B3E-4384-A8F1-7AFE374ADA6A}" presName="downArrowText" presStyleLbl="revTx" presStyleIdx="1" presStyleCnt="2">
        <dgm:presLayoutVars>
          <dgm:chMax val="0"/>
          <dgm:bulletEnabled val="1"/>
        </dgm:presLayoutVars>
      </dgm:prSet>
      <dgm:spPr/>
    </dgm:pt>
  </dgm:ptLst>
  <dgm:cxnLst>
    <dgm:cxn modelId="{AD8DD02A-F71A-4746-B5FB-3E8556E8E35F}" srcId="{83DAACD5-BB30-4B23-9568-1FDCAEFA1DAB}" destId="{10E8A687-E8A4-4A04-AA4F-CCB193B013A4}" srcOrd="0" destOrd="0" parTransId="{CADF26FE-FE9B-42F6-8E3A-377908B6D67B}" sibTransId="{C9D07A61-683F-4D4C-8348-84F5A39D183A}"/>
    <dgm:cxn modelId="{12B50D43-6B57-4104-9385-B9531725EFF5}" type="presOf" srcId="{10E8A687-E8A4-4A04-AA4F-CCB193B013A4}" destId="{0BF610A0-75D9-4B09-9FC6-36AA7371B2EB}" srcOrd="0" destOrd="0" presId="urn:microsoft.com/office/officeart/2005/8/layout/arrow4"/>
    <dgm:cxn modelId="{AA913567-23B2-4C59-9BA6-75C652AA043C}" type="presOf" srcId="{83DAACD5-BB30-4B23-9568-1FDCAEFA1DAB}" destId="{036DD383-E6B8-4FF1-973F-43613764A932}" srcOrd="0" destOrd="0" presId="urn:microsoft.com/office/officeart/2005/8/layout/arrow4"/>
    <dgm:cxn modelId="{3F681F4E-2557-40D2-A98D-333D08259035}" type="presOf" srcId="{F5FC7F26-9B3E-4384-A8F1-7AFE374ADA6A}" destId="{2D30AAE2-F469-4E18-9C9E-DCFA03EEDB91}" srcOrd="0" destOrd="0" presId="urn:microsoft.com/office/officeart/2005/8/layout/arrow4"/>
    <dgm:cxn modelId="{5B328EB0-9700-4279-B5F0-AAF18D61B628}" srcId="{83DAACD5-BB30-4B23-9568-1FDCAEFA1DAB}" destId="{F5FC7F26-9B3E-4384-A8F1-7AFE374ADA6A}" srcOrd="1" destOrd="0" parTransId="{07B82BBB-7BC0-4065-8A7D-45F74EB7ECC3}" sibTransId="{A5A9384A-2D38-4C4E-AC4B-155634CB9761}"/>
    <dgm:cxn modelId="{96A5B3E7-47DB-412D-8985-10E9308DE2CD}" type="presParOf" srcId="{036DD383-E6B8-4FF1-973F-43613764A932}" destId="{EFFD8EF2-6373-4739-A110-D6B6D767A308}" srcOrd="0" destOrd="0" presId="urn:microsoft.com/office/officeart/2005/8/layout/arrow4"/>
    <dgm:cxn modelId="{D660302D-2FC9-4221-9BBD-B5FC3A27FF25}" type="presParOf" srcId="{036DD383-E6B8-4FF1-973F-43613764A932}" destId="{0BF610A0-75D9-4B09-9FC6-36AA7371B2EB}" srcOrd="1" destOrd="0" presId="urn:microsoft.com/office/officeart/2005/8/layout/arrow4"/>
    <dgm:cxn modelId="{0DB2063D-B5B9-4B1D-9047-20B67601A3D2}" type="presParOf" srcId="{036DD383-E6B8-4FF1-973F-43613764A932}" destId="{54362124-F5EC-4D31-9B7E-19A801D52CE1}" srcOrd="2" destOrd="0" presId="urn:microsoft.com/office/officeart/2005/8/layout/arrow4"/>
    <dgm:cxn modelId="{90706548-8220-428C-BD30-2849E34FB92E}" type="presParOf" srcId="{036DD383-E6B8-4FF1-973F-43613764A932}" destId="{2D30AAE2-F469-4E18-9C9E-DCFA03EEDB91}" srcOrd="3" destOrd="0" presId="urn:microsoft.com/office/officeart/2005/8/layout/arrow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75F4E-F671-4FF0-BD75-2D5FD6F55529}">
      <dsp:nvSpPr>
        <dsp:cNvPr id="0" name=""/>
        <dsp:cNvSpPr/>
      </dsp:nvSpPr>
      <dsp:spPr>
        <a:xfrm>
          <a:off x="0" y="369795"/>
          <a:ext cx="2578538" cy="1031415"/>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kern="1200" dirty="0"/>
            <a:t>Use open market operations</a:t>
          </a:r>
        </a:p>
      </dsp:txBody>
      <dsp:txXfrm>
        <a:off x="515708" y="369795"/>
        <a:ext cx="1547123" cy="1031415"/>
      </dsp:txXfrm>
    </dsp:sp>
    <dsp:sp modelId="{CF774D2D-50A6-4995-82F8-8386046544E0}">
      <dsp:nvSpPr>
        <dsp:cNvPr id="0" name=""/>
        <dsp:cNvSpPr/>
      </dsp:nvSpPr>
      <dsp:spPr>
        <a:xfrm>
          <a:off x="2293877" y="369795"/>
          <a:ext cx="2578538" cy="1031415"/>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kern="1200" dirty="0"/>
            <a:t>Change reserve requirements</a:t>
          </a:r>
        </a:p>
      </dsp:txBody>
      <dsp:txXfrm>
        <a:off x="2809585" y="369795"/>
        <a:ext cx="1547123" cy="1031415"/>
      </dsp:txXfrm>
    </dsp:sp>
    <dsp:sp modelId="{023B250B-01F7-4785-B681-93FD89C82BFB}">
      <dsp:nvSpPr>
        <dsp:cNvPr id="0" name=""/>
        <dsp:cNvSpPr/>
      </dsp:nvSpPr>
      <dsp:spPr>
        <a:xfrm>
          <a:off x="4614561" y="369795"/>
          <a:ext cx="2578538" cy="1031415"/>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US" sz="2000" kern="1200" dirty="0"/>
            <a:t>Alter the discount rate</a:t>
          </a:r>
        </a:p>
      </dsp:txBody>
      <dsp:txXfrm>
        <a:off x="5130269" y="369795"/>
        <a:ext cx="1547123" cy="1031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75F4E-F671-4FF0-BD75-2D5FD6F55529}">
      <dsp:nvSpPr>
        <dsp:cNvPr id="0" name=""/>
        <dsp:cNvSpPr/>
      </dsp:nvSpPr>
      <dsp:spPr>
        <a:xfrm>
          <a:off x="0" y="259233"/>
          <a:ext cx="2171674" cy="868669"/>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Interest rates on reserve balances (IORB)</a:t>
          </a:r>
        </a:p>
      </dsp:txBody>
      <dsp:txXfrm>
        <a:off x="434335" y="259233"/>
        <a:ext cx="1303005" cy="868669"/>
      </dsp:txXfrm>
    </dsp:sp>
    <dsp:sp modelId="{CF774D2D-50A6-4995-82F8-8386046544E0}">
      <dsp:nvSpPr>
        <dsp:cNvPr id="0" name=""/>
        <dsp:cNvSpPr/>
      </dsp:nvSpPr>
      <dsp:spPr>
        <a:xfrm>
          <a:off x="1933877" y="259233"/>
          <a:ext cx="2171674" cy="868669"/>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Overnight reverse repurchase (ON RRP) rates</a:t>
          </a:r>
        </a:p>
      </dsp:txBody>
      <dsp:txXfrm>
        <a:off x="2368212" y="259233"/>
        <a:ext cx="1303005" cy="868669"/>
      </dsp:txXfrm>
    </dsp:sp>
    <dsp:sp modelId="{023B250B-01F7-4785-B681-93FD89C82BFB}">
      <dsp:nvSpPr>
        <dsp:cNvPr id="0" name=""/>
        <dsp:cNvSpPr/>
      </dsp:nvSpPr>
      <dsp:spPr>
        <a:xfrm>
          <a:off x="3888384" y="259233"/>
          <a:ext cx="2171674" cy="868669"/>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Discount rates</a:t>
          </a:r>
        </a:p>
      </dsp:txBody>
      <dsp:txXfrm>
        <a:off x="4322719" y="259233"/>
        <a:ext cx="1303005" cy="868669"/>
      </dsp:txXfrm>
    </dsp:sp>
    <dsp:sp modelId="{E4F3BF42-AA1D-4AA3-933C-2A607046DC30}">
      <dsp:nvSpPr>
        <dsp:cNvPr id="0" name=""/>
        <dsp:cNvSpPr/>
      </dsp:nvSpPr>
      <dsp:spPr>
        <a:xfrm>
          <a:off x="5870981" y="259233"/>
          <a:ext cx="2171674" cy="868669"/>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Open market operations</a:t>
          </a:r>
        </a:p>
      </dsp:txBody>
      <dsp:txXfrm>
        <a:off x="6305316" y="259233"/>
        <a:ext cx="1303005" cy="8686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9F3F95-51E6-4F5A-B598-0A7E16797270}">
      <dsp:nvSpPr>
        <dsp:cNvPr id="0" name=""/>
        <dsp:cNvSpPr/>
      </dsp:nvSpPr>
      <dsp:spPr>
        <a:xfrm>
          <a:off x="832232"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Loose monetary policy</a:t>
          </a:r>
        </a:p>
      </dsp:txBody>
      <dsp:txXfrm>
        <a:off x="852705" y="20473"/>
        <a:ext cx="1217241" cy="658046"/>
      </dsp:txXfrm>
    </dsp:sp>
    <dsp:sp modelId="{D4735106-2B0D-45EA-8457-B5D8352546FA}">
      <dsp:nvSpPr>
        <dsp:cNvPr id="0" name=""/>
        <dsp:cNvSpPr/>
      </dsp:nvSpPr>
      <dsp:spPr>
        <a:xfrm>
          <a:off x="2649613"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Tight monetary policy</a:t>
          </a:r>
        </a:p>
      </dsp:txBody>
      <dsp:txXfrm>
        <a:off x="2670086" y="20473"/>
        <a:ext cx="1217241" cy="658046"/>
      </dsp:txXfrm>
    </dsp:sp>
    <dsp:sp modelId="{3860BC9C-916F-4123-96A0-2BB127A2AEA4}">
      <dsp:nvSpPr>
        <dsp:cNvPr id="0" name=""/>
        <dsp:cNvSpPr/>
      </dsp:nvSpPr>
      <dsp:spPr>
        <a:xfrm>
          <a:off x="2107894" y="2970719"/>
          <a:ext cx="524244" cy="524244"/>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F236A4-8AC6-4E4C-9B1E-5F984ACC8680}">
      <dsp:nvSpPr>
        <dsp:cNvPr id="0" name=""/>
        <dsp:cNvSpPr/>
      </dsp:nvSpPr>
      <dsp:spPr>
        <a:xfrm>
          <a:off x="797282" y="2751235"/>
          <a:ext cx="3145467" cy="21249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A7331B-E8CA-4C50-B83F-25170A6624C9}">
      <dsp:nvSpPr>
        <dsp:cNvPr id="0" name=""/>
        <dsp:cNvSpPr/>
      </dsp:nvSpPr>
      <dsp:spPr>
        <a:xfrm>
          <a:off x="2649613"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Recession</a:t>
          </a:r>
        </a:p>
      </dsp:txBody>
      <dsp:txXfrm>
        <a:off x="2693289" y="1875037"/>
        <a:ext cx="1170835" cy="807358"/>
      </dsp:txXfrm>
    </dsp:sp>
    <dsp:sp modelId="{247D8DEB-38DE-47A7-BB84-78369E96611C}">
      <dsp:nvSpPr>
        <dsp:cNvPr id="0" name=""/>
        <dsp:cNvSpPr/>
      </dsp:nvSpPr>
      <dsp:spPr>
        <a:xfrm>
          <a:off x="2649613"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decreases too much</a:t>
          </a:r>
        </a:p>
      </dsp:txBody>
      <dsp:txXfrm>
        <a:off x="2693289" y="938386"/>
        <a:ext cx="1170835" cy="807358"/>
      </dsp:txXfrm>
    </dsp:sp>
    <dsp:sp modelId="{A789B34A-2222-4CFE-A17D-63BE0C0DE99D}">
      <dsp:nvSpPr>
        <dsp:cNvPr id="0" name=""/>
        <dsp:cNvSpPr/>
      </dsp:nvSpPr>
      <dsp:spPr>
        <a:xfrm>
          <a:off x="832232"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Inflation</a:t>
          </a:r>
        </a:p>
      </dsp:txBody>
      <dsp:txXfrm>
        <a:off x="875908" y="1875037"/>
        <a:ext cx="1170835" cy="807358"/>
      </dsp:txXfrm>
    </dsp:sp>
    <dsp:sp modelId="{BE290E26-9552-4076-8388-0C52D26E2762}">
      <dsp:nvSpPr>
        <dsp:cNvPr id="0" name=""/>
        <dsp:cNvSpPr/>
      </dsp:nvSpPr>
      <dsp:spPr>
        <a:xfrm>
          <a:off x="832232"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increases too much</a:t>
          </a:r>
        </a:p>
      </dsp:txBody>
      <dsp:txXfrm>
        <a:off x="875908" y="938386"/>
        <a:ext cx="1170835" cy="8073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FD8EF2-6373-4739-A110-D6B6D767A308}">
      <dsp:nvSpPr>
        <dsp:cNvPr id="0" name=""/>
        <dsp:cNvSpPr/>
      </dsp:nvSpPr>
      <dsp:spPr>
        <a:xfrm>
          <a:off x="2481" y="0"/>
          <a:ext cx="1488852" cy="1474215"/>
        </a:xfrm>
        <a:prstGeom prst="up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610A0-75D9-4B09-9FC6-36AA7371B2EB}">
      <dsp:nvSpPr>
        <dsp:cNvPr id="0" name=""/>
        <dsp:cNvSpPr/>
      </dsp:nvSpPr>
      <dsp:spPr>
        <a:xfrm>
          <a:off x="1535999" y="0"/>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Higher velocity</a:t>
          </a:r>
        </a:p>
        <a:p>
          <a:pPr marL="0" lvl="0" indent="0" algn="l" defTabSz="933450">
            <a:lnSpc>
              <a:spcPct val="90000"/>
            </a:lnSpc>
            <a:spcBef>
              <a:spcPct val="0"/>
            </a:spcBef>
            <a:spcAft>
              <a:spcPct val="35000"/>
            </a:spcAft>
            <a:buNone/>
          </a:pPr>
          <a:r>
            <a:rPr lang="en-US" sz="1800" kern="1200" dirty="0"/>
            <a:t>Average dollar circulates more times annually</a:t>
          </a:r>
        </a:p>
      </dsp:txBody>
      <dsp:txXfrm>
        <a:off x="1535999" y="0"/>
        <a:ext cx="2526538" cy="1474215"/>
      </dsp:txXfrm>
    </dsp:sp>
    <dsp:sp modelId="{54362124-F5EC-4D31-9B7E-19A801D52CE1}">
      <dsp:nvSpPr>
        <dsp:cNvPr id="0" name=""/>
        <dsp:cNvSpPr/>
      </dsp:nvSpPr>
      <dsp:spPr>
        <a:xfrm>
          <a:off x="449137" y="1597066"/>
          <a:ext cx="1488852" cy="1474215"/>
        </a:xfrm>
        <a:prstGeom prst="down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30AAE2-F469-4E18-9C9E-DCFA03EEDB91}">
      <dsp:nvSpPr>
        <dsp:cNvPr id="0" name=""/>
        <dsp:cNvSpPr/>
      </dsp:nvSpPr>
      <dsp:spPr>
        <a:xfrm>
          <a:off x="1982655" y="1597066"/>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Lower velocity</a:t>
          </a:r>
        </a:p>
        <a:p>
          <a:pPr marL="0" lvl="0" indent="0" algn="l" defTabSz="933450">
            <a:lnSpc>
              <a:spcPct val="90000"/>
            </a:lnSpc>
            <a:spcBef>
              <a:spcPct val="0"/>
            </a:spcBef>
            <a:spcAft>
              <a:spcPct val="35000"/>
            </a:spcAft>
            <a:buNone/>
          </a:pPr>
          <a:r>
            <a:rPr lang="en-US" sz="1800" kern="1200" dirty="0"/>
            <a:t>Average dollar circulates fewer times annually</a:t>
          </a:r>
        </a:p>
      </dsp:txBody>
      <dsp:txXfrm>
        <a:off x="1982655" y="1597066"/>
        <a:ext cx="2526538" cy="14742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4.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a:p>
        </p:txBody>
      </p:sp>
    </p:spTree>
    <p:extLst>
      <p:ext uri="{BB962C8B-B14F-4D97-AF65-F5344CB8AC3E}">
        <p14:creationId xmlns:p14="http://schemas.microsoft.com/office/powerpoint/2010/main" val="3479192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a:p>
        </p:txBody>
      </p:sp>
    </p:spTree>
    <p:extLst>
      <p:ext uri="{BB962C8B-B14F-4D97-AF65-F5344CB8AC3E}">
        <p14:creationId xmlns:p14="http://schemas.microsoft.com/office/powerpoint/2010/main" val="285938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a:p>
        </p:txBody>
      </p:sp>
    </p:spTree>
    <p:extLst>
      <p:ext uri="{BB962C8B-B14F-4D97-AF65-F5344CB8AC3E}">
        <p14:creationId xmlns:p14="http://schemas.microsoft.com/office/powerpoint/2010/main" val="4038060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a:p>
        </p:txBody>
      </p:sp>
    </p:spTree>
    <p:extLst>
      <p:ext uri="{BB962C8B-B14F-4D97-AF65-F5344CB8AC3E}">
        <p14:creationId xmlns:p14="http://schemas.microsoft.com/office/powerpoint/2010/main" val="418183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a:p>
        </p:txBody>
      </p:sp>
    </p:spTree>
    <p:extLst>
      <p:ext uri="{BB962C8B-B14F-4D97-AF65-F5344CB8AC3E}">
        <p14:creationId xmlns:p14="http://schemas.microsoft.com/office/powerpoint/2010/main" val="408101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a:p>
        </p:txBody>
      </p:sp>
    </p:spTree>
    <p:extLst>
      <p:ext uri="{BB962C8B-B14F-4D97-AF65-F5344CB8AC3E}">
        <p14:creationId xmlns:p14="http://schemas.microsoft.com/office/powerpoint/2010/main" val="213577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a:p>
        </p:txBody>
      </p:sp>
    </p:spTree>
    <p:extLst>
      <p:ext uri="{BB962C8B-B14F-4D97-AF65-F5344CB8AC3E}">
        <p14:creationId xmlns:p14="http://schemas.microsoft.com/office/powerpoint/2010/main" val="2529382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a:p>
        </p:txBody>
      </p:sp>
    </p:spTree>
    <p:extLst>
      <p:ext uri="{BB962C8B-B14F-4D97-AF65-F5344CB8AC3E}">
        <p14:creationId xmlns:p14="http://schemas.microsoft.com/office/powerpoint/2010/main" val="2032613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a:p>
        </p:txBody>
      </p:sp>
    </p:spTree>
    <p:extLst>
      <p:ext uri="{BB962C8B-B14F-4D97-AF65-F5344CB8AC3E}">
        <p14:creationId xmlns:p14="http://schemas.microsoft.com/office/powerpoint/2010/main" val="791325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a:p>
        </p:txBody>
      </p:sp>
    </p:spTree>
    <p:extLst>
      <p:ext uri="{BB962C8B-B14F-4D97-AF65-F5344CB8AC3E}">
        <p14:creationId xmlns:p14="http://schemas.microsoft.com/office/powerpoint/2010/main" val="4277562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889588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Historically, central banks have used three traditional tools to implement monetary policy in the economy: open market operations, changing reserve requirements, and altering the discount rate. These tools are most effective when the economy is operating in a limited reserves scenario.</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there are limited reserves in an economy, the most common monetary policy tool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14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is comprised of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038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83385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132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9583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63514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2406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4962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230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4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During the Great Recession, open market operations with limited reserves did not provide enough stimulus for economic recovery. The Fed began using a new tool: paying interest on reserves balances that banks hold at the Fed. This resulted in ample reserves.</a:t>
            </a:r>
          </a:p>
          <a:p>
            <a:pPr marL="158750" indent="0">
              <a:buNone/>
            </a:pPr>
            <a:r>
              <a:rPr lang="en-US" dirty="0"/>
              <a:t>The Fed uses four tools to conduct monetary policy when there are ample reserves in the economy: interest rates on reserves balances (IORB), overnight reverse repurchase (ON RRP) rates, discount rates, and open market operations.</a:t>
            </a:r>
          </a:p>
          <a:p>
            <a:pPr marL="158750" indent="0">
              <a:buNone/>
            </a:pPr>
            <a:r>
              <a:rPr lang="en-US" dirty="0"/>
              <a:t>IORB is the Fed’s primary tool.</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5617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22119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In an ample reserves scenario, the Fed administers rates to determine the federal funds rate (FFR) instead of it being determined by the demand and supply of reserves in the federal funds market.</a:t>
            </a:r>
          </a:p>
          <a:p>
            <a:pPr marL="158750" indent="0">
              <a:buNone/>
            </a:pPr>
            <a:r>
              <a:rPr lang="en-US" dirty="0"/>
              <a:t>The three rates the Fed administers are the discount rate, the interest on reserves balances (IORB), and the overnight reverse repurchase (ON RRP) rate.</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943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9" name="Google Shape;17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 </a:t>
            </a:r>
            <a:r>
              <a:rPr lang="en-US" sz="1100" dirty="0">
                <a:solidFill>
                  <a:schemeClr val="bg1"/>
                </a:solidFill>
              </a:rPr>
              <a:t>conducts expansionary monetary policy by lowering its administered rates. This causes the demand curve to shift down and intersect the supply curve at a lower federal funds rate.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conducts contractionary monetary policy by raising its administered rates. This causes the demand curve to shift up and intersect the supply curve at a higher federal funds rate.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100" dirty="0">
                <a:solidFill>
                  <a:schemeClr val="bg1"/>
                </a:solidFill>
              </a:rPr>
              <a:t>Recall that the specific interest rate the Fed targets is the federal funds rate (FFR).</a:t>
            </a:r>
          </a:p>
          <a:p>
            <a:pPr marL="0" indent="0">
              <a:buFont typeface="Arial" panose="020B0604020202020204" pitchFamily="34" charset="0"/>
              <a:buNone/>
            </a:pPr>
            <a:r>
              <a:rPr lang="en-US" sz="2000" dirty="0">
                <a:solidFill>
                  <a:schemeClr val="bg1"/>
                </a:solidFill>
              </a:rPr>
              <a:t>The central bank changes its administered rates.</a:t>
            </a:r>
          </a:p>
          <a:p>
            <a:pPr marL="342900" lvl="0" indent="-342900">
              <a:buFont typeface="Courier New" panose="02070309020205020404" pitchFamily="49" charset="0"/>
              <a:buChar char="o"/>
            </a:pPr>
            <a:r>
              <a:rPr lang="en-US" sz="2000" dirty="0">
                <a:solidFill>
                  <a:schemeClr val="bg1"/>
                </a:solidFill>
              </a:rPr>
              <a:t>The discount rate sets a ceiling that the FFR will not rise above.</a:t>
            </a:r>
          </a:p>
          <a:p>
            <a:pPr marL="342900" lvl="0" indent="-342900">
              <a:buFont typeface="Courier New" panose="02070309020205020404" pitchFamily="49" charset="0"/>
              <a:buChar char="o"/>
            </a:pPr>
            <a:r>
              <a:rPr lang="en-US" sz="2000" dirty="0">
                <a:solidFill>
                  <a:schemeClr val="bg1"/>
                </a:solidFill>
              </a:rPr>
              <a:t>The overnight reverse repurchase (ON RRP) rate sets a floor that the FFR will not go below.</a:t>
            </a:r>
          </a:p>
          <a:p>
            <a:pPr marL="342900" lvl="0" indent="-342900">
              <a:buFont typeface="Courier New" panose="02070309020205020404" pitchFamily="49" charset="0"/>
              <a:buChar char="o"/>
            </a:pPr>
            <a:r>
              <a:rPr lang="en-US" sz="2000" dirty="0">
                <a:solidFill>
                  <a:schemeClr val="bg1"/>
                </a:solidFill>
              </a:rPr>
              <a:t>The interest rate on reserves balances (IORB) is near the FFR and stays near it due to arbitrage.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sets these three rates to target its goal FFR.</a:t>
            </a: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6959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57121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16713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04727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2768233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6142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816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736270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55</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56</a:t>
            </a:fld>
            <a:endParaRPr lang="en-US" dirty="0"/>
          </a:p>
        </p:txBody>
      </p:sp>
    </p:spTree>
    <p:extLst>
      <p:ext uri="{BB962C8B-B14F-4D97-AF65-F5344CB8AC3E}">
        <p14:creationId xmlns:p14="http://schemas.microsoft.com/office/powerpoint/2010/main" val="12781884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068320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58</a:t>
            </a:fld>
            <a:endParaRPr lang="en-US" dirty="0"/>
          </a:p>
        </p:txBody>
      </p:sp>
    </p:spTree>
    <p:extLst>
      <p:ext uri="{BB962C8B-B14F-4D97-AF65-F5344CB8AC3E}">
        <p14:creationId xmlns:p14="http://schemas.microsoft.com/office/powerpoint/2010/main" val="33291380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763178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60</a:t>
            </a:fld>
            <a:endParaRPr lang="en-US" dirty="0"/>
          </a:p>
        </p:txBody>
      </p:sp>
    </p:spTree>
    <p:extLst>
      <p:ext uri="{BB962C8B-B14F-4D97-AF65-F5344CB8AC3E}">
        <p14:creationId xmlns:p14="http://schemas.microsoft.com/office/powerpoint/2010/main" val="8145626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316761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png"/><Relationship Id="rId7" Type="http://schemas.openxmlformats.org/officeDocument/2006/relationships/diagramColors" Target="../diagrams/colors4.xml"/><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002750" y="2327350"/>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Federal Reserve Banking System and Central Banks</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pSp>
        <p:nvGrpSpPr>
          <p:cNvPr id="165" name="Google Shape;165;p19"/>
          <p:cNvGrpSpPr/>
          <p:nvPr/>
        </p:nvGrpSpPr>
        <p:grpSpPr>
          <a:xfrm>
            <a:off x="1524001" y="288568"/>
            <a:ext cx="9144001" cy="6332628"/>
            <a:chOff x="-1" y="463132"/>
            <a:chExt cx="9144001" cy="6332628"/>
          </a:xfrm>
        </p:grpSpPr>
        <p:sp>
          <p:nvSpPr>
            <p:cNvPr id="166" name="Google Shape;166;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7" name="Google Shape;167;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8" name="Google Shape;168;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9" name="Google Shape;169;p19"/>
          <p:cNvSpPr txBox="1"/>
          <p:nvPr/>
        </p:nvSpPr>
        <p:spPr>
          <a:xfrm>
            <a:off x="1459469" y="1341780"/>
            <a:ext cx="9273000" cy="47091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170" name="Google Shape;170;p19"/>
          <p:cNvSpPr txBox="1"/>
          <p:nvPr/>
        </p:nvSpPr>
        <p:spPr>
          <a:xfrm>
            <a:off x="1727400" y="1466850"/>
            <a:ext cx="8737200" cy="441000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central bank is responsible for conducting monetary policy and ensuring that a nation's financial system operates smoothly.</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United States, we call the central bank the Federal Reserve, often abbreviated as "the Fed.“</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Board of Governors consists of seven members, each serving a fourteen-year nonrenewable term.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endParaRPr sz="2000" dirty="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Font typeface="Arial"/>
              <a:buNone/>
            </a:pPr>
            <a:r>
              <a:rPr lang="en-US" sz="5400">
                <a:solidFill>
                  <a:schemeClr val="dk1"/>
                </a:solidFill>
                <a:latin typeface="Century Gothic"/>
                <a:ea typeface="Century Gothic"/>
                <a:cs typeface="Century Gothic"/>
                <a:sym typeface="Century Gothic"/>
              </a:rPr>
              <a:t>Bank Regulation</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Maintaining a safe and stable national financial system is a critical concern of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is to protect not only individuals' savings but also the integrity of the financial system itself.</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regulation came into public view during the 2008–2009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Bank Regulation</a:t>
              </a:r>
              <a:endParaRP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06" name="Google Shape;106;p15"/>
          <p:cNvGrpSpPr/>
          <p:nvPr/>
        </p:nvGrpSpPr>
        <p:grpSpPr>
          <a:xfrm>
            <a:off x="2066922" y="1580912"/>
            <a:ext cx="8058154" cy="863902"/>
            <a:chOff x="542923" y="1736761"/>
            <a:chExt cx="8058154" cy="806935"/>
          </a:xfrm>
          <a:solidFill>
            <a:srgbClr val="627981"/>
          </a:solidFill>
        </p:grpSpPr>
        <p:sp>
          <p:nvSpPr>
            <p:cNvPr id="107" name="Google Shape;107;p15"/>
            <p:cNvSpPr/>
            <p:nvPr/>
          </p:nvSpPr>
          <p:spPr>
            <a:xfrm>
              <a:off x="542923" y="1736761"/>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08" name="Google Shape;108;p15"/>
            <p:cNvSpPr txBox="1"/>
            <p:nvPr/>
          </p:nvSpPr>
          <p:spPr>
            <a:xfrm>
              <a:off x="668250" y="1807435"/>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Bank regulation is intended to maintain banks’ solvency by avoiding excessive risk.</a:t>
              </a:r>
              <a:endParaRPr sz="2000" dirty="0">
                <a:solidFill>
                  <a:schemeClr val="lt1"/>
                </a:solidFill>
                <a:latin typeface="Calibri"/>
                <a:ea typeface="Calibri"/>
                <a:cs typeface="Calibri"/>
                <a:sym typeface="Calibri"/>
              </a:endParaRPr>
            </a:p>
          </p:txBody>
        </p:sp>
      </p:grpSp>
      <p:grpSp>
        <p:nvGrpSpPr>
          <p:cNvPr id="109" name="Google Shape;109;p15"/>
          <p:cNvGrpSpPr/>
          <p:nvPr/>
        </p:nvGrpSpPr>
        <p:grpSpPr>
          <a:xfrm>
            <a:off x="2066922" y="2603694"/>
            <a:ext cx="8058154" cy="1731925"/>
            <a:chOff x="546392" y="1917766"/>
            <a:chExt cx="8058154" cy="806935"/>
          </a:xfrm>
          <a:solidFill>
            <a:srgbClr val="627981"/>
          </a:solidFill>
        </p:grpSpPr>
        <p:sp>
          <p:nvSpPr>
            <p:cNvPr id="110" name="Google Shape;110;p15"/>
            <p:cNvSpPr/>
            <p:nvPr/>
          </p:nvSpPr>
          <p:spPr>
            <a:xfrm>
              <a:off x="546392" y="1917766"/>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1" name="Google Shape;111;p15"/>
            <p:cNvSpPr txBox="1"/>
            <p:nvPr/>
          </p:nvSpPr>
          <p:spPr>
            <a:xfrm>
              <a:off x="671739" y="1996406"/>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Regulation falls into several categories: </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Reserve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Capital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Restrictions on the types of investments banks may make</a:t>
              </a:r>
              <a:endParaRPr sz="2000" dirty="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 Requirement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portion of bank reserves are held as cash in the bank, the majority are in the bank's account at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these funds can't be loaned into the market, the reserve requirement limits a bank's ability to create money.</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loan issued by one bank can become a deposit into another bank, generating further lending throughout the system.</a:t>
              </a:r>
            </a:p>
          </p:txBody>
        </p:sp>
      </p:grpSp>
    </p:spTree>
    <p:extLst>
      <p:ext uri="{BB962C8B-B14F-4D97-AF65-F5344CB8AC3E}">
        <p14:creationId xmlns:p14="http://schemas.microsoft.com/office/powerpoint/2010/main" val="865932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 Restrictions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part of bank regulation is restriction on the types of investments that banks are allowed to make.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permitted to make loans to businesses, individuals, and other banks.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189796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capital is the difference between a bank's assets and its liabilities, or its net worth.</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must have positive net worth; otherwise, it is insolvent or bankrupt, meaning it would not have enough assets to pay back its liabilities.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686616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Office of the Comptroller of the Currency (OCC) regulates savings and loan institutions.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Credit Union Administration (NCUA) supervises credit unions, which are nonprofit banks that their members run and own.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61120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supervision can run into both practical and political issues.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Measuring the value of a bank's assets is not always straightforward.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bank’s assets are its loans, and the value of these assets depends on estimates of the risk that customers will not repay these loans.</a:t>
              </a:r>
            </a:p>
          </p:txBody>
        </p:sp>
      </p:grpSp>
      <p:grpSp>
        <p:nvGrpSpPr>
          <p:cNvPr id="21" name="Group 20">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1823755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Runs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Back in the nineteenth century and during the first few decades of the twentieth century, putting money in the bank could be nerve-wracking.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bank run </a:t>
              </a:r>
              <a:r>
                <a:rPr lang="en-US" sz="2000" dirty="0">
                  <a:solidFill>
                    <a:schemeClr val="bg1"/>
                  </a:solidFill>
                </a:rPr>
                <a:t>occurs when depositors race to the bank to withdraw their deposits.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bank runs created instability in the banking system.</a:t>
              </a:r>
            </a:p>
          </p:txBody>
        </p:sp>
      </p:grpSp>
      <p:grpSp>
        <p:nvGrpSpPr>
          <p:cNvPr id="14" name="Group 13">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291599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interlocking system of money, loans, and banks works well, economic transactions occur smoothly in goods and labor markets, and savers are connected with borrowers.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money and banking system does not operate smoothly, the economy can either fall into recession or suffer prolonged inflation.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Deposit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Deposit insurance </a:t>
              </a:r>
              <a:r>
                <a:rPr lang="en-US" sz="2000" dirty="0">
                  <a:solidFill>
                    <a:schemeClr val="bg1"/>
                  </a:solidFill>
                </a:rPr>
                <a:t>is an insurance system that makes sure depositors do not lose their money, even if the bank goes bankrupt.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seventy countries around the world, including all the major economies, have deposit insurance programs.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Federal Deposit Insurance Corporation (FDIC) is responsible for deposit insurance.</a:t>
              </a:r>
            </a:p>
          </p:txBody>
        </p:sp>
      </p:grpSp>
      <p:grpSp>
        <p:nvGrpSpPr>
          <p:cNvPr id="21" name="Group 20">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142832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155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a:p>
              <a:pPr algn="ctr"/>
              <a:endParaRPr lang="en-US" sz="2000" dirty="0">
                <a:solidFill>
                  <a:schemeClr val="bg1"/>
                </a:solidFill>
              </a:endParaRPr>
            </a:p>
            <a:p>
              <a:pPr algn="ctr"/>
              <a:r>
                <a:rPr lang="en-US" sz="2000" i="1" dirty="0">
                  <a:solidFill>
                    <a:schemeClr val="bg1"/>
                  </a:solidFill>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388789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with bank runs is that they can cause solvent banks to fail and then spread to the rest of the financial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prevent this, the Fed stands ready to lend to banks and other financial institutions when they cannot obtain funds from anywhere else.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known as the </a:t>
              </a:r>
              <a:r>
                <a:rPr lang="en-US" sz="2000" b="1" dirty="0">
                  <a:solidFill>
                    <a:schemeClr val="bg1"/>
                  </a:solidFill>
                </a:rPr>
                <a:t>lender of last resort </a:t>
              </a:r>
              <a:r>
                <a:rPr lang="en-US" sz="2000" dirty="0">
                  <a:solidFill>
                    <a:schemeClr val="bg1"/>
                  </a:solidFill>
                </a:rPr>
                <a:t>role.</a:t>
              </a:r>
            </a:p>
          </p:txBody>
        </p:sp>
      </p:grpSp>
      <p:grpSp>
        <p:nvGrpSpPr>
          <p:cNvPr id="14" name="Group 13">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3340352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This graph shows total borrowing of depository institutions from the Federal Reserve in the years surrounding the Great Recession.</a:t>
              </a:r>
            </a:p>
          </p:txBody>
        </p:sp>
      </p:grp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spTree>
    <p:extLst>
      <p:ext uri="{BB962C8B-B14F-4D97-AF65-F5344CB8AC3E}">
        <p14:creationId xmlns:p14="http://schemas.microsoft.com/office/powerpoint/2010/main" val="3179646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24"/>
          <p:cNvGrpSpPr/>
          <p:nvPr/>
        </p:nvGrpSpPr>
        <p:grpSpPr>
          <a:xfrm>
            <a:off x="1524001" y="288568"/>
            <a:ext cx="9144001" cy="6332628"/>
            <a:chOff x="-1" y="463132"/>
            <a:chExt cx="9144001" cy="6332628"/>
          </a:xfrm>
        </p:grpSpPr>
        <p:sp>
          <p:nvSpPr>
            <p:cNvPr id="251" name="Google Shape;251;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2" name="Google Shape;252;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3" name="Google Shape;253;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4" name="Google Shape;254;p24"/>
          <p:cNvSpPr txBox="1"/>
          <p:nvPr/>
        </p:nvSpPr>
        <p:spPr>
          <a:xfrm>
            <a:off x="1459469" y="1341780"/>
            <a:ext cx="9273061" cy="514564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pic>
        <p:nvPicPr>
          <p:cNvPr id="255" name="Google Shape;255;p24"/>
          <p:cNvPicPr preferRelativeResize="0"/>
          <p:nvPr/>
        </p:nvPicPr>
        <p:blipFill rotWithShape="1">
          <a:blip r:embed="rId3">
            <a:alphaModFix/>
          </a:blip>
          <a:srcRect/>
          <a:stretch/>
        </p:blipFill>
        <p:spPr>
          <a:xfrm>
            <a:off x="4114800" y="2590800"/>
            <a:ext cx="914400" cy="198438"/>
          </a:xfrm>
          <a:prstGeom prst="rect">
            <a:avLst/>
          </a:prstGeom>
          <a:noFill/>
          <a:ln>
            <a:noFill/>
          </a:ln>
        </p:spPr>
      </p:pic>
      <p:sp>
        <p:nvSpPr>
          <p:cNvPr id="256" name="Google Shape;256;p24"/>
          <p:cNvSpPr txBox="1"/>
          <p:nvPr/>
        </p:nvSpPr>
        <p:spPr>
          <a:xfrm>
            <a:off x="1683025" y="1549825"/>
            <a:ext cx="8829900" cy="43914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Bank runs occur when there are rumors that the bank is at financial risk of having negative net worth.</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OCC is responsible for supervising banks and inspecting savings and loans. </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FDIC collects deposit insurance premiums from banks and guarantees bank deposits.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200" dirty="0">
              <a:solidFill>
                <a:schemeClr val="lt1"/>
              </a:solidFill>
              <a:latin typeface="Calibri"/>
              <a:ea typeface="Calibri"/>
              <a:cs typeface="Calibri"/>
              <a:sym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Deposit insurance guarantees bank depositors that their deposits will be protected.</a:t>
            </a:r>
          </a:p>
          <a:p>
            <a:pPr marL="457200" indent="-368300">
              <a:buClr>
                <a:schemeClr val="lt1"/>
              </a:buClr>
              <a:buSzPts val="2200"/>
              <a:buFont typeface="Arial" panose="020B0604020202020204" pitchFamily="34" charset="0"/>
              <a:buChar char="•"/>
            </a:pPr>
            <a:endParaRPr lang="en-US" sz="2200" dirty="0">
              <a:solidFill>
                <a:schemeClr val="lt1"/>
              </a:solidFill>
              <a:latin typeface="Calibri"/>
              <a:cs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A</a:t>
            </a:r>
            <a:r>
              <a:rPr lang="en-US" sz="1800" dirty="0">
                <a:effectLst/>
                <a:latin typeface="Segoe UI" panose="020B0502040204020203" pitchFamily="34" charset="0"/>
              </a:rPr>
              <a:t> </a:t>
            </a:r>
            <a:r>
              <a:rPr lang="en-US" sz="2200" dirty="0">
                <a:solidFill>
                  <a:schemeClr val="lt1"/>
                </a:solidFill>
                <a:latin typeface="Calibri"/>
                <a:cs typeface="Calibri"/>
              </a:rPr>
              <a:t>central bank acts as a lender of last resort, making short-term loans available in situations of severe financial panic or stress.</a:t>
            </a: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3F3F3F"/>
              </a:solidFill>
              <a:effectLst/>
              <a:uLnTx/>
              <a:uFillTx/>
              <a:latin typeface="Calibri"/>
              <a:ea typeface="Calibri"/>
              <a:cs typeface="Calibri"/>
              <a:sym typeface="Calibri"/>
            </a:endParaRPr>
          </a:p>
        </p:txBody>
      </p:sp>
      <p:sp>
        <p:nvSpPr>
          <p:cNvPr id="85" name="Google Shape;85;p13"/>
          <p:cNvSpPr txBox="1"/>
          <p:nvPr/>
        </p:nvSpPr>
        <p:spPr>
          <a:xfrm>
            <a:off x="1524000" y="2359766"/>
            <a:ext cx="9144000" cy="9234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How a Central Bank Executes Monetary Policy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dirty="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Reserve's most important function is to conduct the nation's monetary policy.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Article I, Section 8 of the U.S. Constitution gives Congress the power "to coin money" and "regulate the value thereof."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Historically, central banks have used three traditional tools to implement monetary policy in the economy:</a:t>
              </a:r>
            </a:p>
          </p:txBody>
        </p:sp>
      </p:grpSp>
      <p:graphicFrame>
        <p:nvGraphicFramePr>
          <p:cNvPr id="2" name="Diagram 1">
            <a:extLst>
              <a:ext uri="{FF2B5EF4-FFF2-40B4-BE49-F238E27FC236}">
                <a16:creationId xmlns:a16="http://schemas.microsoft.com/office/drawing/2014/main" id="{DF1056E6-BBA3-46C0-9C93-CEB799A1C67C}"/>
              </a:ext>
            </a:extLst>
          </p:cNvPr>
          <p:cNvGraphicFramePr/>
          <p:nvPr/>
        </p:nvGraphicFramePr>
        <p:xfrm>
          <a:off x="2483929" y="3987264"/>
          <a:ext cx="7224140" cy="1401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2">
            <a:extLst>
              <a:ext uri="{FF2B5EF4-FFF2-40B4-BE49-F238E27FC236}">
                <a16:creationId xmlns:a16="http://schemas.microsoft.com/office/drawing/2014/main" id="{7371B325-793A-B1D1-F185-ED4CB622F318}"/>
              </a:ext>
            </a:extLst>
          </p:cNvPr>
          <p:cNvGrpSpPr/>
          <p:nvPr/>
        </p:nvGrpSpPr>
        <p:grpSpPr>
          <a:xfrm>
            <a:off x="2066922" y="5579351"/>
            <a:ext cx="8058154" cy="806935"/>
            <a:chOff x="542923" y="1736761"/>
            <a:chExt cx="8058154" cy="806935"/>
          </a:xfrm>
          <a:solidFill>
            <a:srgbClr val="627981"/>
          </a:solidFill>
        </p:grpSpPr>
        <p:sp>
          <p:nvSpPr>
            <p:cNvPr id="4" name="Rectangle 3">
              <a:extLst>
                <a:ext uri="{FF2B5EF4-FFF2-40B4-BE49-F238E27FC236}">
                  <a16:creationId xmlns:a16="http://schemas.microsoft.com/office/drawing/2014/main" id="{896197AF-4DD5-D83C-F41C-CA82209886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174C255-3796-848A-CF29-BF105880C860}"/>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tools are most effective when the economy is operating in a limited reserves scenario.</a:t>
              </a:r>
            </a:p>
          </p:txBody>
        </p:sp>
      </p:grpSp>
    </p:spTree>
    <p:extLst>
      <p:ext uri="{BB962C8B-B14F-4D97-AF65-F5344CB8AC3E}">
        <p14:creationId xmlns:p14="http://schemas.microsoft.com/office/powerpoint/2010/main" val="3282560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there are limited reserves in an economy, the most common monetary policy tool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take place when the central bank sells or buys U.S. Treasury bonds in order to influence the quantity of bank reserves and interest rates.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specific interest rate targeted in open market operations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federal funds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4232273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Federal Funds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a very short-term interest rate, but it reflects credit conditions in financial markets very well.</a:t>
              </a:r>
            </a:p>
          </p:txBody>
        </p:sp>
      </p:grpSp>
      <p:pic>
        <p:nvPicPr>
          <p:cNvPr id="3" name="Picture 2" descr="A graph showing the unemployment rate, inflation rate, and federal funds rate in the United States from 1970 to 2022.">
            <a:extLst>
              <a:ext uri="{FF2B5EF4-FFF2-40B4-BE49-F238E27FC236}">
                <a16:creationId xmlns:a16="http://schemas.microsoft.com/office/drawing/2014/main" id="{79769010-B7D6-05D9-5FB7-D357A8FE2F95}"/>
              </a:ext>
            </a:extLst>
          </p:cNvPr>
          <p:cNvPicPr>
            <a:picLocks noChangeAspect="1"/>
          </p:cNvPicPr>
          <p:nvPr/>
        </p:nvPicPr>
        <p:blipFill rotWithShape="1">
          <a:blip r:embed="rId3"/>
          <a:srcRect l="2090" t="1874" r="2431" b="1759"/>
          <a:stretch/>
        </p:blipFill>
        <p:spPr>
          <a:xfrm>
            <a:off x="3103880" y="1267519"/>
            <a:ext cx="5984240" cy="4412986"/>
          </a:xfrm>
          <a:prstGeom prst="rect">
            <a:avLst/>
          </a:prstGeom>
        </p:spPr>
      </p:pic>
    </p:spTree>
    <p:extLst>
      <p:ext uri="{BB962C8B-B14F-4D97-AF65-F5344CB8AC3E}">
        <p14:creationId xmlns:p14="http://schemas.microsoft.com/office/powerpoint/2010/main" val="2152086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central bank </a:t>
              </a:r>
              <a:r>
                <a:rPr lang="en-US" sz="2000" dirty="0">
                  <a:solidFill>
                    <a:schemeClr val="bg1"/>
                  </a:solidFill>
                </a:rPr>
                <a:t>is responsible for conducting monetary policy and ensuring that a nation's financial system operates smoothly.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prominent central banks around the world include the European Central Bank, the Bank of Japan, and the Bank of England.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we call the central bank the Federal Reserve, often abbreviated as "the Fed."</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1913 under President Woodrow Wilson.</a:t>
              </a:r>
            </a:p>
          </p:txBody>
        </p:sp>
      </p:grpSp>
    </p:spTree>
    <p:extLst>
      <p:ext uri="{BB962C8B-B14F-4D97-AF65-F5344CB8AC3E}">
        <p14:creationId xmlns:p14="http://schemas.microsoft.com/office/powerpoint/2010/main" val="87403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Federal Open Market Committee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Open Market Committee (FOMC) makes the decisions regarding open market operations.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is comprised of seven members of the Federal Reserve's Board of Governors.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tries to act by consensus; however, the Federal Reserve's chair has traditionally played a powerful role in defining and shaping that consensus.</a:t>
              </a:r>
            </a:p>
          </p:txBody>
        </p:sp>
      </p:grpSp>
      <p:grpSp>
        <p:nvGrpSpPr>
          <p:cNvPr id="14" name="Group 13">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386096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A7A2084-D059-4E81-8776-81336E494B2A}"/>
              </a:ext>
            </a:extLst>
          </p:cNvPr>
          <p:cNvSpPr txBox="1"/>
          <p:nvPr/>
        </p:nvSpPr>
        <p:spPr>
          <a:xfrm>
            <a:off x="5806441" y="132588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Assets</a:t>
            </a:r>
          </a:p>
        </p:txBody>
      </p:sp>
      <p:sp>
        <p:nvSpPr>
          <p:cNvPr id="24" name="TextBox 23">
            <a:extLst>
              <a:ext uri="{FF2B5EF4-FFF2-40B4-BE49-F238E27FC236}">
                <a16:creationId xmlns:a16="http://schemas.microsoft.com/office/drawing/2014/main" id="{FB32232F-73F2-4477-A20D-7278D11FAC72}"/>
              </a:ext>
            </a:extLst>
          </p:cNvPr>
          <p:cNvSpPr txBox="1"/>
          <p:nvPr/>
        </p:nvSpPr>
        <p:spPr>
          <a:xfrm>
            <a:off x="7612380" y="1325880"/>
            <a:ext cx="234696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Liabilities + Net Worth</a:t>
            </a:r>
          </a:p>
        </p:txBody>
      </p:sp>
      <p:cxnSp>
        <p:nvCxnSpPr>
          <p:cNvPr id="4" name="Straight Connector 3">
            <a:extLst>
              <a:ext uri="{FF2B5EF4-FFF2-40B4-BE49-F238E27FC236}">
                <a16:creationId xmlns:a16="http://schemas.microsoft.com/office/drawing/2014/main" id="{1A848231-2B3D-4DB8-A3DC-5CA7A587CABA}"/>
              </a:ext>
            </a:extLst>
          </p:cNvPr>
          <p:cNvCxnSpPr>
            <a:cxnSpLocks/>
          </p:cNvCxnSpPr>
          <p:nvPr/>
        </p:nvCxnSpPr>
        <p:spPr>
          <a:xfrm>
            <a:off x="7559040" y="1463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A1F6165-12BE-432A-9505-F516EEDA7850}"/>
              </a:ext>
            </a:extLst>
          </p:cNvPr>
          <p:cNvSpPr txBox="1"/>
          <p:nvPr/>
        </p:nvSpPr>
        <p:spPr>
          <a:xfrm>
            <a:off x="5151121" y="1722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27" name="TextBox 26">
            <a:extLst>
              <a:ext uri="{FF2B5EF4-FFF2-40B4-BE49-F238E27FC236}">
                <a16:creationId xmlns:a16="http://schemas.microsoft.com/office/drawing/2014/main" id="{9591C917-37FF-4BA4-A0D5-A6424FB297B3}"/>
              </a:ext>
            </a:extLst>
          </p:cNvPr>
          <p:cNvSpPr txBox="1"/>
          <p:nvPr/>
        </p:nvSpPr>
        <p:spPr>
          <a:xfrm>
            <a:off x="5151121" y="20269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Bonds</a:t>
            </a:r>
          </a:p>
        </p:txBody>
      </p:sp>
      <p:sp>
        <p:nvSpPr>
          <p:cNvPr id="28" name="TextBox 27">
            <a:extLst>
              <a:ext uri="{FF2B5EF4-FFF2-40B4-BE49-F238E27FC236}">
                <a16:creationId xmlns:a16="http://schemas.microsoft.com/office/drawing/2014/main" id="{5D1A83CC-AE92-413A-A586-04D01BFEB369}"/>
              </a:ext>
            </a:extLst>
          </p:cNvPr>
          <p:cNvSpPr txBox="1"/>
          <p:nvPr/>
        </p:nvSpPr>
        <p:spPr>
          <a:xfrm>
            <a:off x="5151121" y="230124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Loans</a:t>
            </a:r>
          </a:p>
        </p:txBody>
      </p:sp>
      <p:sp>
        <p:nvSpPr>
          <p:cNvPr id="29" name="TextBox 28">
            <a:extLst>
              <a:ext uri="{FF2B5EF4-FFF2-40B4-BE49-F238E27FC236}">
                <a16:creationId xmlns:a16="http://schemas.microsoft.com/office/drawing/2014/main" id="{24ADE14E-F3BB-4165-9DD7-1ADFD081C202}"/>
              </a:ext>
            </a:extLst>
          </p:cNvPr>
          <p:cNvSpPr txBox="1"/>
          <p:nvPr/>
        </p:nvSpPr>
        <p:spPr>
          <a:xfrm>
            <a:off x="6461760" y="1722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40</a:t>
            </a:r>
          </a:p>
        </p:txBody>
      </p:sp>
      <p:sp>
        <p:nvSpPr>
          <p:cNvPr id="30" name="TextBox 29">
            <a:extLst>
              <a:ext uri="{FF2B5EF4-FFF2-40B4-BE49-F238E27FC236}">
                <a16:creationId xmlns:a16="http://schemas.microsoft.com/office/drawing/2014/main" id="{CE9B0D35-DB70-4C29-8613-48F3110952B1}"/>
              </a:ext>
            </a:extLst>
          </p:cNvPr>
          <p:cNvSpPr txBox="1"/>
          <p:nvPr/>
        </p:nvSpPr>
        <p:spPr>
          <a:xfrm>
            <a:off x="6461760" y="201168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120</a:t>
            </a:r>
          </a:p>
        </p:txBody>
      </p:sp>
      <p:sp>
        <p:nvSpPr>
          <p:cNvPr id="31" name="TextBox 30">
            <a:extLst>
              <a:ext uri="{FF2B5EF4-FFF2-40B4-BE49-F238E27FC236}">
                <a16:creationId xmlns:a16="http://schemas.microsoft.com/office/drawing/2014/main" id="{2921D7B6-008C-4CEF-8ACD-4A6E672D6DFB}"/>
              </a:ext>
            </a:extLst>
          </p:cNvPr>
          <p:cNvSpPr txBox="1"/>
          <p:nvPr/>
        </p:nvSpPr>
        <p:spPr>
          <a:xfrm>
            <a:off x="6461760" y="2306073"/>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300</a:t>
            </a:r>
          </a:p>
        </p:txBody>
      </p:sp>
      <p:sp>
        <p:nvSpPr>
          <p:cNvPr id="32" name="TextBox 31">
            <a:extLst>
              <a:ext uri="{FF2B5EF4-FFF2-40B4-BE49-F238E27FC236}">
                <a16:creationId xmlns:a16="http://schemas.microsoft.com/office/drawing/2014/main" id="{D7C40A3C-3FBD-42E3-88A2-B6AC9C570579}"/>
              </a:ext>
            </a:extLst>
          </p:cNvPr>
          <p:cNvSpPr txBox="1"/>
          <p:nvPr/>
        </p:nvSpPr>
        <p:spPr>
          <a:xfrm>
            <a:off x="7711441" y="1722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33" name="TextBox 32">
            <a:extLst>
              <a:ext uri="{FF2B5EF4-FFF2-40B4-BE49-F238E27FC236}">
                <a16:creationId xmlns:a16="http://schemas.microsoft.com/office/drawing/2014/main" id="{D6879C78-42EF-4486-8C2F-015A4A47F408}"/>
              </a:ext>
            </a:extLst>
          </p:cNvPr>
          <p:cNvSpPr txBox="1"/>
          <p:nvPr/>
        </p:nvSpPr>
        <p:spPr>
          <a:xfrm>
            <a:off x="9022080" y="1722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400</a:t>
            </a:r>
          </a:p>
        </p:txBody>
      </p:sp>
      <p:cxnSp>
        <p:nvCxnSpPr>
          <p:cNvPr id="6" name="Straight Connector 5">
            <a:extLst>
              <a:ext uri="{FF2B5EF4-FFF2-40B4-BE49-F238E27FC236}">
                <a16:creationId xmlns:a16="http://schemas.microsoft.com/office/drawing/2014/main" id="{1A94D0CF-F3AB-4178-AE03-E60F68B9E23D}"/>
              </a:ext>
            </a:extLst>
          </p:cNvPr>
          <p:cNvCxnSpPr/>
          <p:nvPr/>
        </p:nvCxnSpPr>
        <p:spPr>
          <a:xfrm>
            <a:off x="5151121" y="1710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2390B44-363A-4A70-A786-A9163DDABD28}"/>
              </a:ext>
            </a:extLst>
          </p:cNvPr>
          <p:cNvSpPr txBox="1"/>
          <p:nvPr/>
        </p:nvSpPr>
        <p:spPr>
          <a:xfrm>
            <a:off x="7711441" y="2286000"/>
            <a:ext cx="1310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Net Worth</a:t>
            </a:r>
          </a:p>
        </p:txBody>
      </p:sp>
      <p:sp>
        <p:nvSpPr>
          <p:cNvPr id="35" name="TextBox 34">
            <a:extLst>
              <a:ext uri="{FF2B5EF4-FFF2-40B4-BE49-F238E27FC236}">
                <a16:creationId xmlns:a16="http://schemas.microsoft.com/office/drawing/2014/main" id="{C1FBE8BC-5971-447A-89E2-F55D8BF62EAF}"/>
              </a:ext>
            </a:extLst>
          </p:cNvPr>
          <p:cNvSpPr txBox="1"/>
          <p:nvPr/>
        </p:nvSpPr>
        <p:spPr>
          <a:xfrm>
            <a:off x="9022080" y="228600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sp>
        <p:nvSpPr>
          <p:cNvPr id="65" name="TextBox 64">
            <a:extLst>
              <a:ext uri="{FF2B5EF4-FFF2-40B4-BE49-F238E27FC236}">
                <a16:creationId xmlns:a16="http://schemas.microsoft.com/office/drawing/2014/main" id="{6F3C8A41-D92E-4B7C-A6D4-9D4A151C7993}"/>
              </a:ext>
            </a:extLst>
          </p:cNvPr>
          <p:cNvSpPr txBox="1"/>
          <p:nvPr/>
        </p:nvSpPr>
        <p:spPr>
          <a:xfrm>
            <a:off x="5821681" y="300228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Assets</a:t>
            </a:r>
          </a:p>
        </p:txBody>
      </p:sp>
      <p:sp>
        <p:nvSpPr>
          <p:cNvPr id="66" name="TextBox 65">
            <a:extLst>
              <a:ext uri="{FF2B5EF4-FFF2-40B4-BE49-F238E27FC236}">
                <a16:creationId xmlns:a16="http://schemas.microsoft.com/office/drawing/2014/main" id="{DD720F27-1B9D-45C9-8179-B8F29F9EE879}"/>
              </a:ext>
            </a:extLst>
          </p:cNvPr>
          <p:cNvSpPr txBox="1"/>
          <p:nvPr/>
        </p:nvSpPr>
        <p:spPr>
          <a:xfrm>
            <a:off x="7627620" y="3002280"/>
            <a:ext cx="234696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Liabilities + Net Worth</a:t>
            </a:r>
          </a:p>
        </p:txBody>
      </p:sp>
      <p:cxnSp>
        <p:nvCxnSpPr>
          <p:cNvPr id="67" name="Straight Connector 66">
            <a:extLst>
              <a:ext uri="{FF2B5EF4-FFF2-40B4-BE49-F238E27FC236}">
                <a16:creationId xmlns:a16="http://schemas.microsoft.com/office/drawing/2014/main" id="{49782498-DA06-46CB-A734-1EB2EF4EFFF6}"/>
              </a:ext>
            </a:extLst>
          </p:cNvPr>
          <p:cNvCxnSpPr>
            <a:cxnSpLocks/>
          </p:cNvCxnSpPr>
          <p:nvPr/>
        </p:nvCxnSpPr>
        <p:spPr>
          <a:xfrm>
            <a:off x="7574280" y="31394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0872F576-D0E1-43DB-AA61-A4715C776B32}"/>
              </a:ext>
            </a:extLst>
          </p:cNvPr>
          <p:cNvSpPr txBox="1"/>
          <p:nvPr/>
        </p:nvSpPr>
        <p:spPr>
          <a:xfrm>
            <a:off x="5166361" y="33985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69" name="TextBox 68">
            <a:extLst>
              <a:ext uri="{FF2B5EF4-FFF2-40B4-BE49-F238E27FC236}">
                <a16:creationId xmlns:a16="http://schemas.microsoft.com/office/drawing/2014/main" id="{9F72A455-67EA-4F57-93B1-C0375F051FB0}"/>
              </a:ext>
            </a:extLst>
          </p:cNvPr>
          <p:cNvSpPr txBox="1"/>
          <p:nvPr/>
        </p:nvSpPr>
        <p:spPr>
          <a:xfrm>
            <a:off x="5166361" y="37033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Bonds</a:t>
            </a:r>
          </a:p>
        </p:txBody>
      </p:sp>
      <p:sp>
        <p:nvSpPr>
          <p:cNvPr id="70" name="TextBox 69">
            <a:extLst>
              <a:ext uri="{FF2B5EF4-FFF2-40B4-BE49-F238E27FC236}">
                <a16:creationId xmlns:a16="http://schemas.microsoft.com/office/drawing/2014/main" id="{0A534655-EFFF-41EC-8DF5-3222AACE1F8B}"/>
              </a:ext>
            </a:extLst>
          </p:cNvPr>
          <p:cNvSpPr txBox="1"/>
          <p:nvPr/>
        </p:nvSpPr>
        <p:spPr>
          <a:xfrm>
            <a:off x="5166361" y="397764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Loans</a:t>
            </a:r>
          </a:p>
        </p:txBody>
      </p:sp>
      <p:sp>
        <p:nvSpPr>
          <p:cNvPr id="71" name="TextBox 70">
            <a:extLst>
              <a:ext uri="{FF2B5EF4-FFF2-40B4-BE49-F238E27FC236}">
                <a16:creationId xmlns:a16="http://schemas.microsoft.com/office/drawing/2014/main" id="{A4D3929B-F664-4F34-A47C-EBD39D8B6959}"/>
              </a:ext>
            </a:extLst>
          </p:cNvPr>
          <p:cNvSpPr txBox="1"/>
          <p:nvPr/>
        </p:nvSpPr>
        <p:spPr>
          <a:xfrm>
            <a:off x="6476999" y="3398520"/>
            <a:ext cx="11582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40+20=60</a:t>
            </a:r>
          </a:p>
        </p:txBody>
      </p:sp>
      <p:sp>
        <p:nvSpPr>
          <p:cNvPr id="72" name="TextBox 71">
            <a:extLst>
              <a:ext uri="{FF2B5EF4-FFF2-40B4-BE49-F238E27FC236}">
                <a16:creationId xmlns:a16="http://schemas.microsoft.com/office/drawing/2014/main" id="{E92AE335-0511-4029-825C-135223C81616}"/>
              </a:ext>
            </a:extLst>
          </p:cNvPr>
          <p:cNvSpPr txBox="1"/>
          <p:nvPr/>
        </p:nvSpPr>
        <p:spPr>
          <a:xfrm>
            <a:off x="6324599" y="3688080"/>
            <a:ext cx="13106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120-20=100</a:t>
            </a:r>
          </a:p>
        </p:txBody>
      </p:sp>
      <p:sp>
        <p:nvSpPr>
          <p:cNvPr id="73" name="TextBox 72">
            <a:extLst>
              <a:ext uri="{FF2B5EF4-FFF2-40B4-BE49-F238E27FC236}">
                <a16:creationId xmlns:a16="http://schemas.microsoft.com/office/drawing/2014/main" id="{C2731ED0-2B52-46B1-9642-35A239A5C1A8}"/>
              </a:ext>
            </a:extLst>
          </p:cNvPr>
          <p:cNvSpPr txBox="1"/>
          <p:nvPr/>
        </p:nvSpPr>
        <p:spPr>
          <a:xfrm>
            <a:off x="6477000" y="3982473"/>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300</a:t>
            </a:r>
          </a:p>
        </p:txBody>
      </p:sp>
      <p:sp>
        <p:nvSpPr>
          <p:cNvPr id="74" name="TextBox 73">
            <a:extLst>
              <a:ext uri="{FF2B5EF4-FFF2-40B4-BE49-F238E27FC236}">
                <a16:creationId xmlns:a16="http://schemas.microsoft.com/office/drawing/2014/main" id="{EA53598D-6B00-48DD-BBCA-BE4489366398}"/>
              </a:ext>
            </a:extLst>
          </p:cNvPr>
          <p:cNvSpPr txBox="1"/>
          <p:nvPr/>
        </p:nvSpPr>
        <p:spPr>
          <a:xfrm>
            <a:off x="7726681" y="33985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75" name="TextBox 74">
            <a:extLst>
              <a:ext uri="{FF2B5EF4-FFF2-40B4-BE49-F238E27FC236}">
                <a16:creationId xmlns:a16="http://schemas.microsoft.com/office/drawing/2014/main" id="{AB6AC8E1-9528-433E-96FB-2C53AD0A051C}"/>
              </a:ext>
            </a:extLst>
          </p:cNvPr>
          <p:cNvSpPr txBox="1"/>
          <p:nvPr/>
        </p:nvSpPr>
        <p:spPr>
          <a:xfrm>
            <a:off x="9037320" y="33985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400</a:t>
            </a:r>
          </a:p>
        </p:txBody>
      </p:sp>
      <p:cxnSp>
        <p:nvCxnSpPr>
          <p:cNvPr id="76" name="Straight Connector 75">
            <a:extLst>
              <a:ext uri="{FF2B5EF4-FFF2-40B4-BE49-F238E27FC236}">
                <a16:creationId xmlns:a16="http://schemas.microsoft.com/office/drawing/2014/main" id="{F9BA5EE3-DF02-4147-AAEF-2561D3448BD8}"/>
              </a:ext>
            </a:extLst>
          </p:cNvPr>
          <p:cNvCxnSpPr/>
          <p:nvPr/>
        </p:nvCxnSpPr>
        <p:spPr>
          <a:xfrm>
            <a:off x="5166361" y="33868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79E1F37A-05F8-4006-9840-4BAA471EFED4}"/>
              </a:ext>
            </a:extLst>
          </p:cNvPr>
          <p:cNvSpPr txBox="1"/>
          <p:nvPr/>
        </p:nvSpPr>
        <p:spPr>
          <a:xfrm>
            <a:off x="7726681" y="3962400"/>
            <a:ext cx="1310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Net Worth</a:t>
            </a:r>
          </a:p>
        </p:txBody>
      </p:sp>
      <p:sp>
        <p:nvSpPr>
          <p:cNvPr id="78" name="TextBox 77">
            <a:extLst>
              <a:ext uri="{FF2B5EF4-FFF2-40B4-BE49-F238E27FC236}">
                <a16:creationId xmlns:a16="http://schemas.microsoft.com/office/drawing/2014/main" id="{BD870FE9-CDF8-4546-B864-2F36D3B2D223}"/>
              </a:ext>
            </a:extLst>
          </p:cNvPr>
          <p:cNvSpPr txBox="1"/>
          <p:nvPr/>
        </p:nvSpPr>
        <p:spPr>
          <a:xfrm>
            <a:off x="9037320" y="396240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sp>
        <p:nvSpPr>
          <p:cNvPr id="79" name="TextBox 78">
            <a:extLst>
              <a:ext uri="{FF2B5EF4-FFF2-40B4-BE49-F238E27FC236}">
                <a16:creationId xmlns:a16="http://schemas.microsoft.com/office/drawing/2014/main" id="{ED85D0BF-635D-48E8-B141-7B70B1311ABB}"/>
              </a:ext>
            </a:extLst>
          </p:cNvPr>
          <p:cNvSpPr txBox="1"/>
          <p:nvPr/>
        </p:nvSpPr>
        <p:spPr>
          <a:xfrm>
            <a:off x="5836921" y="475488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Assets</a:t>
            </a:r>
          </a:p>
        </p:txBody>
      </p:sp>
      <p:sp>
        <p:nvSpPr>
          <p:cNvPr id="80" name="TextBox 79">
            <a:extLst>
              <a:ext uri="{FF2B5EF4-FFF2-40B4-BE49-F238E27FC236}">
                <a16:creationId xmlns:a16="http://schemas.microsoft.com/office/drawing/2014/main" id="{7E545943-5D03-4255-ADE0-7BCE87274FF3}"/>
              </a:ext>
            </a:extLst>
          </p:cNvPr>
          <p:cNvSpPr txBox="1"/>
          <p:nvPr/>
        </p:nvSpPr>
        <p:spPr>
          <a:xfrm>
            <a:off x="7642860" y="4754880"/>
            <a:ext cx="234696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Liabilities + Net Worth</a:t>
            </a:r>
          </a:p>
        </p:txBody>
      </p:sp>
      <p:cxnSp>
        <p:nvCxnSpPr>
          <p:cNvPr id="81" name="Straight Connector 80">
            <a:extLst>
              <a:ext uri="{FF2B5EF4-FFF2-40B4-BE49-F238E27FC236}">
                <a16:creationId xmlns:a16="http://schemas.microsoft.com/office/drawing/2014/main" id="{26DBF6AD-E2F2-4C13-ADAB-ABB561813CAE}"/>
              </a:ext>
            </a:extLst>
          </p:cNvPr>
          <p:cNvCxnSpPr>
            <a:cxnSpLocks/>
          </p:cNvCxnSpPr>
          <p:nvPr/>
        </p:nvCxnSpPr>
        <p:spPr>
          <a:xfrm>
            <a:off x="7589520" y="4892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87F9B480-E7DC-470C-B3CF-3D42251E027B}"/>
              </a:ext>
            </a:extLst>
          </p:cNvPr>
          <p:cNvSpPr txBox="1"/>
          <p:nvPr/>
        </p:nvSpPr>
        <p:spPr>
          <a:xfrm>
            <a:off x="5181601" y="5151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83" name="TextBox 82">
            <a:extLst>
              <a:ext uri="{FF2B5EF4-FFF2-40B4-BE49-F238E27FC236}">
                <a16:creationId xmlns:a16="http://schemas.microsoft.com/office/drawing/2014/main" id="{B0436457-5757-440B-85DB-1F8EBFD8FABF}"/>
              </a:ext>
            </a:extLst>
          </p:cNvPr>
          <p:cNvSpPr txBox="1"/>
          <p:nvPr/>
        </p:nvSpPr>
        <p:spPr>
          <a:xfrm>
            <a:off x="5181601" y="54559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Bonds</a:t>
            </a:r>
          </a:p>
        </p:txBody>
      </p:sp>
      <p:sp>
        <p:nvSpPr>
          <p:cNvPr id="84" name="TextBox 83">
            <a:extLst>
              <a:ext uri="{FF2B5EF4-FFF2-40B4-BE49-F238E27FC236}">
                <a16:creationId xmlns:a16="http://schemas.microsoft.com/office/drawing/2014/main" id="{7D36FB8B-D788-4A81-9F07-844CDBBC0564}"/>
              </a:ext>
            </a:extLst>
          </p:cNvPr>
          <p:cNvSpPr txBox="1"/>
          <p:nvPr/>
        </p:nvSpPr>
        <p:spPr>
          <a:xfrm>
            <a:off x="5181601" y="573024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Loans</a:t>
            </a:r>
          </a:p>
        </p:txBody>
      </p:sp>
      <p:sp>
        <p:nvSpPr>
          <p:cNvPr id="85" name="TextBox 84">
            <a:extLst>
              <a:ext uri="{FF2B5EF4-FFF2-40B4-BE49-F238E27FC236}">
                <a16:creationId xmlns:a16="http://schemas.microsoft.com/office/drawing/2014/main" id="{AFEBDE42-64EA-4E87-8C32-33AAC7642CAD}"/>
              </a:ext>
            </a:extLst>
          </p:cNvPr>
          <p:cNvSpPr txBox="1"/>
          <p:nvPr/>
        </p:nvSpPr>
        <p:spPr>
          <a:xfrm>
            <a:off x="6492239" y="5151120"/>
            <a:ext cx="11582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60-20=40</a:t>
            </a:r>
          </a:p>
        </p:txBody>
      </p:sp>
      <p:sp>
        <p:nvSpPr>
          <p:cNvPr id="86" name="TextBox 85">
            <a:extLst>
              <a:ext uri="{FF2B5EF4-FFF2-40B4-BE49-F238E27FC236}">
                <a16:creationId xmlns:a16="http://schemas.microsoft.com/office/drawing/2014/main" id="{B33C5249-A59A-4A80-9C6E-EBC967EB4BE2}"/>
              </a:ext>
            </a:extLst>
          </p:cNvPr>
          <p:cNvSpPr txBox="1"/>
          <p:nvPr/>
        </p:nvSpPr>
        <p:spPr>
          <a:xfrm>
            <a:off x="6434435" y="5440680"/>
            <a:ext cx="13106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100</a:t>
            </a:r>
          </a:p>
        </p:txBody>
      </p:sp>
      <p:sp>
        <p:nvSpPr>
          <p:cNvPr id="87" name="TextBox 86">
            <a:extLst>
              <a:ext uri="{FF2B5EF4-FFF2-40B4-BE49-F238E27FC236}">
                <a16:creationId xmlns:a16="http://schemas.microsoft.com/office/drawing/2014/main" id="{E623B65F-8E90-4728-BA20-76B721B645DF}"/>
              </a:ext>
            </a:extLst>
          </p:cNvPr>
          <p:cNvSpPr txBox="1"/>
          <p:nvPr/>
        </p:nvSpPr>
        <p:spPr>
          <a:xfrm>
            <a:off x="6208452" y="5735073"/>
            <a:ext cx="146934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300+20=320</a:t>
            </a:r>
          </a:p>
        </p:txBody>
      </p:sp>
      <p:sp>
        <p:nvSpPr>
          <p:cNvPr id="88" name="TextBox 87">
            <a:extLst>
              <a:ext uri="{FF2B5EF4-FFF2-40B4-BE49-F238E27FC236}">
                <a16:creationId xmlns:a16="http://schemas.microsoft.com/office/drawing/2014/main" id="{E33CDB28-F201-4AA6-A469-ACA7178AB64C}"/>
              </a:ext>
            </a:extLst>
          </p:cNvPr>
          <p:cNvSpPr txBox="1"/>
          <p:nvPr/>
        </p:nvSpPr>
        <p:spPr>
          <a:xfrm>
            <a:off x="7741921" y="5151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Reserves</a:t>
            </a:r>
          </a:p>
        </p:txBody>
      </p:sp>
      <p:sp>
        <p:nvSpPr>
          <p:cNvPr id="89" name="TextBox 88">
            <a:extLst>
              <a:ext uri="{FF2B5EF4-FFF2-40B4-BE49-F238E27FC236}">
                <a16:creationId xmlns:a16="http://schemas.microsoft.com/office/drawing/2014/main" id="{5EEFE375-D0A8-4816-8D7A-96C43E126E65}"/>
              </a:ext>
            </a:extLst>
          </p:cNvPr>
          <p:cNvSpPr txBox="1"/>
          <p:nvPr/>
        </p:nvSpPr>
        <p:spPr>
          <a:xfrm>
            <a:off x="9052560" y="515112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400</a:t>
            </a:r>
          </a:p>
        </p:txBody>
      </p:sp>
      <p:cxnSp>
        <p:nvCxnSpPr>
          <p:cNvPr id="90" name="Straight Connector 89">
            <a:extLst>
              <a:ext uri="{FF2B5EF4-FFF2-40B4-BE49-F238E27FC236}">
                <a16:creationId xmlns:a16="http://schemas.microsoft.com/office/drawing/2014/main" id="{C41CAD41-5200-4C18-B8D3-36D2AB10C103}"/>
              </a:ext>
            </a:extLst>
          </p:cNvPr>
          <p:cNvCxnSpPr/>
          <p:nvPr/>
        </p:nvCxnSpPr>
        <p:spPr>
          <a:xfrm>
            <a:off x="5181601" y="5139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242B34EA-D33E-408E-89EC-F5EEEB28656E}"/>
              </a:ext>
            </a:extLst>
          </p:cNvPr>
          <p:cNvSpPr txBox="1"/>
          <p:nvPr/>
        </p:nvSpPr>
        <p:spPr>
          <a:xfrm>
            <a:off x="7741921" y="5715000"/>
            <a:ext cx="13106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Net Worth</a:t>
            </a:r>
          </a:p>
        </p:txBody>
      </p:sp>
      <p:sp>
        <p:nvSpPr>
          <p:cNvPr id="92" name="TextBox 91">
            <a:extLst>
              <a:ext uri="{FF2B5EF4-FFF2-40B4-BE49-F238E27FC236}">
                <a16:creationId xmlns:a16="http://schemas.microsoft.com/office/drawing/2014/main" id="{D5857D15-C019-4FFA-B000-28FBE305B50B}"/>
              </a:ext>
            </a:extLst>
          </p:cNvPr>
          <p:cNvSpPr txBox="1"/>
          <p:nvPr/>
        </p:nvSpPr>
        <p:spPr>
          <a:xfrm>
            <a:off x="9052560" y="5715000"/>
            <a:ext cx="1097280" cy="3810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60</a:t>
            </a:r>
          </a:p>
        </p:txBody>
      </p: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1: The Original Balance Sheet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2: The Central Bank Buys Bonds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3: The Bank Makes Additional Loans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83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867458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the Federal Reserve buys government bonds from a bank.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bank’s excess reserves increase, and the bank uses those reserves to make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New lending creates deposits for other banks, generating more loans.</a:t>
              </a:r>
            </a:p>
          </p:txBody>
        </p:sp>
      </p:grpSp>
      <p:pic>
        <p:nvPicPr>
          <p:cNvPr id="3" name="Graphic 2" descr="Dollar with solid fill">
            <a:extLst>
              <a:ext uri="{FF2B5EF4-FFF2-40B4-BE49-F238E27FC236}">
                <a16:creationId xmlns:a16="http://schemas.microsoft.com/office/drawing/2014/main" id="{9ABC58D1-9031-461B-9059-14E3E5BBE3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descr="Register with solid fill">
            <a:extLst>
              <a:ext uri="{FF2B5EF4-FFF2-40B4-BE49-F238E27FC236}">
                <a16:creationId xmlns:a16="http://schemas.microsoft.com/office/drawing/2014/main" id="{20150B0B-F9EE-4CBE-BB57-DC71682D49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44068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Deletion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 can also reduce the quantity of money and loans in an economy.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time, a bank is receiving payments on loans that it made previously and also making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32115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Reserve Requirements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second method of conducting monetary policy is for the central bank to raise or lower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reserve requirement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the percentage of each bank's deposits that it is legally required to hold as cash or on deposit with the central bank.</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required to hold a greater amount in reserves, they have less money available to lend out.</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752097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the Discount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was founded in the aftermath of the Panic of 1907, when many banks failed as a result of bank runs.</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event of a run, sound banks (banks that are not bankrupt) can borrow as much cash as they need from the Fed's discount window.</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that banks pay for such loans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discount rate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bank makes loans against its outstanding loans "at a discount" of their face value.</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traditional method for conducting monetary policy is to raise or lower the discount rate.</a:t>
              </a:r>
            </a:p>
          </p:txBody>
        </p:sp>
      </p:grpSp>
      <p:grpSp>
        <p:nvGrpSpPr>
          <p:cNvPr id="22" name="Group 21">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3189560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monetary policy actions would increase or decrease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sells government bonds to banks.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raises the required reserve ratio.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reduces the discount rate.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p:txBody>
        </p:sp>
      </p:grpSp>
    </p:spTree>
    <p:extLst>
      <p:ext uri="{BB962C8B-B14F-4D97-AF65-F5344CB8AC3E}">
        <p14:creationId xmlns:p14="http://schemas.microsoft.com/office/powerpoint/2010/main" val="1511669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monetary policy actions would increase or decrease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sells government bonds to banks.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raises the required reserve ratio.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reduces the discount rate.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p:txBody>
        </p:sp>
      </p:grpSp>
      <p:sp>
        <p:nvSpPr>
          <p:cNvPr id="2" name="Rectangle 1">
            <a:extLst>
              <a:ext uri="{FF2B5EF4-FFF2-40B4-BE49-F238E27FC236}">
                <a16:creationId xmlns:a16="http://schemas.microsoft.com/office/drawing/2014/main" id="{93648BA3-18C6-41A3-828D-CB74F603AED5}"/>
              </a:ext>
            </a:extLst>
          </p:cNvPr>
          <p:cNvSpPr/>
          <p:nvPr/>
        </p:nvSpPr>
        <p:spPr>
          <a:xfrm>
            <a:off x="1969846" y="3019823"/>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6EDF9D-E4F3-4AED-87DC-C271031587DB}"/>
              </a:ext>
            </a:extLst>
          </p:cNvPr>
          <p:cNvSpPr/>
          <p:nvPr/>
        </p:nvSpPr>
        <p:spPr>
          <a:xfrm>
            <a:off x="1969845" y="422953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8619660C-5B44-498A-B38B-D5FAE468D2C3}"/>
              </a:ext>
            </a:extLst>
          </p:cNvPr>
          <p:cNvSpPr/>
          <p:nvPr/>
        </p:nvSpPr>
        <p:spPr>
          <a:xfrm>
            <a:off x="1969845" y="514132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796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Great Recession, open market operations with limited reserves did not provide enough stimulus for economic recovery.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began using a new tool: paying interest on reserves balances that banks hold at the Fed. This resulted in ample reserves.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5428727"/>
            <a:ext cx="8058154" cy="625872"/>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878514"/>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IORB is the Fed’s primary tool.</a:t>
              </a:r>
            </a:p>
          </p:txBody>
        </p:sp>
      </p:grpSp>
      <p:grpSp>
        <p:nvGrpSpPr>
          <p:cNvPr id="2" name="Group 1">
            <a:extLst>
              <a:ext uri="{FF2B5EF4-FFF2-40B4-BE49-F238E27FC236}">
                <a16:creationId xmlns:a16="http://schemas.microsoft.com/office/drawing/2014/main" id="{E993D092-5C81-4ABD-C499-C16BAE0856C3}"/>
              </a:ext>
            </a:extLst>
          </p:cNvPr>
          <p:cNvGrpSpPr/>
          <p:nvPr/>
        </p:nvGrpSpPr>
        <p:grpSpPr>
          <a:xfrm>
            <a:off x="2066922" y="3362261"/>
            <a:ext cx="8058154" cy="806935"/>
            <a:chOff x="542923" y="1736761"/>
            <a:chExt cx="8058154" cy="806935"/>
          </a:xfrm>
          <a:solidFill>
            <a:srgbClr val="627981"/>
          </a:solidFill>
        </p:grpSpPr>
        <p:sp>
          <p:nvSpPr>
            <p:cNvPr id="3" name="Rectangle 2">
              <a:extLst>
                <a:ext uri="{FF2B5EF4-FFF2-40B4-BE49-F238E27FC236}">
                  <a16:creationId xmlns:a16="http://schemas.microsoft.com/office/drawing/2014/main" id="{6DE6460D-5447-836F-C2E3-2D04A5D5FA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E2B9F23-D4EC-441A-4595-6FEC16F78408}"/>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uses four tools to conduct monetary policy when there are ample reserves in the economy:</a:t>
              </a:r>
            </a:p>
          </p:txBody>
        </p:sp>
      </p:grpSp>
      <p:graphicFrame>
        <p:nvGraphicFramePr>
          <p:cNvPr id="5" name="Diagram 4">
            <a:extLst>
              <a:ext uri="{FF2B5EF4-FFF2-40B4-BE49-F238E27FC236}">
                <a16:creationId xmlns:a16="http://schemas.microsoft.com/office/drawing/2014/main" id="{61F8686C-3468-4B24-2CB2-B9AA8BBC51DC}"/>
              </a:ext>
            </a:extLst>
          </p:cNvPr>
          <p:cNvGraphicFramePr/>
          <p:nvPr/>
        </p:nvGraphicFramePr>
        <p:xfrm>
          <a:off x="2082420" y="4105416"/>
          <a:ext cx="8042656" cy="1127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208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Structure and Organization of the 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is semi-decentralized, mixing government appointees with representation from private-sector banks.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run by a Board of Governors, consisting of seven members appointed by the president and confirmed by the Senate.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Appointments are for fourteen-year terms, which are arranged so that one term expires January 31 of every even-numbered year.</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642730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257381" y="1474296"/>
            <a:ext cx="3755026" cy="2396160"/>
            <a:chOff x="542655" y="1736761"/>
            <a:chExt cx="8058422" cy="105929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ample reserves scenario, the Fed administers rates to determine the federal funds rate (FFR) instead of it being determined by the demand and supply of reserves in the federal funds market.</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1257381" y="3969160"/>
            <a:ext cx="3754901" cy="2055717"/>
            <a:chOff x="542923" y="1736760"/>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2" y="1766173"/>
              <a:ext cx="804265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rates the Fed administers are the discount rate, the interest on reserves balances (IORB), and the overnight reverse repurchase (ON RRP) rate.</a:t>
              </a:r>
            </a:p>
          </p:txBody>
        </p:sp>
      </p:grpSp>
      <p:pic>
        <p:nvPicPr>
          <p:cNvPr id="7" name="Picture 6" descr="A graph showing the demand and supply for reserves and the federal funds rate, the discount rate, the IORB rate, and the ON RRP rate.">
            <a:extLst>
              <a:ext uri="{FF2B5EF4-FFF2-40B4-BE49-F238E27FC236}">
                <a16:creationId xmlns:a16="http://schemas.microsoft.com/office/drawing/2014/main" id="{7C091A19-5E6B-A66E-F3ED-70DD29F5F372}"/>
              </a:ext>
            </a:extLst>
          </p:cNvPr>
          <p:cNvPicPr>
            <a:picLocks noChangeAspect="1"/>
          </p:cNvPicPr>
          <p:nvPr/>
        </p:nvPicPr>
        <p:blipFill>
          <a:blip r:embed="rId3"/>
          <a:stretch>
            <a:fillRect/>
          </a:stretch>
        </p:blipFill>
        <p:spPr>
          <a:xfrm>
            <a:off x="5093335" y="1589923"/>
            <a:ext cx="5841159" cy="4319573"/>
          </a:xfrm>
          <a:prstGeom prst="rect">
            <a:avLst/>
          </a:prstGeom>
        </p:spPr>
      </p:pic>
    </p:spTree>
    <p:extLst>
      <p:ext uri="{BB962C8B-B14F-4D97-AF65-F5344CB8AC3E}">
        <p14:creationId xmlns:p14="http://schemas.microsoft.com/office/powerpoint/2010/main" val="1531321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grpSp>
        <p:nvGrpSpPr>
          <p:cNvPr id="181" name="Google Shape;181;p20"/>
          <p:cNvGrpSpPr/>
          <p:nvPr/>
        </p:nvGrpSpPr>
        <p:grpSpPr>
          <a:xfrm>
            <a:off x="1524001" y="288568"/>
            <a:ext cx="9144001" cy="6332628"/>
            <a:chOff x="-1" y="463132"/>
            <a:chExt cx="9144001" cy="6332628"/>
          </a:xfrm>
        </p:grpSpPr>
        <p:sp>
          <p:nvSpPr>
            <p:cNvPr id="182" name="Google Shape;182;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3" name="Google Shape;183;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dirty="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cxnSp>
        <p:nvCxnSpPr>
          <p:cNvPr id="184" name="Google Shape;184;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5" name="Google Shape;185;p20"/>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
        <p:nvSpPr>
          <p:cNvPr id="186" name="Google Shape;186;p20"/>
          <p:cNvSpPr txBox="1"/>
          <p:nvPr/>
        </p:nvSpPr>
        <p:spPr>
          <a:xfrm>
            <a:off x="1683025" y="1459475"/>
            <a:ext cx="8855700" cy="44298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Prior to the Great Recession, the economy was in a limited reserves scenario and the Fed used three tools to conduct monetary policy: open market operations, reserve requirements, and discount rates.</a:t>
            </a:r>
            <a:endParaRPr kumimoji="0" sz="22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During the Great Recession, t</a:t>
            </a:r>
            <a:r>
              <a:rPr kumimoji="0" lang="en-US" sz="2200" b="0" i="0" u="none" strike="noStrike" kern="1200" cap="none" spc="0" normalizeH="0" baseline="0" noProof="0" dirty="0">
                <a:ln>
                  <a:noFill/>
                </a:ln>
                <a:solidFill>
                  <a:prstClr val="white"/>
                </a:solidFill>
                <a:effectLst/>
                <a:uLnTx/>
                <a:uFillTx/>
                <a:latin typeface="Calibri"/>
                <a:ea typeface="Calibri"/>
                <a:cs typeface="Calibri"/>
              </a:rPr>
              <a:t>he Fed began using a new tool, paying interest on reserves balances, which resulted in ample reserves.</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rPr>
              <a:t>In an ample reserves scenario, the Fed shifts the demand for reserves by changing its administered rates: the discount rate, the interest rate on reserve balances, and the overnight reverse repurchase rate.</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rPr>
              <a:t>Limited reserves policy works through changing the supply of reserves, while ample reserves policy works through changing the demand for reserves by changing administered interest rates. The Fed will use open market operations to shift the supply curve if it needs to increase reserves in order to stay in an ample reserves framework.</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sz="2200" b="0" i="0" u="none" strike="noStrike" kern="1200" cap="none" spc="0" normalizeH="0" baseline="0" noProof="0" dirty="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3F3F3F"/>
              </a:solidFill>
              <a:effectLst/>
              <a:uLnTx/>
              <a:uFillTx/>
              <a:latin typeface="Calibri"/>
              <a:ea typeface="Calibri"/>
              <a:cs typeface="Calibri"/>
              <a:sym typeface="Calibri"/>
            </a:endParaRPr>
          </a:p>
        </p:txBody>
      </p:sp>
      <p:sp>
        <p:nvSpPr>
          <p:cNvPr id="85" name="Google Shape;85;p13"/>
          <p:cNvSpPr txBox="1"/>
          <p:nvPr/>
        </p:nvSpPr>
        <p:spPr>
          <a:xfrm>
            <a:off x="1524000" y="2293766"/>
            <a:ext cx="9144000" cy="9234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prstClr val="black"/>
              </a:buClr>
              <a:buSzPts val="1100"/>
              <a:buFont typeface="Arial"/>
              <a:buNone/>
              <a:tabLst/>
              <a:defRPr/>
            </a:pPr>
            <a:r>
              <a:rPr kumimoji="0" lang="en-US" sz="54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Monetary Policy and Economic Outcomes</a:t>
            </a:r>
            <a:endParaRPr kumimoji="0" sz="54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
                <a:prstClr val="black"/>
              </a:buClr>
              <a:buSzPts val="1100"/>
              <a:buFont typeface="Arial"/>
              <a:buNone/>
              <a:tabLst/>
              <a:defRPr/>
            </a:pPr>
            <a:endParaRPr kumimoji="0" sz="54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54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Monetary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loose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lowers interest rates and stimulates borrowing.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tight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raises interest rates and reduces borrowing in the economy.</a:t>
              </a:r>
            </a:p>
          </p:txBody>
        </p:sp>
      </p:grpSp>
    </p:spTree>
    <p:extLst>
      <p:ext uri="{BB962C8B-B14F-4D97-AF65-F5344CB8AC3E}">
        <p14:creationId xmlns:p14="http://schemas.microsoft.com/office/powerpoint/2010/main" val="15367491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6"/>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Interest Rates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3" name="Picture 2" descr="Two graphs showing the impacts of both expansionary monetary policy and contractionary monetary policy on interest rates and supply of loanable funds.">
            <a:extLst>
              <a:ext uri="{FF2B5EF4-FFF2-40B4-BE49-F238E27FC236}">
                <a16:creationId xmlns:a16="http://schemas.microsoft.com/office/drawing/2014/main" id="{C7E3E134-DE5D-1340-628A-2E9E4932DEB6}"/>
              </a:ext>
            </a:extLst>
          </p:cNvPr>
          <p:cNvPicPr>
            <a:picLocks noChangeAspect="1"/>
          </p:cNvPicPr>
          <p:nvPr/>
        </p:nvPicPr>
        <p:blipFill>
          <a:blip r:embed="rId3"/>
          <a:stretch>
            <a:fillRect/>
          </a:stretch>
        </p:blipFill>
        <p:spPr>
          <a:xfrm>
            <a:off x="1080418" y="1341376"/>
            <a:ext cx="10031163" cy="3458751"/>
          </a:xfrm>
          <a:prstGeom prst="rect">
            <a:avLst/>
          </a:prstGeom>
        </p:spPr>
      </p:pic>
      <p:grpSp>
        <p:nvGrpSpPr>
          <p:cNvPr id="5" name="Group 4">
            <a:extLst>
              <a:ext uri="{FF2B5EF4-FFF2-40B4-BE49-F238E27FC236}">
                <a16:creationId xmlns:a16="http://schemas.microsoft.com/office/drawing/2014/main" id="{3EA607CE-6A8B-1739-CCE3-068A176D5D97}"/>
              </a:ext>
            </a:extLst>
          </p:cNvPr>
          <p:cNvGrpSpPr/>
          <p:nvPr/>
        </p:nvGrpSpPr>
        <p:grpSpPr>
          <a:xfrm>
            <a:off x="844298" y="4908960"/>
            <a:ext cx="5166083" cy="1471291"/>
            <a:chOff x="542923" y="1736760"/>
            <a:chExt cx="8058154" cy="1074490"/>
          </a:xfrm>
          <a:solidFill>
            <a:srgbClr val="627981"/>
          </a:solidFill>
        </p:grpSpPr>
        <p:sp>
          <p:nvSpPr>
            <p:cNvPr id="6" name="Rectangle 5">
              <a:extLst>
                <a:ext uri="{FF2B5EF4-FFF2-40B4-BE49-F238E27FC236}">
                  <a16:creationId xmlns:a16="http://schemas.microsoft.com/office/drawing/2014/main" id="{F7641BEE-0884-5A7C-1EFC-07033A0EE6B7}"/>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85E11D3-4AA6-B10D-234D-DA6933C38F9E}"/>
                </a:ext>
              </a:extLst>
            </p:cNvPr>
            <p:cNvSpPr txBox="1"/>
            <p:nvPr/>
          </p:nvSpPr>
          <p:spPr>
            <a:xfrm>
              <a:off x="542923" y="1790748"/>
              <a:ext cx="8042656" cy="96651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expansionary monetary policy by lowering its administered rates. This causes the demand curve to shift down and intersect the supply curve at a lower federal funds rate.</a:t>
              </a:r>
            </a:p>
          </p:txBody>
        </p:sp>
      </p:grpSp>
      <p:grpSp>
        <p:nvGrpSpPr>
          <p:cNvPr id="8" name="Group 7">
            <a:extLst>
              <a:ext uri="{FF2B5EF4-FFF2-40B4-BE49-F238E27FC236}">
                <a16:creationId xmlns:a16="http://schemas.microsoft.com/office/drawing/2014/main" id="{C9B33495-FE29-F1BE-3FB8-735E92F1128B}"/>
              </a:ext>
            </a:extLst>
          </p:cNvPr>
          <p:cNvGrpSpPr/>
          <p:nvPr/>
        </p:nvGrpSpPr>
        <p:grpSpPr>
          <a:xfrm>
            <a:off x="6277615" y="4908960"/>
            <a:ext cx="5321909" cy="1471291"/>
            <a:chOff x="542923" y="1736760"/>
            <a:chExt cx="8058154" cy="1213209"/>
          </a:xfrm>
          <a:solidFill>
            <a:srgbClr val="627981"/>
          </a:solidFill>
        </p:grpSpPr>
        <p:sp>
          <p:nvSpPr>
            <p:cNvPr id="9" name="Rectangle 8">
              <a:extLst>
                <a:ext uri="{FF2B5EF4-FFF2-40B4-BE49-F238E27FC236}">
                  <a16:creationId xmlns:a16="http://schemas.microsoft.com/office/drawing/2014/main" id="{D8B548AE-0766-3B11-27DE-1D1590A686FD}"/>
                </a:ext>
              </a:extLst>
            </p:cNvPr>
            <p:cNvSpPr/>
            <p:nvPr/>
          </p:nvSpPr>
          <p:spPr>
            <a:xfrm>
              <a:off x="542923" y="1736760"/>
              <a:ext cx="8058154" cy="1213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33AF7D4-CE7E-E98F-A139-9353D00EE366}"/>
                </a:ext>
              </a:extLst>
            </p:cNvPr>
            <p:cNvSpPr txBox="1"/>
            <p:nvPr/>
          </p:nvSpPr>
          <p:spPr>
            <a:xfrm>
              <a:off x="558420" y="1781264"/>
              <a:ext cx="8042657" cy="116870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contractionary monetary policy by raising its administered rates. This causes the demand curve to shift up and intersect the supply curve at a higher federal funds rate.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prstClr val="black"/>
                </a:solidFill>
                <a:effectLst/>
                <a:uLnTx/>
                <a:uFillTx/>
                <a:latin typeface="Century Gothic"/>
                <a:ea typeface="Century Gothic"/>
                <a:cs typeface="Century Gothic"/>
                <a:sym typeface="Century Gothic"/>
              </a:rPr>
              <a:t>Federal Funds Rate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Recall that the specific interest rate the Fed targets is the federal funds rate (FFR).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997819"/>
            <a:chOff x="542923" y="1736761"/>
            <a:chExt cx="8058154" cy="199781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9970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9389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central bank changes its administered rates.</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discount rate sets a ceiling that the FFR will not rise above.</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overnight reverse repurchase (ON RRP) rate sets a floor that the FFR will not go below.</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on reserves balances (IORB) is near the FFR and stays near it due to arbitrage.</a:t>
              </a:r>
            </a:p>
          </p:txBody>
        </p:sp>
      </p:grpSp>
      <p:grpSp>
        <p:nvGrpSpPr>
          <p:cNvPr id="2" name="Group 1">
            <a:extLst>
              <a:ext uri="{FF2B5EF4-FFF2-40B4-BE49-F238E27FC236}">
                <a16:creationId xmlns:a16="http://schemas.microsoft.com/office/drawing/2014/main" id="{AFD853C8-B238-4ACA-5A2A-38822287108A}"/>
              </a:ext>
            </a:extLst>
          </p:cNvPr>
          <p:cNvGrpSpPr/>
          <p:nvPr/>
        </p:nvGrpSpPr>
        <p:grpSpPr>
          <a:xfrm>
            <a:off x="2066922" y="4555404"/>
            <a:ext cx="8058154" cy="658721"/>
            <a:chOff x="542923" y="1736761"/>
            <a:chExt cx="8058154" cy="658721"/>
          </a:xfrm>
          <a:solidFill>
            <a:srgbClr val="627981"/>
          </a:solidFill>
        </p:grpSpPr>
        <p:sp>
          <p:nvSpPr>
            <p:cNvPr id="3" name="Rectangle 2">
              <a:extLst>
                <a:ext uri="{FF2B5EF4-FFF2-40B4-BE49-F238E27FC236}">
                  <a16:creationId xmlns:a16="http://schemas.microsoft.com/office/drawing/2014/main" id="{C20FFDE8-2BDD-5586-B74A-8C945A5E03D7}"/>
                </a:ext>
              </a:extLst>
            </p:cNvPr>
            <p:cNvSpPr/>
            <p:nvPr/>
          </p:nvSpPr>
          <p:spPr>
            <a:xfrm>
              <a:off x="542923" y="1736761"/>
              <a:ext cx="8058154" cy="65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4625110-1F07-88AD-3C79-8004D5CDDA80}"/>
                </a:ext>
              </a:extLst>
            </p:cNvPr>
            <p:cNvSpPr txBox="1"/>
            <p:nvPr/>
          </p:nvSpPr>
          <p:spPr>
            <a:xfrm>
              <a:off x="542923" y="1840821"/>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sets these three rates to target its goal FFR.</a:t>
              </a:r>
            </a:p>
          </p:txBody>
        </p:sp>
      </p:grpSp>
    </p:spTree>
    <p:extLst>
      <p:ext uri="{BB962C8B-B14F-4D97-AF65-F5344CB8AC3E}">
        <p14:creationId xmlns:p14="http://schemas.microsoft.com/office/powerpoint/2010/main" val="3593554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Aggregate Demand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Contractionary (tight) monetary policy will reduce investment and consumption due to higher interest rates and a reduced quantity of loanable funds.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56871"/>
            <a:ext cx="8058154" cy="1147309"/>
            <a:chOff x="542923" y="1736761"/>
            <a:chExt cx="8058154" cy="114730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147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32216637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016874" y="359188"/>
            <a:ext cx="10158247" cy="6311987"/>
            <a:chOff x="-507128" y="483875"/>
            <a:chExt cx="10158247" cy="6311987"/>
          </a:xfrm>
        </p:grpSpPr>
        <p:sp>
          <p:nvSpPr>
            <p:cNvPr id="117" name="Google Shape;117;p16"/>
            <p:cNvSpPr txBox="1"/>
            <p:nvPr/>
          </p:nvSpPr>
          <p:spPr>
            <a:xfrm>
              <a:off x="-507128" y="483875"/>
              <a:ext cx="10158247" cy="5541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Countercyclical Monetary Policy</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8" name="Google Shape;118;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suffering a recession and high unemployment, with output below potential GDP, expansionary monetary policy can help the economy return to potential GDP.</a:t>
            </a:r>
          </a:p>
        </p:txBody>
      </p: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109601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Countercyclical Monetary Policy</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Monetary policy should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countercyclical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graphicFrame>
        <p:nvGraphicFramePr>
          <p:cNvPr id="2" name="Diagram 1">
            <a:extLst>
              <a:ext uri="{FF2B5EF4-FFF2-40B4-BE49-F238E27FC236}">
                <a16:creationId xmlns:a16="http://schemas.microsoft.com/office/drawing/2014/main" id="{B1D64DE6-87D6-497D-825D-8965CFD01167}"/>
              </a:ext>
            </a:extLst>
          </p:cNvPr>
          <p:cNvGraphicFramePr/>
          <p:nvPr/>
        </p:nvGraphicFramePr>
        <p:xfrm>
          <a:off x="3725983" y="3212128"/>
          <a:ext cx="4740033" cy="3494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0256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Reserve Actions in Recent Decades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663609" y="5482028"/>
            <a:ext cx="8864782" cy="111398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recent decades, the Federal Reserve has typically reacted to higher inflation with contractionary monetary policy and a higher interest rate and reacted to higher unemployment with expansionary monetary policy and a lower interest rate.</a:t>
              </a:r>
            </a:p>
          </p:txBody>
        </p:sp>
      </p:grpSp>
      <p:pic>
        <p:nvPicPr>
          <p:cNvPr id="3" name="Picture 2" descr="A graph showing the unemployment rate, inflation rate, and federal funds rate in the United States from 1970 to 2022; separated into twelve episodes of various lengths.">
            <a:extLst>
              <a:ext uri="{FF2B5EF4-FFF2-40B4-BE49-F238E27FC236}">
                <a16:creationId xmlns:a16="http://schemas.microsoft.com/office/drawing/2014/main" id="{D74D4D8C-C0DF-AB50-6B92-F418FC78362B}"/>
              </a:ext>
            </a:extLst>
          </p:cNvPr>
          <p:cNvPicPr>
            <a:picLocks noChangeAspect="1"/>
          </p:cNvPicPr>
          <p:nvPr/>
        </p:nvPicPr>
        <p:blipFill>
          <a:blip r:embed="rId3"/>
          <a:stretch>
            <a:fillRect/>
          </a:stretch>
        </p:blipFill>
        <p:spPr>
          <a:xfrm>
            <a:off x="3071300" y="1282830"/>
            <a:ext cx="6049395" cy="4054277"/>
          </a:xfrm>
          <a:prstGeom prst="rect">
            <a:avLst/>
          </a:prstGeom>
        </p:spPr>
      </p:pic>
    </p:spTree>
    <p:extLst>
      <p:ext uri="{BB962C8B-B14F-4D97-AF65-F5344CB8AC3E}">
        <p14:creationId xmlns:p14="http://schemas.microsoft.com/office/powerpoint/2010/main" val="2942843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The Chair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algn="ctr"/>
              <a:r>
                <a:rPr lang="en-US" sz="2000" dirty="0">
                  <a:solidFill>
                    <a:schemeClr val="bg1"/>
                  </a:solidFill>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graphicFrame>
        <p:nvGraphicFramePr>
          <p:cNvPr id="9" name="Table 5">
            <a:extLst>
              <a:ext uri="{FF2B5EF4-FFF2-40B4-BE49-F238E27FC236}">
                <a16:creationId xmlns:a16="http://schemas.microsoft.com/office/drawing/2014/main" id="{281AF4E7-6DB3-49E1-AAF4-DED2D6E55E18}"/>
              </a:ext>
            </a:extLst>
          </p:cNvPr>
          <p:cNvGraphicFramePr>
            <a:graphicFrameLocks noGrp="1"/>
          </p:cNvGraphicFramePr>
          <p:nvPr>
            <p:extLst>
              <p:ext uri="{D42A27DB-BD31-4B8C-83A1-F6EECF244321}">
                <p14:modId xmlns:p14="http://schemas.microsoft.com/office/powerpoint/2010/main" val="735791003"/>
              </p:ext>
            </p:extLst>
          </p:nvPr>
        </p:nvGraphicFramePr>
        <p:xfrm>
          <a:off x="2247183" y="3812463"/>
          <a:ext cx="7697630" cy="1854200"/>
        </p:xfrm>
        <a:graphic>
          <a:graphicData uri="http://schemas.openxmlformats.org/drawingml/2006/table">
            <a:tbl>
              <a:tblPr firstRow="1" bandRow="1">
                <a:tableStyleId>{5C22544A-7EE6-4342-B048-85BDC9FD1C3A}</a:tableStyleId>
              </a:tblPr>
              <a:tblGrid>
                <a:gridCol w="3848815">
                  <a:extLst>
                    <a:ext uri="{9D8B030D-6E8A-4147-A177-3AD203B41FA5}">
                      <a16:colId xmlns:a16="http://schemas.microsoft.com/office/drawing/2014/main" val="514903952"/>
                    </a:ext>
                  </a:extLst>
                </a:gridCol>
                <a:gridCol w="3848815">
                  <a:extLst>
                    <a:ext uri="{9D8B030D-6E8A-4147-A177-3AD203B41FA5}">
                      <a16:colId xmlns:a16="http://schemas.microsoft.com/office/drawing/2014/main" val="1997574172"/>
                    </a:ext>
                  </a:extLst>
                </a:gridCol>
              </a:tblGrid>
              <a:tr h="370840">
                <a:tc>
                  <a:txBody>
                    <a:bodyPr/>
                    <a:lstStyle/>
                    <a:p>
                      <a:pPr algn="ctr"/>
                      <a:r>
                        <a:rPr lang="en-US" dirty="0">
                          <a:solidFill>
                            <a:schemeClr val="tx1"/>
                          </a:solidFill>
                        </a:rPr>
                        <a:t>Appointing President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Federal Reserve Chair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President Trump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Jerome “Jay” Powell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President Obama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Janet Yellen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President W. Bush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Ben Bernanke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r h="370840">
                <a:tc>
                  <a:txBody>
                    <a:bodyPr/>
                    <a:lstStyle/>
                    <a:p>
                      <a:pPr algn="ctr"/>
                      <a:r>
                        <a:rPr lang="en-US" dirty="0">
                          <a:solidFill>
                            <a:schemeClr val="tx1"/>
                          </a:solidFill>
                        </a:rPr>
                        <a:t>President Reagan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Alan Greenspan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1940845"/>
                  </a:ext>
                </a:extLst>
              </a:tr>
            </a:tbl>
          </a:graphicData>
        </a:graphic>
      </p:graphicFrame>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r>
              <a:rPr lang="en-US" dirty="0"/>
              <a:t>Table 1: Fed Chairs and the Appointing U.S. President</a:t>
            </a:r>
          </a:p>
        </p:txBody>
      </p:sp>
    </p:spTree>
    <p:extLst>
      <p:ext uri="{BB962C8B-B14F-4D97-AF65-F5344CB8AC3E}">
        <p14:creationId xmlns:p14="http://schemas.microsoft.com/office/powerpoint/2010/main" val="1637488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842043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891505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Quantitative Easing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The most powerful and commonly used of the three traditional tools of monetary policy—open market operations—works by expanding or contracting the money supply in a way that influences the interest rate. </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In late 2008, as the U.S. economy struggled with recession, the Federal Reserve had already reduced the interest rate to near-zero.</a:t>
              </a:r>
            </a:p>
          </p:txBody>
        </p:sp>
      </p:grpSp>
      <p:grpSp>
        <p:nvGrpSpPr>
          <p:cNvPr id="16" name="Group 15">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With the recession still ongoing, the Fed decided to adopt an innovative and nontraditional policy known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sym typeface="Arial"/>
                </a:rPr>
                <a:t>quantitative easing (QE)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 </a:t>
              </a:r>
            </a:p>
          </p:txBody>
        </p:sp>
      </p:grpSp>
      <p:grpSp>
        <p:nvGrpSpPr>
          <p:cNvPr id="19" name="Group 18">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579757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288568"/>
            <a:ext cx="9144001" cy="5828453"/>
            <a:chOff x="-1" y="463132"/>
            <a:chExt cx="9144001" cy="6332628"/>
          </a:xfrm>
        </p:grpSpPr>
        <p:sp>
          <p:nvSpPr>
            <p:cNvPr id="162" name="Google Shape;162;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3" name="Google Shape;163;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164" name="Google Shape;164;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5" name="Google Shape;165;p19"/>
          <p:cNvSpPr txBox="1"/>
          <p:nvPr/>
        </p:nvSpPr>
        <p:spPr>
          <a:xfrm>
            <a:off x="1459475" y="1341775"/>
            <a:ext cx="9273000" cy="3883367"/>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6" name="Google Shape;166;p19"/>
          <p:cNvSpPr txBox="1"/>
          <p:nvPr/>
        </p:nvSpPr>
        <p:spPr>
          <a:xfrm>
            <a:off x="1681025" y="1581320"/>
            <a:ext cx="8829900" cy="31497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Expansionary (loose) monetary policy raises the quantity of money and credit above what it otherwise would have been and reduces interest rates, boosting AD and thus countering recession. </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sz="22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Contractionary (tight) monetary policy reduces the quantity of money and credit below what it otherwise would have been and raises interest rates, seeking to hold down inflation. </a:t>
            </a: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During the 2008–2009 recession, central banks around the world also used quantitative easing (QE) to expand the supply of credit</a:t>
            </a:r>
            <a:endParaRPr kumimoji="0" sz="2200" b="0" i="0" u="none" strike="noStrike" kern="1200" cap="none" spc="0" normalizeH="0" baseline="0" noProof="0" dirty="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6024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Pitfalls for Monetary Policy</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effective monetary policy faces a number of significant hurdles, and it impacts the economy only after a variable time lag.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Monetary policy involves a chain of events, and it takes time for these changes to filter through the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Due to this chain of events, monetary policy has little effect in the short term; its primary effects are felt perhaps 1-3 years in the future.</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Excess Reserves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legally required to hold a minimum level of reserves, but no rule prohibits them from holding </a:t>
              </a:r>
              <a:r>
                <a:rPr lang="en-US" sz="2000" b="1" dirty="0">
                  <a:solidFill>
                    <a:schemeClr val="bg1"/>
                  </a:solidFill>
                </a:rPr>
                <a:t>excess reserves </a:t>
              </a:r>
              <a:r>
                <a:rPr lang="en-US" sz="2000" dirty="0">
                  <a:solidFill>
                    <a:schemeClr val="bg1"/>
                  </a:solidFill>
                </a:rPr>
                <a:t>above the limit.</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during a recession, banks may be hesitant to lend because they fear that when the economy is contracting, a high proportion of loan applicants are less likely to repay their loans.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prefer to hold excess reserves above the legally required level, the central bank cannot force them to make loans.</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excess reserves does not affect contractionary policy.</a:t>
              </a:r>
            </a:p>
          </p:txBody>
        </p:sp>
      </p:grpSp>
    </p:spTree>
    <p:extLst>
      <p:ext uri="{BB962C8B-B14F-4D97-AF65-F5344CB8AC3E}">
        <p14:creationId xmlns:p14="http://schemas.microsoft.com/office/powerpoint/2010/main" val="15630596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Velocity</a:t>
              </a:r>
              <a:r>
                <a:rPr lang="en-US" sz="2000" dirty="0">
                  <a:solidFill>
                    <a:schemeClr val="bg1"/>
                  </a:solidFill>
                </a:rPr>
                <a:t> is a term economists use to describe how quickly money circulates through the economy.</a:t>
              </a:r>
              <a:endParaRPr lang="en-US" sz="2000" b="1" dirty="0">
                <a:solidFill>
                  <a:schemeClr val="bg1"/>
                </a:solidFill>
              </a:endParaRPr>
            </a:p>
          </p:txBody>
        </p:sp>
      </p:grpSp>
      <p:sp>
        <p:nvSpPr>
          <p:cNvPr id="13" name="Rectangle 12">
            <a:extLst>
              <a:ext uri="{FF2B5EF4-FFF2-40B4-BE49-F238E27FC236}">
                <a16:creationId xmlns:a16="http://schemas.microsoft.com/office/drawing/2014/main" id="{2924E73E-CE7E-47D9-A8DB-313C4BB32AEE}"/>
              </a:ext>
            </a:extLst>
          </p:cNvPr>
          <p:cNvSpPr/>
          <p:nvPr/>
        </p:nvSpPr>
        <p:spPr>
          <a:xfrm>
            <a:off x="4229324" y="2473097"/>
            <a:ext cx="3457123"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1" name="Object 1">
                <a:extLst>
                  <a:ext uri="{FF2B5EF4-FFF2-40B4-BE49-F238E27FC236}">
                    <a16:creationId xmlns:a16="http://schemas.microsoft.com/office/drawing/2014/main" id="{1C72884C-1627-45DD-A959-6B122D68EDB9}"/>
                  </a:ext>
                </a:extLst>
              </p:cNvPr>
              <p:cNvSpPr txBox="1"/>
              <p:nvPr/>
            </p:nvSpPr>
            <p:spPr>
              <a:xfrm>
                <a:off x="4505550" y="2503528"/>
                <a:ext cx="3180898" cy="82679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velocity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nominal</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money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supply</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1" name="Object 1">
                <a:extLst>
                  <a:ext uri="{FF2B5EF4-FFF2-40B4-BE49-F238E27FC236}">
                    <a16:creationId xmlns:a16="http://schemas.microsoft.com/office/drawing/2014/main" id="{1C72884C-1627-45DD-A959-6B122D68EDB9}"/>
                  </a:ext>
                </a:extLst>
              </p:cNvPr>
              <p:cNvSpPr txBox="1">
                <a:spLocks noRot="1" noChangeAspect="1" noMove="1" noResize="1" noEditPoints="1" noAdjustHandles="1" noChangeArrowheads="1" noChangeShapeType="1" noTextEdit="1"/>
              </p:cNvSpPr>
              <p:nvPr/>
            </p:nvSpPr>
            <p:spPr>
              <a:xfrm>
                <a:off x="4505550" y="2503528"/>
                <a:ext cx="3180898" cy="826791"/>
              </a:xfrm>
              <a:prstGeom prst="rect">
                <a:avLst/>
              </a:prstGeom>
              <a:blipFill>
                <a:blip r:embed="rId3"/>
                <a:stretch>
                  <a:fillRect/>
                </a:stretch>
              </a:blipFill>
            </p:spPr>
            <p:txBody>
              <a:bodyPr/>
              <a:lstStyle/>
              <a:p>
                <a:r>
                  <a:rPr lang="en-US">
                    <a:noFill/>
                  </a:rPr>
                  <a:t> </a:t>
                </a:r>
              </a:p>
            </p:txBody>
          </p:sp>
        </mc:Fallback>
      </mc:AlternateContent>
      <p:graphicFrame>
        <p:nvGraphicFramePr>
          <p:cNvPr id="2" name="Diagram 1">
            <a:extLst>
              <a:ext uri="{FF2B5EF4-FFF2-40B4-BE49-F238E27FC236}">
                <a16:creationId xmlns:a16="http://schemas.microsoft.com/office/drawing/2014/main" id="{29BD8638-1E71-482E-9D9C-6176A86EBE4F}"/>
              </a:ext>
            </a:extLst>
          </p:cNvPr>
          <p:cNvGraphicFramePr/>
          <p:nvPr/>
        </p:nvGraphicFramePr>
        <p:xfrm>
          <a:off x="4229325" y="3527682"/>
          <a:ext cx="4511675" cy="3071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7296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Changes in 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algn="ctr"/>
              <a:r>
                <a:rPr lang="en-US" sz="2000" dirty="0">
                  <a:solidFill>
                    <a:schemeClr val="bg1"/>
                  </a:solidFill>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nominal GDP = price level (or GDP deflator) × real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 = price level × real GDP</a:t>
            </a:r>
          </a:p>
        </p:txBody>
      </p:sp>
      <p:grpSp>
        <p:nvGrpSpPr>
          <p:cNvPr id="15" name="Group 14">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algn="ctr"/>
              <a:r>
                <a:rPr lang="en-US" sz="2000" dirty="0">
                  <a:solidFill>
                    <a:schemeClr val="bg1"/>
                  </a:solidFill>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29351331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Unemployment and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dirty="0">
                <a:solidFill>
                  <a:schemeClr val="bg1"/>
                </a:solidFill>
              </a:rPr>
              <a:t>If you surveyed central bankers around the world and asked them the primary task of monetary policy, the most popular answer by far would be fighting inflation.</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In the neoclassical model, economists determine the level of potential GDP (and the natural rate of unemployment that exists when the economy is producing at potential GDP) by real economic factors.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Expansionary monetary policy that shifts </a:t>
            </a:r>
            <a:r>
              <a:rPr lang="en-US" i="1" dirty="0">
                <a:solidFill>
                  <a:schemeClr val="bg1"/>
                </a:solidFill>
              </a:rPr>
              <a:t>AD</a:t>
            </a:r>
            <a:r>
              <a:rPr lang="en-US" dirty="0">
                <a:solidFill>
                  <a:schemeClr val="bg1"/>
                </a:solidFill>
              </a:rPr>
              <a:t> rightward only creates an inflationary increase in the price level; it does not alter GDP or unemployment.</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515977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Banks</a:t>
              </a:r>
              <a:endParaRPr/>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04470" y="177413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There are 12 regional banks that support the commercial banks and general economy in their districts.</a:t>
              </a:r>
              <a:endParaRPr dirty="0"/>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Inflation Targeting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Inflation targeting </a:t>
              </a:r>
              <a:r>
                <a:rPr lang="en-US" sz="2000" dirty="0">
                  <a:solidFill>
                    <a:schemeClr val="bg1"/>
                  </a:solidFill>
                </a:rPr>
                <a:t>is when the central bank is legally required to focus on keeping inflation low.</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International Monetary Fund (IMF), central banks in thirty-eight countries practice inflation targeting.</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Federal Reserve does not practice inflation targeting but instead takes both unemployment and inflation into account.</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19172141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Asset Bubbles and Leverage Cycles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focuses on inflation and unemployment, it may overlook other looming economic problems.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economy, or a specific market, reaches unsustainable levels, the subsequent drop-off in price could lead to recession.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economists worry about a leverage cycle, where </a:t>
              </a:r>
              <a:r>
                <a:rPr lang="en-US" sz="2000" i="1" dirty="0">
                  <a:solidFill>
                    <a:schemeClr val="bg1"/>
                  </a:solidFill>
                </a:rPr>
                <a:t>leverage</a:t>
              </a:r>
              <a:r>
                <a:rPr lang="en-US" sz="2000" dirty="0">
                  <a:solidFill>
                    <a:schemeClr val="bg1"/>
                  </a:solidFill>
                </a:rPr>
                <a:t> is a term financial economists use to mean "borrowing."</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good economic times, banks are eager to lend and people are eager to borrow; in bad economic times, the opposite is true.</a:t>
              </a:r>
            </a:p>
          </p:txBody>
        </p:sp>
      </p:grpSp>
      <p:grpSp>
        <p:nvGrpSpPr>
          <p:cNvPr id="21" name="Group 20">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17838392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grpSp>
        <p:nvGrpSpPr>
          <p:cNvPr id="193" name="Google Shape;193;p20"/>
          <p:cNvGrpSpPr/>
          <p:nvPr/>
        </p:nvGrpSpPr>
        <p:grpSpPr>
          <a:xfrm>
            <a:off x="1524001" y="288568"/>
            <a:ext cx="9144001" cy="6332628"/>
            <a:chOff x="-1" y="463132"/>
            <a:chExt cx="9144001" cy="6332628"/>
          </a:xfrm>
        </p:grpSpPr>
        <p:sp>
          <p:nvSpPr>
            <p:cNvPr id="194" name="Google Shape;194;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95" name="Google Shape;195;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6" name="Google Shape;196;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97" name="Google Shape;197;p20"/>
          <p:cNvSpPr txBox="1"/>
          <p:nvPr/>
        </p:nvSpPr>
        <p:spPr>
          <a:xfrm>
            <a:off x="1459469" y="1341780"/>
            <a:ext cx="9273061" cy="502076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lnSpc>
                <a:spcPct val="150000"/>
              </a:lnSpc>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Monetary policy is imprecise for several reasons: </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The effects occur only after long and variable time lags.</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If banks decide to hold excess reserves, monetary policy cannot force them to lend.</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Velocity may shift in unpredictable ways. </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The basic quantity equation of money is </a:t>
            </a:r>
            <a:r>
              <a:rPr lang="en-US" i="1" dirty="0">
                <a:solidFill>
                  <a:schemeClr val="lt1"/>
                </a:solidFill>
                <a:latin typeface="Calibri"/>
                <a:ea typeface="Calibri"/>
                <a:cs typeface="Calibri"/>
                <a:sym typeface="Calibri"/>
              </a:rPr>
              <a:t>MV</a:t>
            </a:r>
            <a:r>
              <a:rPr lang="en-US" dirty="0">
                <a:solidFill>
                  <a:schemeClr val="lt1"/>
                </a:solidFill>
                <a:latin typeface="Calibri"/>
                <a:ea typeface="Calibri"/>
                <a:cs typeface="Calibri"/>
                <a:sym typeface="Calibri"/>
              </a:rPr>
              <a:t>=</a:t>
            </a:r>
            <a:r>
              <a:rPr lang="en-US" i="1" dirty="0">
                <a:solidFill>
                  <a:schemeClr val="lt1"/>
                </a:solidFill>
                <a:latin typeface="Calibri"/>
                <a:ea typeface="Calibri"/>
                <a:cs typeface="Calibri"/>
                <a:sym typeface="Calibri"/>
              </a:rPr>
              <a:t>PQ</a:t>
            </a:r>
            <a:r>
              <a:rPr lang="en-US" dirty="0">
                <a:solidFill>
                  <a:schemeClr val="lt1"/>
                </a:solidFill>
                <a:latin typeface="Calibri"/>
                <a:ea typeface="Calibri"/>
                <a:cs typeface="Calibri"/>
                <a:sym typeface="Calibri"/>
              </a:rPr>
              <a:t>, where </a:t>
            </a:r>
            <a:r>
              <a:rPr lang="en-US" i="1" dirty="0">
                <a:solidFill>
                  <a:schemeClr val="lt1"/>
                </a:solidFill>
                <a:latin typeface="Calibri"/>
                <a:ea typeface="Calibri"/>
                <a:cs typeface="Calibri"/>
                <a:sym typeface="Calibri"/>
              </a:rPr>
              <a:t>M</a:t>
            </a:r>
            <a:r>
              <a:rPr lang="en-US" dirty="0">
                <a:solidFill>
                  <a:schemeClr val="lt1"/>
                </a:solidFill>
                <a:latin typeface="Calibri"/>
                <a:ea typeface="Calibri"/>
                <a:cs typeface="Calibri"/>
                <a:sym typeface="Calibri"/>
              </a:rPr>
              <a:t> is the money supply, </a:t>
            </a:r>
            <a:r>
              <a:rPr lang="en-US" i="1" dirty="0">
                <a:solidFill>
                  <a:schemeClr val="lt1"/>
                </a:solidFill>
                <a:latin typeface="Calibri"/>
                <a:ea typeface="Calibri"/>
                <a:cs typeface="Calibri"/>
                <a:sym typeface="Calibri"/>
              </a:rPr>
              <a:t>V</a:t>
            </a:r>
            <a:r>
              <a:rPr lang="en-US" dirty="0">
                <a:solidFill>
                  <a:schemeClr val="lt1"/>
                </a:solidFill>
                <a:latin typeface="Calibri"/>
                <a:ea typeface="Calibri"/>
                <a:cs typeface="Calibri"/>
                <a:sym typeface="Calibri"/>
              </a:rPr>
              <a:t> is the velocity of money, </a:t>
            </a:r>
            <a:r>
              <a:rPr lang="en-US" i="1" dirty="0">
                <a:solidFill>
                  <a:schemeClr val="lt1"/>
                </a:solidFill>
                <a:latin typeface="Calibri"/>
                <a:ea typeface="Calibri"/>
                <a:cs typeface="Calibri"/>
                <a:sym typeface="Calibri"/>
              </a:rPr>
              <a:t>P</a:t>
            </a:r>
            <a:r>
              <a:rPr lang="en-US" dirty="0">
                <a:solidFill>
                  <a:schemeClr val="lt1"/>
                </a:solidFill>
                <a:latin typeface="Calibri"/>
                <a:ea typeface="Calibri"/>
                <a:cs typeface="Calibri"/>
                <a:sym typeface="Calibri"/>
              </a:rPr>
              <a:t> is the price level, and </a:t>
            </a:r>
            <a:r>
              <a:rPr lang="en-US" i="1" dirty="0">
                <a:solidFill>
                  <a:schemeClr val="lt1"/>
                </a:solidFill>
                <a:latin typeface="Calibri"/>
                <a:ea typeface="Calibri"/>
                <a:cs typeface="Calibri"/>
                <a:sym typeface="Calibri"/>
              </a:rPr>
              <a:t>Q</a:t>
            </a:r>
            <a:r>
              <a:rPr lang="en-US" dirty="0">
                <a:solidFill>
                  <a:schemeClr val="lt1"/>
                </a:solidFill>
                <a:latin typeface="Calibri"/>
                <a:ea typeface="Calibri"/>
                <a:cs typeface="Calibri"/>
                <a:sym typeface="Calibri"/>
              </a:rPr>
              <a:t> is the real output of the economy.</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Some central banks, like the European Central Bank, practice inflation targeting, which means that the only goal of the central bank is to keep inflation within a low target range.</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pic>
        <p:nvPicPr>
          <p:cNvPr id="198" name="Google Shape;198;p20"/>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174"/>
        <p:cNvGrpSpPr/>
        <p:nvPr/>
      </p:nvGrpSpPr>
      <p:grpSpPr>
        <a:xfrm>
          <a:off x="0" y="0"/>
          <a:ext cx="0" cy="0"/>
          <a:chOff x="0" y="0"/>
          <a:chExt cx="0" cy="0"/>
        </a:xfrm>
      </p:grpSpPr>
      <p:cxnSp>
        <p:nvCxnSpPr>
          <p:cNvPr id="175" name="Google Shape;175;p20"/>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176" name="Google Shape;176;p20"/>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177" name="Google Shape;177;p20"/>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178" name="Google Shape;178;p20"/>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179" name="Google Shape;179;p20"/>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180" name="Google Shape;180;p20"/>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67594" y="180537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Using a dollar bill and the map from the lesson, determine the Federal Reserve District bank that printed the dollar bill.</a:t>
              </a:r>
              <a:endParaRPr dirty="0"/>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2206050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Responsibilities</a:t>
            </a:r>
            <a:endParaRPr/>
          </a:p>
        </p:txBody>
      </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3" name="Group 12">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The Federal Reserve, like most central banks, is designed to perform three important functions:</a:t>
              </a:r>
            </a:p>
            <a:p>
              <a:pPr algn="ctr"/>
              <a:endParaRPr lang="en-US" sz="2000" dirty="0">
                <a:solidFill>
                  <a:schemeClr val="bg1"/>
                </a:solidFill>
              </a:endParaRPr>
            </a:p>
            <a:p>
              <a:pPr marL="457200" indent="-457200">
                <a:buFont typeface="+mj-lt"/>
                <a:buAutoNum type="arabicPeriod"/>
              </a:pPr>
              <a:r>
                <a:rPr lang="en-US" sz="2000" dirty="0">
                  <a:solidFill>
                    <a:schemeClr val="bg1"/>
                  </a:solidFill>
                </a:rPr>
                <a:t>Conduct monetary policy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Promote stability of the financial system</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Provide banking services to commercial banks and other depository institutions and to the federal government</a:t>
              </a:r>
            </a:p>
            <a:p>
              <a:endParaRPr lang="en-US" sz="2000" dirty="0">
                <a:solidFill>
                  <a:schemeClr val="bg1"/>
                </a:solidFill>
              </a:endParaRPr>
            </a:p>
          </p:txBody>
        </p:sp>
      </p:grpSp>
      <p:grpSp>
        <p:nvGrpSpPr>
          <p:cNvPr id="16" name="Group 15">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algn="ctr"/>
              <a:r>
                <a:rPr lang="en-US" sz="2000" dirty="0">
                  <a:solidFill>
                    <a:schemeClr val="bg1"/>
                  </a:solidFill>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Banking Services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provides many of the same services to banks that banks provide to customers.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commercial banks have an account at the Fed, where they deposit reserves.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responsible for check processing. </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ensures that enough currency and coins are circulating through the financial system to meet public demands.</a:t>
              </a:r>
            </a:p>
          </p:txBody>
        </p:sp>
      </p:grpSp>
      <p:grpSp>
        <p:nvGrpSpPr>
          <p:cNvPr id="22" name="Group 21">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397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255</TotalTime>
  <Words>8232</Words>
  <Application>Microsoft Office PowerPoint</Application>
  <PresentationFormat>Widescreen</PresentationFormat>
  <Paragraphs>1362</Paragraphs>
  <Slides>63</Slides>
  <Notes>63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63</vt:i4>
      </vt:variant>
    </vt:vector>
  </HeadingPairs>
  <TitlesOfParts>
    <vt:vector size="72" baseType="lpstr">
      <vt:lpstr>Calibri</vt:lpstr>
      <vt:lpstr>Segoe UI</vt:lpstr>
      <vt:lpstr>Arial</vt:lpstr>
      <vt:lpstr>Century Gothic</vt:lpstr>
      <vt:lpstr>Wingdings</vt:lpstr>
      <vt:lpstr>Cambria Math</vt:lpstr>
      <vt:lpstr>Calibri Light</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Coleman</dc:creator>
  <cp:lastModifiedBy>Kelsey Gamel</cp:lastModifiedBy>
  <cp:revision>19</cp:revision>
  <dcterms:modified xsi:type="dcterms:W3CDTF">2023-08-08T16:59:48Z</dcterms:modified>
</cp:coreProperties>
</file>