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381" r:id="rId3"/>
    <p:sldId id="382" r:id="rId4"/>
    <p:sldId id="383" r:id="rId5"/>
    <p:sldId id="385" r:id="rId6"/>
    <p:sldId id="384" r:id="rId7"/>
    <p:sldId id="386" r:id="rId8"/>
    <p:sldId id="387" r:id="rId9"/>
    <p:sldId id="388" r:id="rId10"/>
    <p:sldId id="389" r:id="rId11"/>
    <p:sldId id="390" r:id="rId12"/>
    <p:sldId id="391" r:id="rId13"/>
    <p:sldId id="392" r:id="rId14"/>
    <p:sldId id="394" r:id="rId15"/>
    <p:sldId id="395" r:id="rId16"/>
    <p:sldId id="263" r:id="rId17"/>
    <p:sldId id="264"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5" clrIdx="0">
    <p:extLst>
      <p:ext uri="{19B8F6BF-5375-455C-9EA6-DF929625EA0E}">
        <p15:presenceInfo xmlns:p15="http://schemas.microsoft.com/office/powerpoint/2012/main" userId="Nathan Mirmow" providerId="None"/>
      </p:ext>
    </p:extLst>
  </p:cmAuthor>
  <p:cmAuthor id="2" name="Caitlin Coleman" initials="CC" lastIdx="2"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94" d="100"/>
          <a:sy n="94" d="100"/>
        </p:scale>
        <p:origin x="11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BDD06-B413-466F-828A-C03731550C7D}" type="doc">
      <dgm:prSet loTypeId="urn:microsoft.com/office/officeart/2005/8/layout/chevron1" loCatId="process" qsTypeId="urn:microsoft.com/office/officeart/2005/8/quickstyle/simple1" qsCatId="simple" csTypeId="urn:microsoft.com/office/officeart/2005/8/colors/accent1_2" csCatId="accent1" phldr="1"/>
      <dgm:spPr/>
    </dgm:pt>
    <dgm:pt modelId="{438678C7-B3BA-4E16-A15C-A6DAD38ACAA3}">
      <dgm:prSet phldrT="[Text]"/>
      <dgm:spPr>
        <a:solidFill>
          <a:srgbClr val="627981"/>
        </a:solidFill>
        <a:ln>
          <a:solidFill>
            <a:srgbClr val="627981"/>
          </a:solidFill>
        </a:ln>
      </dgm:spPr>
      <dgm:t>
        <a:bodyPr/>
        <a:lstStyle/>
        <a:p>
          <a:r>
            <a:rPr lang="en-US" dirty="0"/>
            <a:t>Use open market operations</a:t>
          </a:r>
        </a:p>
      </dgm:t>
    </dgm:pt>
    <dgm:pt modelId="{F3ED3D2E-7650-4D6B-BF58-4030E6A17445}" type="parTrans" cxnId="{1E561CBB-78CF-475F-960E-CA31C7199A0E}">
      <dgm:prSet/>
      <dgm:spPr/>
      <dgm:t>
        <a:bodyPr/>
        <a:lstStyle/>
        <a:p>
          <a:endParaRPr lang="en-US"/>
        </a:p>
      </dgm:t>
    </dgm:pt>
    <dgm:pt modelId="{9B3E8C0D-1235-4842-A99A-850DBB410223}" type="sibTrans" cxnId="{1E561CBB-78CF-475F-960E-CA31C7199A0E}">
      <dgm:prSet/>
      <dgm:spPr/>
      <dgm:t>
        <a:bodyPr/>
        <a:lstStyle/>
        <a:p>
          <a:endParaRPr lang="en-US"/>
        </a:p>
      </dgm:t>
    </dgm:pt>
    <dgm:pt modelId="{E942145B-FC95-43BA-847F-463F706EF97F}">
      <dgm:prSet phldrT="[Text]"/>
      <dgm:spPr>
        <a:solidFill>
          <a:srgbClr val="627981"/>
        </a:solidFill>
        <a:ln>
          <a:solidFill>
            <a:srgbClr val="627981"/>
          </a:solidFill>
        </a:ln>
      </dgm:spPr>
      <dgm:t>
        <a:bodyPr/>
        <a:lstStyle/>
        <a:p>
          <a:r>
            <a:rPr lang="en-US" dirty="0"/>
            <a:t>Change reserve requirements</a:t>
          </a:r>
        </a:p>
      </dgm:t>
    </dgm:pt>
    <dgm:pt modelId="{847B801C-E9B8-4179-9D61-5D22241B3E34}" type="parTrans" cxnId="{D1D3D4AD-86BA-4B7A-AC37-5C4D42B80BE6}">
      <dgm:prSet/>
      <dgm:spPr/>
      <dgm:t>
        <a:bodyPr/>
        <a:lstStyle/>
        <a:p>
          <a:endParaRPr lang="en-US"/>
        </a:p>
      </dgm:t>
    </dgm:pt>
    <dgm:pt modelId="{A5C5D276-142A-495C-96EF-4931FF619A5A}" type="sibTrans" cxnId="{D1D3D4AD-86BA-4B7A-AC37-5C4D42B80BE6}">
      <dgm:prSet/>
      <dgm:spPr/>
      <dgm:t>
        <a:bodyPr/>
        <a:lstStyle/>
        <a:p>
          <a:endParaRPr lang="en-US"/>
        </a:p>
      </dgm:t>
    </dgm:pt>
    <dgm:pt modelId="{DD8E3925-0438-4738-8C75-8E7C691E1E7F}">
      <dgm:prSet phldrT="[Text]"/>
      <dgm:spPr>
        <a:solidFill>
          <a:srgbClr val="627981"/>
        </a:solidFill>
        <a:ln>
          <a:solidFill>
            <a:srgbClr val="627981"/>
          </a:solidFill>
        </a:ln>
      </dgm:spPr>
      <dgm:t>
        <a:bodyPr/>
        <a:lstStyle/>
        <a:p>
          <a:r>
            <a:rPr lang="en-US" dirty="0"/>
            <a:t>Alter the discount rate</a:t>
          </a:r>
        </a:p>
      </dgm:t>
    </dgm:pt>
    <dgm:pt modelId="{AAD9D638-0176-4CAD-BA5B-0928EA936364}" type="parTrans" cxnId="{C90533BA-6641-47AC-8AE7-3BD8FCAF27AC}">
      <dgm:prSet/>
      <dgm:spPr/>
      <dgm:t>
        <a:bodyPr/>
        <a:lstStyle/>
        <a:p>
          <a:endParaRPr lang="en-US"/>
        </a:p>
      </dgm:t>
    </dgm:pt>
    <dgm:pt modelId="{CAB221EA-95A1-4784-B925-F0B48ABCE64A}" type="sibTrans" cxnId="{C90533BA-6641-47AC-8AE7-3BD8FCAF27AC}">
      <dgm:prSet/>
      <dgm:spPr/>
      <dgm:t>
        <a:bodyPr/>
        <a:lstStyle/>
        <a:p>
          <a:endParaRPr lang="en-US"/>
        </a:p>
      </dgm:t>
    </dgm:pt>
    <dgm:pt modelId="{35BC61CB-698C-4F73-AC16-1B0D435B6706}" type="pres">
      <dgm:prSet presAssocID="{330BDD06-B413-466F-828A-C03731550C7D}" presName="Name0" presStyleCnt="0">
        <dgm:presLayoutVars>
          <dgm:dir/>
          <dgm:animLvl val="lvl"/>
          <dgm:resizeHandles val="exact"/>
        </dgm:presLayoutVars>
      </dgm:prSet>
      <dgm:spPr/>
    </dgm:pt>
    <dgm:pt modelId="{9F275F4E-F671-4FF0-BD75-2D5FD6F55529}" type="pres">
      <dgm:prSet presAssocID="{438678C7-B3BA-4E16-A15C-A6DAD38ACAA3}" presName="parTxOnly" presStyleLbl="node1" presStyleIdx="0" presStyleCnt="3" custLinFactY="39719" custLinFactNeighborX="-11217" custLinFactNeighborY="100000">
        <dgm:presLayoutVars>
          <dgm:chMax val="0"/>
          <dgm:chPref val="0"/>
          <dgm:bulletEnabled val="1"/>
        </dgm:presLayoutVars>
      </dgm:prSet>
      <dgm:spPr/>
    </dgm:pt>
    <dgm:pt modelId="{AC784DB4-507A-4253-9881-C7AB324BCC78}" type="pres">
      <dgm:prSet presAssocID="{9B3E8C0D-1235-4842-A99A-850DBB410223}" presName="parTxOnlySpace" presStyleCnt="0"/>
      <dgm:spPr/>
    </dgm:pt>
    <dgm:pt modelId="{CF774D2D-50A6-4995-82F8-8386046544E0}" type="pres">
      <dgm:prSet presAssocID="{E942145B-FC95-43BA-847F-463F706EF97F}" presName="parTxOnly" presStyleLbl="node1" presStyleIdx="1" presStyleCnt="3" custLinFactY="39719" custLinFactNeighborX="-11217" custLinFactNeighborY="100000">
        <dgm:presLayoutVars>
          <dgm:chMax val="0"/>
          <dgm:chPref val="0"/>
          <dgm:bulletEnabled val="1"/>
        </dgm:presLayoutVars>
      </dgm:prSet>
      <dgm:spPr/>
    </dgm:pt>
    <dgm:pt modelId="{DB0DED6D-D548-466E-8EFC-3FB88F3C0EDD}" type="pres">
      <dgm:prSet presAssocID="{A5C5D276-142A-495C-96EF-4931FF619A5A}" presName="parTxOnlySpace" presStyleCnt="0"/>
      <dgm:spPr/>
    </dgm:pt>
    <dgm:pt modelId="{023B250B-01F7-4785-B681-93FD89C82BFB}" type="pres">
      <dgm:prSet presAssocID="{DD8E3925-0438-4738-8C75-8E7C691E1E7F}" presName="parTxOnly" presStyleLbl="node1" presStyleIdx="2" presStyleCnt="3" custLinFactY="39719" custLinFactNeighborX="-11217" custLinFactNeighborY="100000">
        <dgm:presLayoutVars>
          <dgm:chMax val="0"/>
          <dgm:chPref val="0"/>
          <dgm:bulletEnabled val="1"/>
        </dgm:presLayoutVars>
      </dgm:prSet>
      <dgm:spPr/>
    </dgm:pt>
  </dgm:ptLst>
  <dgm:cxnLst>
    <dgm:cxn modelId="{9028DC00-97E6-4367-B525-CF629E79D969}" type="presOf" srcId="{E942145B-FC95-43BA-847F-463F706EF97F}" destId="{CF774D2D-50A6-4995-82F8-8386046544E0}" srcOrd="0" destOrd="0" presId="urn:microsoft.com/office/officeart/2005/8/layout/chevron1"/>
    <dgm:cxn modelId="{D8A20A72-1054-4165-89D3-0EEC341629AD}" type="presOf" srcId="{438678C7-B3BA-4E16-A15C-A6DAD38ACAA3}" destId="{9F275F4E-F671-4FF0-BD75-2D5FD6F55529}" srcOrd="0" destOrd="0" presId="urn:microsoft.com/office/officeart/2005/8/layout/chevron1"/>
    <dgm:cxn modelId="{D1D3D4AD-86BA-4B7A-AC37-5C4D42B80BE6}" srcId="{330BDD06-B413-466F-828A-C03731550C7D}" destId="{E942145B-FC95-43BA-847F-463F706EF97F}" srcOrd="1" destOrd="0" parTransId="{847B801C-E9B8-4179-9D61-5D22241B3E34}" sibTransId="{A5C5D276-142A-495C-96EF-4931FF619A5A}"/>
    <dgm:cxn modelId="{963254B0-1367-4D9E-8663-D94897BE222A}" type="presOf" srcId="{330BDD06-B413-466F-828A-C03731550C7D}" destId="{35BC61CB-698C-4F73-AC16-1B0D435B6706}" srcOrd="0" destOrd="0" presId="urn:microsoft.com/office/officeart/2005/8/layout/chevron1"/>
    <dgm:cxn modelId="{C90533BA-6641-47AC-8AE7-3BD8FCAF27AC}" srcId="{330BDD06-B413-466F-828A-C03731550C7D}" destId="{DD8E3925-0438-4738-8C75-8E7C691E1E7F}" srcOrd="2" destOrd="0" parTransId="{AAD9D638-0176-4CAD-BA5B-0928EA936364}" sibTransId="{CAB221EA-95A1-4784-B925-F0B48ABCE64A}"/>
    <dgm:cxn modelId="{1E561CBB-78CF-475F-960E-CA31C7199A0E}" srcId="{330BDD06-B413-466F-828A-C03731550C7D}" destId="{438678C7-B3BA-4E16-A15C-A6DAD38ACAA3}" srcOrd="0" destOrd="0" parTransId="{F3ED3D2E-7650-4D6B-BF58-4030E6A17445}" sibTransId="{9B3E8C0D-1235-4842-A99A-850DBB410223}"/>
    <dgm:cxn modelId="{461E7AEC-A13A-49CB-92FE-68DC11F23C2E}" type="presOf" srcId="{DD8E3925-0438-4738-8C75-8E7C691E1E7F}" destId="{023B250B-01F7-4785-B681-93FD89C82BFB}" srcOrd="0" destOrd="0" presId="urn:microsoft.com/office/officeart/2005/8/layout/chevron1"/>
    <dgm:cxn modelId="{4B98E7E8-4A1C-4D0A-B41A-ED819247951C}" type="presParOf" srcId="{35BC61CB-698C-4F73-AC16-1B0D435B6706}" destId="{9F275F4E-F671-4FF0-BD75-2D5FD6F55529}" srcOrd="0" destOrd="0" presId="urn:microsoft.com/office/officeart/2005/8/layout/chevron1"/>
    <dgm:cxn modelId="{57EC4B76-9B39-4133-AC93-4067DD5C1A4E}" type="presParOf" srcId="{35BC61CB-698C-4F73-AC16-1B0D435B6706}" destId="{AC784DB4-507A-4253-9881-C7AB324BCC78}" srcOrd="1" destOrd="0" presId="urn:microsoft.com/office/officeart/2005/8/layout/chevron1"/>
    <dgm:cxn modelId="{88553F84-D4D6-48F4-8044-397B337AA6D6}" type="presParOf" srcId="{35BC61CB-698C-4F73-AC16-1B0D435B6706}" destId="{CF774D2D-50A6-4995-82F8-8386046544E0}" srcOrd="2" destOrd="0" presId="urn:microsoft.com/office/officeart/2005/8/layout/chevron1"/>
    <dgm:cxn modelId="{40C816EA-F524-4719-B5BE-0F3A70E3D910}" type="presParOf" srcId="{35BC61CB-698C-4F73-AC16-1B0D435B6706}" destId="{DB0DED6D-D548-466E-8EFC-3FB88F3C0EDD}" srcOrd="3" destOrd="0" presId="urn:microsoft.com/office/officeart/2005/8/layout/chevron1"/>
    <dgm:cxn modelId="{D8CF5BC0-6679-4B28-B02C-3D877686DB0C}" type="presParOf" srcId="{35BC61CB-698C-4F73-AC16-1B0D435B6706}" destId="{023B250B-01F7-4785-B681-93FD89C82B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DD06-B413-466F-828A-C03731550C7D}" type="doc">
      <dgm:prSet loTypeId="urn:microsoft.com/office/officeart/2005/8/layout/chevron1" loCatId="process" qsTypeId="urn:microsoft.com/office/officeart/2005/8/quickstyle/simple1" qsCatId="simple" csTypeId="urn:microsoft.com/office/officeart/2005/8/colors/accent1_2" csCatId="accent1" phldr="1"/>
      <dgm:spPr/>
    </dgm:pt>
    <dgm:pt modelId="{438678C7-B3BA-4E16-A15C-A6DAD38ACAA3}">
      <dgm:prSet phldrT="[Text]"/>
      <dgm:spPr>
        <a:solidFill>
          <a:srgbClr val="627981"/>
        </a:solidFill>
        <a:ln>
          <a:solidFill>
            <a:srgbClr val="627981"/>
          </a:solidFill>
        </a:ln>
      </dgm:spPr>
      <dgm:t>
        <a:bodyPr/>
        <a:lstStyle/>
        <a:p>
          <a:r>
            <a:rPr lang="en-US" dirty="0"/>
            <a:t>Interest rates on reserve balances (IORB)</a:t>
          </a:r>
        </a:p>
      </dgm:t>
    </dgm:pt>
    <dgm:pt modelId="{F3ED3D2E-7650-4D6B-BF58-4030E6A17445}" type="parTrans" cxnId="{1E561CBB-78CF-475F-960E-CA31C7199A0E}">
      <dgm:prSet/>
      <dgm:spPr/>
      <dgm:t>
        <a:bodyPr/>
        <a:lstStyle/>
        <a:p>
          <a:endParaRPr lang="en-US"/>
        </a:p>
      </dgm:t>
    </dgm:pt>
    <dgm:pt modelId="{9B3E8C0D-1235-4842-A99A-850DBB410223}" type="sibTrans" cxnId="{1E561CBB-78CF-475F-960E-CA31C7199A0E}">
      <dgm:prSet/>
      <dgm:spPr/>
      <dgm:t>
        <a:bodyPr/>
        <a:lstStyle/>
        <a:p>
          <a:endParaRPr lang="en-US"/>
        </a:p>
      </dgm:t>
    </dgm:pt>
    <dgm:pt modelId="{E942145B-FC95-43BA-847F-463F706EF97F}">
      <dgm:prSet phldrT="[Text]"/>
      <dgm:spPr>
        <a:solidFill>
          <a:srgbClr val="627981"/>
        </a:solidFill>
        <a:ln>
          <a:solidFill>
            <a:srgbClr val="627981"/>
          </a:solidFill>
        </a:ln>
      </dgm:spPr>
      <dgm:t>
        <a:bodyPr/>
        <a:lstStyle/>
        <a:p>
          <a:r>
            <a:rPr lang="en-US" dirty="0"/>
            <a:t>Overnight reverse repurchase (ON RRP) rates</a:t>
          </a:r>
        </a:p>
      </dgm:t>
    </dgm:pt>
    <dgm:pt modelId="{847B801C-E9B8-4179-9D61-5D22241B3E34}" type="parTrans" cxnId="{D1D3D4AD-86BA-4B7A-AC37-5C4D42B80BE6}">
      <dgm:prSet/>
      <dgm:spPr/>
      <dgm:t>
        <a:bodyPr/>
        <a:lstStyle/>
        <a:p>
          <a:endParaRPr lang="en-US"/>
        </a:p>
      </dgm:t>
    </dgm:pt>
    <dgm:pt modelId="{A5C5D276-142A-495C-96EF-4931FF619A5A}" type="sibTrans" cxnId="{D1D3D4AD-86BA-4B7A-AC37-5C4D42B80BE6}">
      <dgm:prSet/>
      <dgm:spPr/>
      <dgm:t>
        <a:bodyPr/>
        <a:lstStyle/>
        <a:p>
          <a:endParaRPr lang="en-US"/>
        </a:p>
      </dgm:t>
    </dgm:pt>
    <dgm:pt modelId="{DD8E3925-0438-4738-8C75-8E7C691E1E7F}">
      <dgm:prSet phldrT="[Text]"/>
      <dgm:spPr>
        <a:solidFill>
          <a:srgbClr val="627981"/>
        </a:solidFill>
        <a:ln>
          <a:solidFill>
            <a:srgbClr val="627981"/>
          </a:solidFill>
        </a:ln>
      </dgm:spPr>
      <dgm:t>
        <a:bodyPr/>
        <a:lstStyle/>
        <a:p>
          <a:r>
            <a:rPr lang="en-US" dirty="0"/>
            <a:t>Discount rates</a:t>
          </a:r>
        </a:p>
      </dgm:t>
    </dgm:pt>
    <dgm:pt modelId="{AAD9D638-0176-4CAD-BA5B-0928EA936364}" type="parTrans" cxnId="{C90533BA-6641-47AC-8AE7-3BD8FCAF27AC}">
      <dgm:prSet/>
      <dgm:spPr/>
      <dgm:t>
        <a:bodyPr/>
        <a:lstStyle/>
        <a:p>
          <a:endParaRPr lang="en-US"/>
        </a:p>
      </dgm:t>
    </dgm:pt>
    <dgm:pt modelId="{CAB221EA-95A1-4784-B925-F0B48ABCE64A}" type="sibTrans" cxnId="{C90533BA-6641-47AC-8AE7-3BD8FCAF27AC}">
      <dgm:prSet/>
      <dgm:spPr/>
      <dgm:t>
        <a:bodyPr/>
        <a:lstStyle/>
        <a:p>
          <a:endParaRPr lang="en-US"/>
        </a:p>
      </dgm:t>
    </dgm:pt>
    <dgm:pt modelId="{3F32E849-78A2-440B-AABC-0F62BB273281}">
      <dgm:prSet phldrT="[Text]"/>
      <dgm:spPr>
        <a:solidFill>
          <a:srgbClr val="627981"/>
        </a:solidFill>
        <a:ln>
          <a:solidFill>
            <a:srgbClr val="627981"/>
          </a:solidFill>
        </a:ln>
      </dgm:spPr>
      <dgm:t>
        <a:bodyPr/>
        <a:lstStyle/>
        <a:p>
          <a:r>
            <a:rPr lang="en-US" dirty="0"/>
            <a:t>Open market operations</a:t>
          </a:r>
        </a:p>
      </dgm:t>
    </dgm:pt>
    <dgm:pt modelId="{92C27CE6-1BAE-4B0C-AD59-3B52DAEAE7EF}" type="parTrans" cxnId="{A1803A6B-AB97-4360-9AEE-E68BA85DA354}">
      <dgm:prSet/>
      <dgm:spPr/>
      <dgm:t>
        <a:bodyPr/>
        <a:lstStyle/>
        <a:p>
          <a:endParaRPr lang="en-US"/>
        </a:p>
      </dgm:t>
    </dgm:pt>
    <dgm:pt modelId="{8254ABE9-539D-4091-871B-EE68DC183081}" type="sibTrans" cxnId="{A1803A6B-AB97-4360-9AEE-E68BA85DA354}">
      <dgm:prSet/>
      <dgm:spPr/>
      <dgm:t>
        <a:bodyPr/>
        <a:lstStyle/>
        <a:p>
          <a:endParaRPr lang="en-US"/>
        </a:p>
      </dgm:t>
    </dgm:pt>
    <dgm:pt modelId="{35BC61CB-698C-4F73-AC16-1B0D435B6706}" type="pres">
      <dgm:prSet presAssocID="{330BDD06-B413-466F-828A-C03731550C7D}" presName="Name0" presStyleCnt="0">
        <dgm:presLayoutVars>
          <dgm:dir/>
          <dgm:animLvl val="lvl"/>
          <dgm:resizeHandles val="exact"/>
        </dgm:presLayoutVars>
      </dgm:prSet>
      <dgm:spPr/>
    </dgm:pt>
    <dgm:pt modelId="{9F275F4E-F671-4FF0-BD75-2D5FD6F55529}" type="pres">
      <dgm:prSet presAssocID="{438678C7-B3BA-4E16-A15C-A6DAD38ACAA3}" presName="parTxOnly" presStyleLbl="node1" presStyleIdx="0" presStyleCnt="4" custLinFactY="39719" custLinFactNeighborX="-11217" custLinFactNeighborY="100000">
        <dgm:presLayoutVars>
          <dgm:chMax val="0"/>
          <dgm:chPref val="0"/>
          <dgm:bulletEnabled val="1"/>
        </dgm:presLayoutVars>
      </dgm:prSet>
      <dgm:spPr/>
    </dgm:pt>
    <dgm:pt modelId="{AC784DB4-507A-4253-9881-C7AB324BCC78}" type="pres">
      <dgm:prSet presAssocID="{9B3E8C0D-1235-4842-A99A-850DBB410223}" presName="parTxOnlySpace" presStyleCnt="0"/>
      <dgm:spPr/>
    </dgm:pt>
    <dgm:pt modelId="{CF774D2D-50A6-4995-82F8-8386046544E0}" type="pres">
      <dgm:prSet presAssocID="{E942145B-FC95-43BA-847F-463F706EF97F}" presName="parTxOnly" presStyleLbl="node1" presStyleIdx="1" presStyleCnt="4" custLinFactY="39719" custLinFactNeighborX="-11217" custLinFactNeighborY="100000">
        <dgm:presLayoutVars>
          <dgm:chMax val="0"/>
          <dgm:chPref val="0"/>
          <dgm:bulletEnabled val="1"/>
        </dgm:presLayoutVars>
      </dgm:prSet>
      <dgm:spPr/>
    </dgm:pt>
    <dgm:pt modelId="{DB0DED6D-D548-466E-8EFC-3FB88F3C0EDD}" type="pres">
      <dgm:prSet presAssocID="{A5C5D276-142A-495C-96EF-4931FF619A5A}" presName="parTxOnlySpace" presStyleCnt="0"/>
      <dgm:spPr/>
    </dgm:pt>
    <dgm:pt modelId="{023B250B-01F7-4785-B681-93FD89C82BFB}" type="pres">
      <dgm:prSet presAssocID="{DD8E3925-0438-4738-8C75-8E7C691E1E7F}" presName="parTxOnly" presStyleLbl="node1" presStyleIdx="2" presStyleCnt="4" custLinFactY="39719" custLinFactNeighborX="-11217" custLinFactNeighborY="100000">
        <dgm:presLayoutVars>
          <dgm:chMax val="0"/>
          <dgm:chPref val="0"/>
          <dgm:bulletEnabled val="1"/>
        </dgm:presLayoutVars>
      </dgm:prSet>
      <dgm:spPr/>
    </dgm:pt>
    <dgm:pt modelId="{E56DA0F4-9579-4F8D-BD81-AA03574F3237}" type="pres">
      <dgm:prSet presAssocID="{CAB221EA-95A1-4784-B925-F0B48ABCE64A}" presName="parTxOnlySpace" presStyleCnt="0"/>
      <dgm:spPr/>
    </dgm:pt>
    <dgm:pt modelId="{E4F3BF42-AA1D-4AA3-933C-2A607046DC30}" type="pres">
      <dgm:prSet presAssocID="{3F32E849-78A2-440B-AABC-0F62BB273281}" presName="parTxOnly" presStyleLbl="node1" presStyleIdx="3" presStyleCnt="4" custLinFactNeighborX="57293" custLinFactNeighborY="45465">
        <dgm:presLayoutVars>
          <dgm:chMax val="0"/>
          <dgm:chPref val="0"/>
          <dgm:bulletEnabled val="1"/>
        </dgm:presLayoutVars>
      </dgm:prSet>
      <dgm:spPr/>
    </dgm:pt>
  </dgm:ptLst>
  <dgm:cxnLst>
    <dgm:cxn modelId="{9028DC00-97E6-4367-B525-CF629E79D969}" type="presOf" srcId="{E942145B-FC95-43BA-847F-463F706EF97F}" destId="{CF774D2D-50A6-4995-82F8-8386046544E0}" srcOrd="0" destOrd="0" presId="urn:microsoft.com/office/officeart/2005/8/layout/chevron1"/>
    <dgm:cxn modelId="{A1803A6B-AB97-4360-9AEE-E68BA85DA354}" srcId="{330BDD06-B413-466F-828A-C03731550C7D}" destId="{3F32E849-78A2-440B-AABC-0F62BB273281}" srcOrd="3" destOrd="0" parTransId="{92C27CE6-1BAE-4B0C-AD59-3B52DAEAE7EF}" sibTransId="{8254ABE9-539D-4091-871B-EE68DC183081}"/>
    <dgm:cxn modelId="{D8A20A72-1054-4165-89D3-0EEC341629AD}" type="presOf" srcId="{438678C7-B3BA-4E16-A15C-A6DAD38ACAA3}" destId="{9F275F4E-F671-4FF0-BD75-2D5FD6F55529}" srcOrd="0" destOrd="0" presId="urn:microsoft.com/office/officeart/2005/8/layout/chevron1"/>
    <dgm:cxn modelId="{C2CD1978-A999-4633-B6B6-DB765A8C183E}" type="presOf" srcId="{3F32E849-78A2-440B-AABC-0F62BB273281}" destId="{E4F3BF42-AA1D-4AA3-933C-2A607046DC30}" srcOrd="0" destOrd="0" presId="urn:microsoft.com/office/officeart/2005/8/layout/chevron1"/>
    <dgm:cxn modelId="{D1D3D4AD-86BA-4B7A-AC37-5C4D42B80BE6}" srcId="{330BDD06-B413-466F-828A-C03731550C7D}" destId="{E942145B-FC95-43BA-847F-463F706EF97F}" srcOrd="1" destOrd="0" parTransId="{847B801C-E9B8-4179-9D61-5D22241B3E34}" sibTransId="{A5C5D276-142A-495C-96EF-4931FF619A5A}"/>
    <dgm:cxn modelId="{963254B0-1367-4D9E-8663-D94897BE222A}" type="presOf" srcId="{330BDD06-B413-466F-828A-C03731550C7D}" destId="{35BC61CB-698C-4F73-AC16-1B0D435B6706}" srcOrd="0" destOrd="0" presId="urn:microsoft.com/office/officeart/2005/8/layout/chevron1"/>
    <dgm:cxn modelId="{C90533BA-6641-47AC-8AE7-3BD8FCAF27AC}" srcId="{330BDD06-B413-466F-828A-C03731550C7D}" destId="{DD8E3925-0438-4738-8C75-8E7C691E1E7F}" srcOrd="2" destOrd="0" parTransId="{AAD9D638-0176-4CAD-BA5B-0928EA936364}" sibTransId="{CAB221EA-95A1-4784-B925-F0B48ABCE64A}"/>
    <dgm:cxn modelId="{1E561CBB-78CF-475F-960E-CA31C7199A0E}" srcId="{330BDD06-B413-466F-828A-C03731550C7D}" destId="{438678C7-B3BA-4E16-A15C-A6DAD38ACAA3}" srcOrd="0" destOrd="0" parTransId="{F3ED3D2E-7650-4D6B-BF58-4030E6A17445}" sibTransId="{9B3E8C0D-1235-4842-A99A-850DBB410223}"/>
    <dgm:cxn modelId="{461E7AEC-A13A-49CB-92FE-68DC11F23C2E}" type="presOf" srcId="{DD8E3925-0438-4738-8C75-8E7C691E1E7F}" destId="{023B250B-01F7-4785-B681-93FD89C82BFB}" srcOrd="0" destOrd="0" presId="urn:microsoft.com/office/officeart/2005/8/layout/chevron1"/>
    <dgm:cxn modelId="{4B98E7E8-4A1C-4D0A-B41A-ED819247951C}" type="presParOf" srcId="{35BC61CB-698C-4F73-AC16-1B0D435B6706}" destId="{9F275F4E-F671-4FF0-BD75-2D5FD6F55529}" srcOrd="0" destOrd="0" presId="urn:microsoft.com/office/officeart/2005/8/layout/chevron1"/>
    <dgm:cxn modelId="{57EC4B76-9B39-4133-AC93-4067DD5C1A4E}" type="presParOf" srcId="{35BC61CB-698C-4F73-AC16-1B0D435B6706}" destId="{AC784DB4-507A-4253-9881-C7AB324BCC78}" srcOrd="1" destOrd="0" presId="urn:microsoft.com/office/officeart/2005/8/layout/chevron1"/>
    <dgm:cxn modelId="{88553F84-D4D6-48F4-8044-397B337AA6D6}" type="presParOf" srcId="{35BC61CB-698C-4F73-AC16-1B0D435B6706}" destId="{CF774D2D-50A6-4995-82F8-8386046544E0}" srcOrd="2" destOrd="0" presId="urn:microsoft.com/office/officeart/2005/8/layout/chevron1"/>
    <dgm:cxn modelId="{40C816EA-F524-4719-B5BE-0F3A70E3D910}" type="presParOf" srcId="{35BC61CB-698C-4F73-AC16-1B0D435B6706}" destId="{DB0DED6D-D548-466E-8EFC-3FB88F3C0EDD}" srcOrd="3" destOrd="0" presId="urn:microsoft.com/office/officeart/2005/8/layout/chevron1"/>
    <dgm:cxn modelId="{D8CF5BC0-6679-4B28-B02C-3D877686DB0C}" type="presParOf" srcId="{35BC61CB-698C-4F73-AC16-1B0D435B6706}" destId="{023B250B-01F7-4785-B681-93FD89C82BFB}" srcOrd="4" destOrd="0" presId="urn:microsoft.com/office/officeart/2005/8/layout/chevron1"/>
    <dgm:cxn modelId="{0A9DE8D4-A98B-4F26-9375-FEF3B784B369}" type="presParOf" srcId="{35BC61CB-698C-4F73-AC16-1B0D435B6706}" destId="{E56DA0F4-9579-4F8D-BD81-AA03574F3237}" srcOrd="5" destOrd="0" presId="urn:microsoft.com/office/officeart/2005/8/layout/chevron1"/>
    <dgm:cxn modelId="{7537430C-9A25-4AAA-9817-440189D158DE}" type="presParOf" srcId="{35BC61CB-698C-4F73-AC16-1B0D435B6706}" destId="{E4F3BF42-AA1D-4AA3-933C-2A607046DC3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5F4E-F671-4FF0-BD75-2D5FD6F55529}">
      <dsp:nvSpPr>
        <dsp:cNvPr id="0" name=""/>
        <dsp:cNvSpPr/>
      </dsp:nvSpPr>
      <dsp:spPr>
        <a:xfrm>
          <a:off x="0" y="369795"/>
          <a:ext cx="2578538" cy="1031415"/>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Use open market operations</a:t>
          </a:r>
        </a:p>
      </dsp:txBody>
      <dsp:txXfrm>
        <a:off x="515708" y="369795"/>
        <a:ext cx="1547123" cy="1031415"/>
      </dsp:txXfrm>
    </dsp:sp>
    <dsp:sp modelId="{CF774D2D-50A6-4995-82F8-8386046544E0}">
      <dsp:nvSpPr>
        <dsp:cNvPr id="0" name=""/>
        <dsp:cNvSpPr/>
      </dsp:nvSpPr>
      <dsp:spPr>
        <a:xfrm>
          <a:off x="2293877" y="369795"/>
          <a:ext cx="2578538" cy="1031415"/>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Change reserve requirements</a:t>
          </a:r>
        </a:p>
      </dsp:txBody>
      <dsp:txXfrm>
        <a:off x="2809585" y="369795"/>
        <a:ext cx="1547123" cy="1031415"/>
      </dsp:txXfrm>
    </dsp:sp>
    <dsp:sp modelId="{023B250B-01F7-4785-B681-93FD89C82BFB}">
      <dsp:nvSpPr>
        <dsp:cNvPr id="0" name=""/>
        <dsp:cNvSpPr/>
      </dsp:nvSpPr>
      <dsp:spPr>
        <a:xfrm>
          <a:off x="4614561" y="369795"/>
          <a:ext cx="2578538" cy="1031415"/>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Alter the discount rate</a:t>
          </a:r>
        </a:p>
      </dsp:txBody>
      <dsp:txXfrm>
        <a:off x="5130269" y="369795"/>
        <a:ext cx="1547123" cy="1031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5F4E-F671-4FF0-BD75-2D5FD6F55529}">
      <dsp:nvSpPr>
        <dsp:cNvPr id="0" name=""/>
        <dsp:cNvSpPr/>
      </dsp:nvSpPr>
      <dsp:spPr>
        <a:xfrm>
          <a:off x="0" y="259233"/>
          <a:ext cx="2171674" cy="868669"/>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Interest rates on reserve balances (IORB)</a:t>
          </a:r>
        </a:p>
      </dsp:txBody>
      <dsp:txXfrm>
        <a:off x="434335" y="259233"/>
        <a:ext cx="1303005" cy="868669"/>
      </dsp:txXfrm>
    </dsp:sp>
    <dsp:sp modelId="{CF774D2D-50A6-4995-82F8-8386046544E0}">
      <dsp:nvSpPr>
        <dsp:cNvPr id="0" name=""/>
        <dsp:cNvSpPr/>
      </dsp:nvSpPr>
      <dsp:spPr>
        <a:xfrm>
          <a:off x="1933877" y="259233"/>
          <a:ext cx="2171674" cy="868669"/>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Overnight reverse repurchase (ON RRP) rates</a:t>
          </a:r>
        </a:p>
      </dsp:txBody>
      <dsp:txXfrm>
        <a:off x="2368212" y="259233"/>
        <a:ext cx="1303005" cy="868669"/>
      </dsp:txXfrm>
    </dsp:sp>
    <dsp:sp modelId="{023B250B-01F7-4785-B681-93FD89C82BFB}">
      <dsp:nvSpPr>
        <dsp:cNvPr id="0" name=""/>
        <dsp:cNvSpPr/>
      </dsp:nvSpPr>
      <dsp:spPr>
        <a:xfrm>
          <a:off x="3888384" y="259233"/>
          <a:ext cx="2171674" cy="868669"/>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Discount rates</a:t>
          </a:r>
        </a:p>
      </dsp:txBody>
      <dsp:txXfrm>
        <a:off x="4322719" y="259233"/>
        <a:ext cx="1303005" cy="868669"/>
      </dsp:txXfrm>
    </dsp:sp>
    <dsp:sp modelId="{E4F3BF42-AA1D-4AA3-933C-2A607046DC30}">
      <dsp:nvSpPr>
        <dsp:cNvPr id="0" name=""/>
        <dsp:cNvSpPr/>
      </dsp:nvSpPr>
      <dsp:spPr>
        <a:xfrm>
          <a:off x="5870981" y="259233"/>
          <a:ext cx="2171674" cy="868669"/>
        </a:xfrm>
        <a:prstGeom prst="chevron">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Open market operations</a:t>
          </a:r>
        </a:p>
      </dsp:txBody>
      <dsp:txXfrm>
        <a:off x="6305316" y="259233"/>
        <a:ext cx="1303005" cy="8686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second method of conducting monetary policy is for the central bank to raise or lower the reserve requirement, which is the percentage of each bank's deposits that it is legally required to hold as cash or on deposit with the central bank. If banks are required to hold a greater amount in reserves, they have less money available to lend out. If banks are allowed to hold a smaller amount in reserves, they will have a greater amount of money available to lend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4240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was founded in the aftermath of the Panic of 1907, when many banks failed as a result of bank runs. In the event of a run, sound banks (banks that are not bankrupt) can borrow as much cash as they need from the Fed's discount window. The interest rate that banks pay for such loans is called the discount rate because the bank makes loans against its outstanding loans "at a discount" of their face value. The third traditional method for conducting monetary policy is to raise or lower the discount rate. If the central bank raises the discount rate, commercial banks will reduce their borrowing of reserves from the Fed and instead call in loans to replace those reserves.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41496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8523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29746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During the Great Recession, open market operations with limited reserves did not provide enough stimulus for economic recovery. The Fed began using a new tool: paying interest on reserves balances that banks hold at the Fed. This resulted in ample reserves.</a:t>
            </a:r>
          </a:p>
          <a:p>
            <a:pPr marL="158750" indent="0">
              <a:buNone/>
            </a:pPr>
            <a:r>
              <a:rPr lang="en-US" dirty="0"/>
              <a:t>The Fed uses four tools to conduct monetary policy when there are ample reserves in the economy: interest rates on reserves balances (IORB), overnight reverse repurchase (ON RRP) rates, discount rates, and open market operations.</a:t>
            </a:r>
          </a:p>
          <a:p>
            <a:pPr marL="158750" indent="0">
              <a:buNone/>
            </a:pPr>
            <a:r>
              <a:rPr lang="en-US" dirty="0"/>
              <a:t>IORB is the Fed’s primary tool.</a:t>
            </a:r>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5617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an ample reserves scenario, the Fed administers rates to determine the federal funds rate (FFR) instead of it being determined by the demand and supply of reserves in the federal funds market.</a:t>
            </a:r>
          </a:p>
          <a:p>
            <a:pPr marL="158750" indent="0">
              <a:buNone/>
            </a:pPr>
            <a:r>
              <a:rPr lang="en-US" dirty="0"/>
              <a:t>The three rates the Fed administers are the discount rate, the interest on reserves balances (IORB), and the overnight reverse repurchase (ON RRP) rate.</a:t>
            </a:r>
          </a:p>
        </p:txBody>
      </p:sp>
      <p:sp>
        <p:nvSpPr>
          <p:cNvPr id="4" name="Slide Number Placeholder 3"/>
          <p:cNvSpPr>
            <a:spLocks noGrp="1"/>
          </p:cNvSpPr>
          <p:nvPr>
            <p:ph type="sldNum" sz="quarter" idx="5"/>
          </p:nvPr>
        </p:nvSpPr>
        <p:spPr/>
        <p:txBody>
          <a:bodyPr/>
          <a:lstStyle/>
          <a:p>
            <a:fld id="{1C40F3E7-A070-4DB1-B704-C35643C4A276}" type="slidenum">
              <a:rPr lang="en-US" smtClean="0"/>
              <a:t>15</a:t>
            </a:fld>
            <a:endParaRPr lang="en-US" dirty="0"/>
          </a:p>
        </p:txBody>
      </p:sp>
    </p:spTree>
    <p:extLst>
      <p:ext uri="{BB962C8B-B14F-4D97-AF65-F5344CB8AC3E}">
        <p14:creationId xmlns:p14="http://schemas.microsoft.com/office/powerpoint/2010/main" val="34794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Reserve's most important function is to conduct the nation's monetary policy. Article I, Section 8 of the U.S. Constitution gives Congress the power "to coin money" and "regulate the value thereof." Historically, central banks have used three traditional tools to implement monetary policy in the economy: open market operations, changing reserve requirements, and altering the discount rate. These tools are most effective when the economy is operating in a limited reserves scenario.</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there are limited reserves in an economy, the most common monetary policy tool is open market operations. Takes place when the central bank sells or buys U.S. Treasury bonds in order to influence the quantity of bank reserves and interest rates. The specific interest rate targeted in open market operations is the federal funds rate. The federal funds rate is the interest rate that commercial banks charge when making overnight loans to other banks.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funds rate often correlates with the unemployment rate and the inflation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73149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Open Market Committee (FOMC) makes the decisions regarding open market operations. The FOMC is comprised of seven members of the Federal Reserve's Board of Governors. The FOMC tries to act by consensus; however, the Federal Reserve's chair has traditionally played a powerful role in defining and shaping that consensus. Over the last few decades, open market operations have been the most commonly used tool of monetary policy for the Fed and central banks.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5803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understand how open market operations affect the money supply, consider Eastern Bank's T-account balance sheet in Tables 1–3. Table 1 shows that Eastern Bank starts with $460 million in assets, divided among reserves, bonds, and loans, and $400 million in liabilities in the form of deposits, with a net worth of $60 million. When the central bank purchases $20 million in bonds from Eastern Bank, the bond holdings of Eastern Bank fall by $20 million, and the bank’s reserves rise by $20 million, as Table 2 shows.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8338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97132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First, the Federal Reserve buys government bonds from a bank. The bank’s excess reserves increase, and the bank uses those reserves to make new loans. New lending creates deposits for other banks, generating more loans.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99583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Open market operations can also reduce the quantity of money and loans in an economy. At any given time, a bank is receiving payments on loans that it made previously and also making new loans. A decrease in the quantity of loans also means fewer deposits in other banks and other banks reducing their lending.</a:t>
            </a:r>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2635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CB9-3206-46FB-81BB-C9A20478E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19018-3B1F-4CAB-BA6C-7861E2963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F84A7-FBE8-4E9B-A61C-3F2A700E160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F45C65-9648-4DA6-AB0F-A83154CEB0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3C9F8-59D8-494F-B249-72F8DB1038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487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297-8D6C-4AD1-988F-FD9BC07AA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82B8-4971-46E1-AB5C-A2BC17D74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873FA-654E-4D64-88C2-85DA8B1294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D7E11B-C667-44F1-864B-6F95CDF61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42E28-AD12-4A72-A1FA-3B9EFA3DAD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359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32ED-417D-4CBE-99C2-7C776F301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5AD8F-2D43-478B-9C7E-8B3839A82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BBA33-4849-4E01-B22F-E3D8D32DEC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40B70E-5659-4E00-A497-B9CC13BF5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8F3C0-9494-4C50-BE86-20DC83196A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372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17AA-BA72-4E38-A373-0403483E2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623C5-B637-49D6-9821-FA019AE22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BA28-BB9E-4A45-8578-9B2DF8526A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F6661-F310-47F2-94C7-6FC18D0BB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16A089-1CA8-4951-A12B-9FAB71452C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30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DEED-B35D-4961-BD86-5224AC0CF2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D9972-8DAF-4E56-8689-30E4A4E0D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1DE1F-10DE-4448-B7D7-72FC85FE76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3B3096-E3AB-4FCF-A613-224D2A5DD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268E6-48AE-4011-98D5-66F938945C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1365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599A-F5F8-42CF-8D6F-3DDF69B06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AA25-A6C3-471D-8717-C4A9DDE24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D7747-4EAB-4764-BD7A-B1A973E54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2B9AF-A56D-4DA8-907D-B8FE03A58E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48B841-E8CB-4D38-B533-7B5516756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64BCD0-0F2B-4207-92DA-2B0B609EA6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764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82F-213A-4099-8F47-535449494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33AA8-6DF1-4F8F-B28A-676FC7D5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C72F8-F05E-40B5-B7A8-49807C093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27E19-55B8-4188-BC66-D9EF2A943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7CE87-FD8F-4007-9BC9-18D28A49E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9264B-09F6-45C1-9F16-C30C7A92102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BC4C4C1-A123-4189-8337-75B6682890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A9E9F6-88E7-4EC6-A80B-637DBE21B7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7339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F6A4-C0D9-4269-A1D3-E0E4AE2C1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DF896-5FA1-4186-896F-B680B9A54CE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144327A-4EB7-49A4-97E3-4C526FF901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978809-9340-40E5-8DF7-606902AE97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593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72A6-2E85-4570-84F9-0ECB9986B12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BC6C532-9970-4B74-94D3-505729A1AF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8CE1C4-EA72-4041-904D-EAB929C3B3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751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06AB-5C17-442A-8F3E-05EE1C728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07FC1-652E-49C1-AF73-2C8727E49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328D5-51B0-45AF-BA68-9BD4E783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7376C-3A81-4622-A1C0-11347F77D7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6539472-B362-4282-8792-3640AE8E37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F51581-622A-4751-BE26-4E10BDC4C2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291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B75E-8E85-43D1-ABF4-6730141B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D2E64-620F-4D03-98E2-76031DAB1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8C181F-C5E6-4465-9C25-96F1360A9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92073-76EB-43C6-81B2-D07EB8A1657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DF77A6-71DA-4051-8CBF-EB2B5F21D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9DF59-CA46-409A-BA00-CE7500DA65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23294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ED2-72E1-4451-B4E7-B53CFE9EC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8B3B4-FCDB-400A-AF35-911403C13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A422F-6317-4050-A373-0BB716200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26E7EE9-2398-4597-A3D7-71FE7410E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2573CE-C7A2-4E5B-8EDA-01B63D5F9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8232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F3F3F"/>
              </a:solidFill>
              <a:latin typeface="Calibri"/>
              <a:ea typeface="Calibri"/>
              <a:cs typeface="Calibri"/>
              <a:sym typeface="Calibri"/>
            </a:endParaRPr>
          </a:p>
        </p:txBody>
      </p:sp>
      <p:sp>
        <p:nvSpPr>
          <p:cNvPr id="85" name="Google Shape;85;p13"/>
          <p:cNvSpPr txBox="1"/>
          <p:nvPr/>
        </p:nvSpPr>
        <p:spPr>
          <a:xfrm>
            <a:off x="1524000" y="2359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entury Gothic"/>
                <a:ea typeface="Century Gothic"/>
                <a:cs typeface="Century Gothic"/>
                <a:sym typeface="Century Gothic"/>
              </a:rPr>
              <a:t>How a Central Bank Executes Monetary Policy</a:t>
            </a:r>
            <a:endParaRPr dirty="0"/>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entury Gothic"/>
                <a:ea typeface="Century Gothic"/>
                <a:cs typeface="Century Gothic"/>
                <a:sym typeface="Century Gothic"/>
              </a:rPr>
              <a:t>HAWKES</a:t>
            </a:r>
            <a:r>
              <a:rPr lang="en-US" sz="2800" b="0" i="0" u="none" strike="noStrike" cap="none" dirty="0">
                <a:solidFill>
                  <a:schemeClr val="lt1"/>
                </a:solidFill>
                <a:latin typeface="Century Gothic"/>
                <a:ea typeface="Century Gothic"/>
                <a:cs typeface="Century Gothic"/>
                <a:sym typeface="Century Gothic"/>
              </a:rPr>
              <a:t> LEARNING</a:t>
            </a:r>
            <a:endParaRPr dirty="0"/>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Reserve Requirements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367075"/>
            <a:chOff x="542655" y="1736761"/>
            <a:chExt cx="8058422" cy="13670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second method of conducting monetary policy is for the central bank to raise or lower the </a:t>
              </a:r>
              <a:r>
                <a:rPr lang="en-US" sz="2000" b="1" dirty="0">
                  <a:solidFill>
                    <a:schemeClr val="bg1"/>
                  </a:solidFill>
                </a:rPr>
                <a:t>reserve requirement</a:t>
              </a:r>
              <a:r>
                <a:rPr lang="en-US" sz="2000" dirty="0">
                  <a:solidFill>
                    <a:schemeClr val="bg1"/>
                  </a:solidFill>
                </a:rPr>
                <a:t>, which is the percentage of each bank's deposits that it is legally required to hold as cash or on deposit with the central bank.</a:t>
              </a:r>
              <a:endParaRPr lang="en-US" sz="2000" b="1" dirty="0">
                <a:solidFill>
                  <a:schemeClr val="bg1"/>
                </a:solidFill>
              </a:endParaRP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386" y="3025532"/>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required to hold a greater amount in reserves, they have less money available to lend out.</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118" y="3902591"/>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are allowed to hold a smaller amount in reserves, they will have a greater amount of money available to lend out.</a:t>
              </a:r>
            </a:p>
          </p:txBody>
        </p:sp>
      </p:grpSp>
    </p:spTree>
    <p:extLst>
      <p:ext uri="{BB962C8B-B14F-4D97-AF65-F5344CB8AC3E}">
        <p14:creationId xmlns:p14="http://schemas.microsoft.com/office/powerpoint/2010/main" val="275209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Changing the Discount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the aftermath of the Panic of 1907, when many banks failed as a result of bank runs.</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event of a run, sound banks (banks that are not bankrupt) can borrow as much cash as they need from the Fed's discount window.</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46495"/>
            <a:ext cx="8058422" cy="1027603"/>
            <a:chOff x="542655" y="1736761"/>
            <a:chExt cx="8058422" cy="1027603"/>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4870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interest rate that banks pay for such loans is called the </a:t>
              </a:r>
              <a:r>
                <a:rPr lang="en-US" sz="2000" b="1" dirty="0">
                  <a:solidFill>
                    <a:schemeClr val="bg1"/>
                  </a:solidFill>
                </a:rPr>
                <a:t>discount rate </a:t>
              </a:r>
              <a:r>
                <a:rPr lang="en-US" sz="2000" dirty="0">
                  <a:solidFill>
                    <a:schemeClr val="bg1"/>
                  </a:solidFill>
                </a:rPr>
                <a:t>because the bank makes loans against its outstanding loans "at a discount" of their face value.</a:t>
              </a:r>
            </a:p>
          </p:txBody>
        </p:sp>
      </p:grpSp>
      <p:grpSp>
        <p:nvGrpSpPr>
          <p:cNvPr id="14" name="Group 13">
            <a:extLst>
              <a:ext uri="{FF2B5EF4-FFF2-40B4-BE49-F238E27FC236}">
                <a16:creationId xmlns:a16="http://schemas.microsoft.com/office/drawing/2014/main" id="{69BA76EE-7F72-4845-BC3C-6C792578F3E5}"/>
              </a:ext>
            </a:extLst>
          </p:cNvPr>
          <p:cNvGrpSpPr/>
          <p:nvPr/>
        </p:nvGrpSpPr>
        <p:grpSpPr>
          <a:xfrm>
            <a:off x="2066386" y="443862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traditional method for conducting monetary policy is to raise or lower the discount rate.</a:t>
              </a:r>
            </a:p>
          </p:txBody>
        </p:sp>
      </p:grpSp>
      <p:grpSp>
        <p:nvGrpSpPr>
          <p:cNvPr id="22" name="Group 21">
            <a:extLst>
              <a:ext uri="{FF2B5EF4-FFF2-40B4-BE49-F238E27FC236}">
                <a16:creationId xmlns:a16="http://schemas.microsoft.com/office/drawing/2014/main" id="{F07C94C7-88A1-490D-8827-8309BDE46ACF}"/>
              </a:ext>
            </a:extLst>
          </p:cNvPr>
          <p:cNvGrpSpPr/>
          <p:nvPr/>
        </p:nvGrpSpPr>
        <p:grpSpPr>
          <a:xfrm>
            <a:off x="2066118" y="5328564"/>
            <a:ext cx="8058422" cy="1059135"/>
            <a:chOff x="542655" y="1736761"/>
            <a:chExt cx="8058422" cy="1059135"/>
          </a:xfrm>
          <a:solidFill>
            <a:srgbClr val="627981"/>
          </a:solidFill>
        </p:grpSpPr>
        <p:sp>
          <p:nvSpPr>
            <p:cNvPr id="23" name="Rectangle 22">
              <a:extLst>
                <a:ext uri="{FF2B5EF4-FFF2-40B4-BE49-F238E27FC236}">
                  <a16:creationId xmlns:a16="http://schemas.microsoft.com/office/drawing/2014/main" id="{296E7723-3E97-4FEA-87A1-97860BA617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88817A8C-B14F-4073-B223-C0BF528A2F17}"/>
                </a:ext>
              </a:extLst>
            </p:cNvPr>
            <p:cNvSpPr txBox="1"/>
            <p:nvPr/>
          </p:nvSpPr>
          <p:spPr>
            <a:xfrm>
              <a:off x="542655" y="178023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raises the discount rate, commercial banks will reduce their borrowing of reserves from the Fed and instead call in loans to replace those reserves.</a:t>
              </a:r>
            </a:p>
          </p:txBody>
        </p:sp>
      </p:grpSp>
    </p:spTree>
    <p:extLst>
      <p:ext uri="{BB962C8B-B14F-4D97-AF65-F5344CB8AC3E}">
        <p14:creationId xmlns:p14="http://schemas.microsoft.com/office/powerpoint/2010/main" val="31895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Tree>
    <p:extLst>
      <p:ext uri="{BB962C8B-B14F-4D97-AF65-F5344CB8AC3E}">
        <p14:creationId xmlns:p14="http://schemas.microsoft.com/office/powerpoint/2010/main" val="15116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algn="ctr"/>
              <a:r>
                <a:rPr lang="en-US" sz="2000" dirty="0">
                  <a:solidFill>
                    <a:schemeClr val="bg1"/>
                  </a:solidFill>
                </a:rPr>
                <a:t>Indicate whether the following monetary policy actions would increase or decrease the money supply.</a:t>
              </a:r>
            </a:p>
            <a:p>
              <a:endParaRPr lang="en-US" sz="2000" dirty="0">
                <a:solidFill>
                  <a:schemeClr val="bg1"/>
                </a:solidFill>
              </a:endParaRPr>
            </a:p>
            <a:p>
              <a:r>
                <a:rPr lang="en-US" sz="2000" dirty="0">
                  <a:solidFill>
                    <a:schemeClr val="bg1"/>
                  </a:solidFill>
                </a:rPr>
                <a:t>The Federal Reserve sells government bonds to banks.</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raises the required reserve ratio.</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a:p>
              <a:endParaRPr lang="en-US" sz="2000" dirty="0">
                <a:solidFill>
                  <a:schemeClr val="bg1"/>
                </a:solidFill>
              </a:endParaRPr>
            </a:p>
            <a:p>
              <a:r>
                <a:rPr lang="en-US" sz="2000" dirty="0">
                  <a:solidFill>
                    <a:schemeClr val="bg1"/>
                  </a:solidFill>
                </a:rPr>
                <a:t>The Federal Reserve reduces the discount rate.</a:t>
              </a:r>
            </a:p>
            <a:p>
              <a:pPr marL="342900" indent="-342900">
                <a:buFont typeface="Wingdings" panose="05000000000000000000" pitchFamily="2" charset="2"/>
                <a:buChar char="q"/>
              </a:pPr>
              <a:r>
                <a:rPr lang="en-US" sz="2000" dirty="0">
                  <a:solidFill>
                    <a:schemeClr val="bg1"/>
                  </a:solidFill>
                </a:rPr>
                <a:t>Increases the money supply</a:t>
              </a:r>
            </a:p>
            <a:p>
              <a:pPr marL="342900" indent="-342900">
                <a:buFont typeface="Wingdings" panose="05000000000000000000" pitchFamily="2" charset="2"/>
                <a:buChar char="q"/>
              </a:pPr>
              <a:r>
                <a:rPr lang="en-US" sz="2000" dirty="0">
                  <a:solidFill>
                    <a:schemeClr val="bg1"/>
                  </a:solidFill>
                </a:rPr>
                <a:t>Decreases the money supply</a:t>
              </a:r>
            </a:p>
          </p:txBody>
        </p:sp>
      </p:grpSp>
      <p:sp>
        <p:nvSpPr>
          <p:cNvPr id="2" name="Rectangle 1">
            <a:extLst>
              <a:ext uri="{FF2B5EF4-FFF2-40B4-BE49-F238E27FC236}">
                <a16:creationId xmlns:a16="http://schemas.microsoft.com/office/drawing/2014/main" id="{93648BA3-18C6-41A3-828D-CB74F603AED5}"/>
              </a:ext>
            </a:extLst>
          </p:cNvPr>
          <p:cNvSpPr/>
          <p:nvPr/>
        </p:nvSpPr>
        <p:spPr>
          <a:xfrm>
            <a:off x="1969846" y="3019823"/>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EDF9D-E4F3-4AED-87DC-C271031587DB}"/>
              </a:ext>
            </a:extLst>
          </p:cNvPr>
          <p:cNvSpPr/>
          <p:nvPr/>
        </p:nvSpPr>
        <p:spPr>
          <a:xfrm>
            <a:off x="1969845" y="422953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19660C-5B44-498A-B38B-D5FAE468D2C3}"/>
              </a:ext>
            </a:extLst>
          </p:cNvPr>
          <p:cNvSpPr/>
          <p:nvPr/>
        </p:nvSpPr>
        <p:spPr>
          <a:xfrm>
            <a:off x="1969845" y="5141329"/>
            <a:ext cx="231389" cy="244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96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Ample Reserves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Great Recession, open market operations with limited reserves did not provide enough stimulus for economic recovery.</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began using a new tool: paying interest on reserves balances that banks hold at the Fed. This resulted in ample reserves.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5428727"/>
            <a:ext cx="8058154" cy="625872"/>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878514"/>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IORB is the Fed’s primary tool.</a:t>
              </a:r>
            </a:p>
          </p:txBody>
        </p:sp>
      </p:grpSp>
      <p:grpSp>
        <p:nvGrpSpPr>
          <p:cNvPr id="2" name="Group 1">
            <a:extLst>
              <a:ext uri="{FF2B5EF4-FFF2-40B4-BE49-F238E27FC236}">
                <a16:creationId xmlns:a16="http://schemas.microsoft.com/office/drawing/2014/main" id="{E993D092-5C81-4ABD-C499-C16BAE0856C3}"/>
              </a:ext>
            </a:extLst>
          </p:cNvPr>
          <p:cNvGrpSpPr/>
          <p:nvPr/>
        </p:nvGrpSpPr>
        <p:grpSpPr>
          <a:xfrm>
            <a:off x="2066922" y="3362261"/>
            <a:ext cx="8058154" cy="806935"/>
            <a:chOff x="542923" y="1736761"/>
            <a:chExt cx="8058154" cy="806935"/>
          </a:xfrm>
          <a:solidFill>
            <a:srgbClr val="627981"/>
          </a:solidFill>
        </p:grpSpPr>
        <p:sp>
          <p:nvSpPr>
            <p:cNvPr id="3" name="Rectangle 2">
              <a:extLst>
                <a:ext uri="{FF2B5EF4-FFF2-40B4-BE49-F238E27FC236}">
                  <a16:creationId xmlns:a16="http://schemas.microsoft.com/office/drawing/2014/main" id="{6DE6460D-5447-836F-C2E3-2D04A5D5FA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4" name="TextBox 3">
              <a:extLst>
                <a:ext uri="{FF2B5EF4-FFF2-40B4-BE49-F238E27FC236}">
                  <a16:creationId xmlns:a16="http://schemas.microsoft.com/office/drawing/2014/main" id="{FE2B9F23-D4EC-441A-4595-6FEC16F78408}"/>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uses four tools to conduct monetary policy when there are ample reserves in the economy:</a:t>
              </a:r>
            </a:p>
          </p:txBody>
        </p:sp>
      </p:grpSp>
      <p:graphicFrame>
        <p:nvGraphicFramePr>
          <p:cNvPr id="5" name="Diagram 4">
            <a:extLst>
              <a:ext uri="{FF2B5EF4-FFF2-40B4-BE49-F238E27FC236}">
                <a16:creationId xmlns:a16="http://schemas.microsoft.com/office/drawing/2014/main" id="{61F8686C-3468-4B24-2CB2-B9AA8BBC51DC}"/>
              </a:ext>
            </a:extLst>
          </p:cNvPr>
          <p:cNvGraphicFramePr/>
          <p:nvPr>
            <p:extLst>
              <p:ext uri="{D42A27DB-BD31-4B8C-83A1-F6EECF244321}">
                <p14:modId xmlns:p14="http://schemas.microsoft.com/office/powerpoint/2010/main" val="661317805"/>
              </p:ext>
            </p:extLst>
          </p:nvPr>
        </p:nvGraphicFramePr>
        <p:xfrm>
          <a:off x="2082420" y="4105416"/>
          <a:ext cx="8042656" cy="112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Ample Reserves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257381" y="1474296"/>
            <a:ext cx="3755026" cy="2396160"/>
            <a:chOff x="542655" y="1736761"/>
            <a:chExt cx="8058422" cy="105929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an ample reserves scenario, the Fed administers rates to determine the federal funds rate (FFR) instead of it being determined by the demand and supply of reserves in the federal funds market.</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1257381" y="3969160"/>
            <a:ext cx="3754901" cy="2055717"/>
            <a:chOff x="542923" y="1736760"/>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0"/>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2" y="1766173"/>
              <a:ext cx="8042655"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three rates the Fed administers are the discount rate, the interest on reserves balances (IORB), and the overnight reverse repurchase (ON RRP) rate.</a:t>
              </a:r>
            </a:p>
          </p:txBody>
        </p:sp>
      </p:grpSp>
      <p:pic>
        <p:nvPicPr>
          <p:cNvPr id="7" name="Picture 6" descr="A graph showing the demand and supply for reserves and the federal funds rate, the discount rate, the IORB rate, and the ON RRP rate.">
            <a:extLst>
              <a:ext uri="{FF2B5EF4-FFF2-40B4-BE49-F238E27FC236}">
                <a16:creationId xmlns:a16="http://schemas.microsoft.com/office/drawing/2014/main" id="{7C091A19-5E6B-A66E-F3ED-70DD29F5F372}"/>
              </a:ext>
            </a:extLst>
          </p:cNvPr>
          <p:cNvPicPr>
            <a:picLocks noChangeAspect="1"/>
          </p:cNvPicPr>
          <p:nvPr/>
        </p:nvPicPr>
        <p:blipFill>
          <a:blip r:embed="rId3"/>
          <a:stretch>
            <a:fillRect/>
          </a:stretch>
        </p:blipFill>
        <p:spPr>
          <a:xfrm>
            <a:off x="5093335" y="1589923"/>
            <a:ext cx="5841159" cy="4319573"/>
          </a:xfrm>
          <a:prstGeom prst="rect">
            <a:avLst/>
          </a:prstGeom>
        </p:spPr>
      </p:pic>
    </p:spTree>
    <p:extLst>
      <p:ext uri="{BB962C8B-B14F-4D97-AF65-F5344CB8AC3E}">
        <p14:creationId xmlns:p14="http://schemas.microsoft.com/office/powerpoint/2010/main" val="153132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20"/>
          <p:cNvGrpSpPr/>
          <p:nvPr/>
        </p:nvGrpSpPr>
        <p:grpSpPr>
          <a:xfrm>
            <a:off x="1524001" y="288568"/>
            <a:ext cx="9144001" cy="6332628"/>
            <a:chOff x="-1" y="463132"/>
            <a:chExt cx="9144001" cy="6332628"/>
          </a:xfrm>
        </p:grpSpPr>
        <p:sp>
          <p:nvSpPr>
            <p:cNvPr id="182" name="Google Shape;182;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83" name="Google Shape;183;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84" name="Google Shape;184;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5" name="Google Shape;185;p20"/>
          <p:cNvSpPr txBox="1"/>
          <p:nvPr/>
        </p:nvSpPr>
        <p:spPr>
          <a:xfrm>
            <a:off x="1459469" y="1341780"/>
            <a:ext cx="9273061" cy="4708981"/>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0" dirty="0">
              <a:solidFill>
                <a:schemeClr val="dk1"/>
              </a:solidFill>
              <a:latin typeface="Calibri"/>
              <a:ea typeface="Calibri"/>
              <a:cs typeface="Calibri"/>
              <a:sym typeface="Calibri"/>
            </a:endParaRPr>
          </a:p>
        </p:txBody>
      </p:sp>
      <p:sp>
        <p:nvSpPr>
          <p:cNvPr id="186" name="Google Shape;186;p20"/>
          <p:cNvSpPr txBox="1"/>
          <p:nvPr/>
        </p:nvSpPr>
        <p:spPr>
          <a:xfrm>
            <a:off x="1683025" y="1459475"/>
            <a:ext cx="8855700" cy="44298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Prior to the Great Recession, the economy was in a limited reserves scenario and the Fed used three tools to conduct monetary policy: open market operations, reserve requirements, and discount rates.</a:t>
            </a:r>
            <a:endParaRPr sz="2200" dirty="0">
              <a:solidFill>
                <a:schemeClr val="bg1"/>
              </a:solidFill>
              <a:latin typeface="Calibri"/>
              <a:ea typeface="Calibri"/>
              <a:cs typeface="Calibri"/>
              <a:sym typeface="Calibri"/>
            </a:endParaRPr>
          </a:p>
          <a:p>
            <a:pPr marL="457200" indent="-368300">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During the Great Recession, t</a:t>
            </a:r>
            <a:r>
              <a:rPr lang="en-US" sz="2200" dirty="0">
                <a:solidFill>
                  <a:schemeClr val="bg1"/>
                </a:solidFill>
                <a:latin typeface="Calibri"/>
                <a:ea typeface="Calibri"/>
                <a:cs typeface="Calibri"/>
              </a:rPr>
              <a:t>he Fed began using a new tool, paying interest on reserves balances, which resulted in ample reserves.</a:t>
            </a:r>
          </a:p>
          <a:p>
            <a:pPr marL="457200" indent="-368300">
              <a:buClr>
                <a:schemeClr val="bg1"/>
              </a:buClr>
              <a:buSzPts val="2200"/>
              <a:buFont typeface="Arial" panose="020B0604020202020204" pitchFamily="34" charset="0"/>
              <a:buChar char="•"/>
            </a:pPr>
            <a:r>
              <a:rPr lang="en-US" sz="2200" dirty="0">
                <a:solidFill>
                  <a:schemeClr val="bg1"/>
                </a:solidFill>
                <a:latin typeface="Calibri"/>
                <a:ea typeface="Calibri"/>
                <a:cs typeface="Calibri"/>
              </a:rPr>
              <a:t>In an ample reserves scenario, the Fed shifts the demand for reserves by changing its administered rates: the discount rate, the interest rate on reserve balances, and the overnight reverse repurchase rate.</a:t>
            </a:r>
          </a:p>
          <a:p>
            <a:pPr marL="457200" indent="-368300">
              <a:buClr>
                <a:schemeClr val="bg1"/>
              </a:buClr>
              <a:buSzPts val="2200"/>
              <a:buFont typeface="Arial" panose="020B0604020202020204" pitchFamily="34" charset="0"/>
              <a:buChar char="•"/>
            </a:pPr>
            <a:r>
              <a:rPr lang="en-US" sz="2200" dirty="0">
                <a:solidFill>
                  <a:schemeClr val="bg1"/>
                </a:solidFill>
                <a:latin typeface="Calibri"/>
                <a:ea typeface="Calibri"/>
                <a:cs typeface="Calibri"/>
              </a:rPr>
              <a:t>Limited reserves policy works through changing the supply of reserves, while ample reserves policy works through changing the demand for reserves by changing administered interest rates. The Fed will use open market operations to shift the supply curve if it needs to increase reserves in order to stay in an ample reserves framework.</a:t>
            </a:r>
          </a:p>
          <a:p>
            <a:pPr marL="457200" marR="0" lvl="0" indent="-368300" algn="l" rtl="0">
              <a:spcBef>
                <a:spcPts val="0"/>
              </a:spcBef>
              <a:spcAft>
                <a:spcPts val="0"/>
              </a:spcAft>
              <a:buClr>
                <a:schemeClr val="bg1"/>
              </a:buClr>
              <a:buSzPts val="2200"/>
              <a:buFont typeface="Arial" panose="020B0604020202020204" pitchFamily="34" charset="0"/>
              <a:buChar char="•"/>
            </a:pPr>
            <a:endParaRPr sz="2200" dirty="0">
              <a:solidFill>
                <a:schemeClr val="bg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90"/>
        <p:cNvGrpSpPr/>
        <p:nvPr/>
      </p:nvGrpSpPr>
      <p:grpSpPr>
        <a:xfrm>
          <a:off x="0" y="0"/>
          <a:ext cx="0" cy="0"/>
          <a:chOff x="0" y="0"/>
          <a:chExt cx="0" cy="0"/>
        </a:xfrm>
      </p:grpSpPr>
      <p:cxnSp>
        <p:nvCxnSpPr>
          <p:cNvPr id="191" name="Google Shape;191;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92" name="Google Shape;192;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dirty="0">
                <a:solidFill>
                  <a:schemeClr val="lt1"/>
                </a:solidFill>
                <a:latin typeface="Century Gothic"/>
                <a:ea typeface="Century Gothic"/>
                <a:cs typeface="Century Gothic"/>
                <a:sym typeface="Century Gothic"/>
              </a:rPr>
              <a:t>HAWKES</a:t>
            </a:r>
            <a:r>
              <a:rPr lang="en-US" sz="7200" dirty="0">
                <a:solidFill>
                  <a:schemeClr val="lt1"/>
                </a:solidFill>
                <a:latin typeface="Century Gothic"/>
                <a:ea typeface="Century Gothic"/>
                <a:cs typeface="Century Gothic"/>
                <a:sym typeface="Century Gothic"/>
              </a:rPr>
              <a:t> LEARNING</a:t>
            </a:r>
            <a:endParaRPr dirty="0"/>
          </a:p>
        </p:txBody>
      </p:sp>
      <p:pic>
        <p:nvPicPr>
          <p:cNvPr id="193" name="Google Shape;193;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94" name="Google Shape;194;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95" name="Google Shape;195;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96" name="Google Shape;196;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Reserve's most important function is to conduct the nation's monetary policy.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Article I, Section 8 of the U.S. Constitution gives Congress the power "to coin money" and "regulate the value thereof."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Historically, central banks have used three traditional tools to implement monetary policy in the economy:</a:t>
              </a:r>
            </a:p>
          </p:txBody>
        </p:sp>
      </p:grpSp>
      <p:graphicFrame>
        <p:nvGraphicFramePr>
          <p:cNvPr id="2" name="Diagram 1">
            <a:extLst>
              <a:ext uri="{FF2B5EF4-FFF2-40B4-BE49-F238E27FC236}">
                <a16:creationId xmlns:a16="http://schemas.microsoft.com/office/drawing/2014/main" id="{DF1056E6-BBA3-46C0-9C93-CEB799A1C67C}"/>
              </a:ext>
            </a:extLst>
          </p:cNvPr>
          <p:cNvGraphicFramePr/>
          <p:nvPr>
            <p:extLst>
              <p:ext uri="{D42A27DB-BD31-4B8C-83A1-F6EECF244321}">
                <p14:modId xmlns:p14="http://schemas.microsoft.com/office/powerpoint/2010/main" val="3112539904"/>
              </p:ext>
            </p:extLst>
          </p:nvPr>
        </p:nvGraphicFramePr>
        <p:xfrm>
          <a:off x="2483929" y="3987264"/>
          <a:ext cx="7224140" cy="140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7371B325-793A-B1D1-F185-ED4CB622F318}"/>
              </a:ext>
            </a:extLst>
          </p:cNvPr>
          <p:cNvGrpSpPr/>
          <p:nvPr/>
        </p:nvGrpSpPr>
        <p:grpSpPr>
          <a:xfrm>
            <a:off x="2066922" y="5579351"/>
            <a:ext cx="8058154" cy="806935"/>
            <a:chOff x="542923" y="1736761"/>
            <a:chExt cx="8058154" cy="806935"/>
          </a:xfrm>
          <a:solidFill>
            <a:srgbClr val="627981"/>
          </a:solidFill>
        </p:grpSpPr>
        <p:sp>
          <p:nvSpPr>
            <p:cNvPr id="4" name="Rectangle 3">
              <a:extLst>
                <a:ext uri="{FF2B5EF4-FFF2-40B4-BE49-F238E27FC236}">
                  <a16:creationId xmlns:a16="http://schemas.microsoft.com/office/drawing/2014/main" id="{896197AF-4DD5-D83C-F41C-CA82209886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5" name="TextBox 4">
              <a:extLst>
                <a:ext uri="{FF2B5EF4-FFF2-40B4-BE49-F238E27FC236}">
                  <a16:creationId xmlns:a16="http://schemas.microsoft.com/office/drawing/2014/main" id="{4174C255-3796-848A-CF29-BF105880C860}"/>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tools are most effective when the economy is operating in a limited reserves scenario.</a:t>
              </a:r>
            </a:p>
          </p:txBody>
        </p:sp>
      </p:grpSp>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there are limited reserves in an economy, the most common monetary policy tool is </a:t>
              </a:r>
              <a:r>
                <a:rPr lang="en-US" sz="2000" b="1" dirty="0">
                  <a:solidFill>
                    <a:schemeClr val="bg1"/>
                  </a:solidFill>
                </a:rPr>
                <a:t>open market operations</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take place when the central bank sells or buys U.S. Treasury bonds in order to influence the quantity of bank reserves and interest rates.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specific interest rate targeted in open market operations is the </a:t>
              </a:r>
              <a:r>
                <a:rPr lang="en-US" sz="2000" b="1" dirty="0">
                  <a:solidFill>
                    <a:schemeClr val="bg1"/>
                  </a:solidFill>
                </a:rPr>
                <a:t>federal funds rate</a:t>
              </a:r>
              <a:r>
                <a:rPr lang="en-US" sz="2000" dirty="0">
                  <a:solidFill>
                    <a:schemeClr val="bg1"/>
                  </a:solidFill>
                </a:rPr>
                <a:t>.</a:t>
              </a:r>
            </a:p>
          </p:txBody>
        </p:sp>
      </p:grpSp>
      <p:grpSp>
        <p:nvGrpSpPr>
          <p:cNvPr id="14" name="Group 13">
            <a:extLst>
              <a:ext uri="{FF2B5EF4-FFF2-40B4-BE49-F238E27FC236}">
                <a16:creationId xmlns:a16="http://schemas.microsoft.com/office/drawing/2014/main" id="{88F6E1DE-EA01-4136-900B-231664259EB8}"/>
              </a:ext>
            </a:extLst>
          </p:cNvPr>
          <p:cNvGrpSpPr/>
          <p:nvPr/>
        </p:nvGrpSpPr>
        <p:grpSpPr>
          <a:xfrm>
            <a:off x="2066922" y="425142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B4CAF85-E6C7-4191-8211-04FE25977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EBD7A2E-2294-4512-8659-7BF1FA4B1C1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funds rate is the interest rate that commercial banks charge when making overnight loans to other banks.</a:t>
              </a:r>
            </a:p>
          </p:txBody>
        </p:sp>
      </p:grpSp>
    </p:spTree>
    <p:extLst>
      <p:ext uri="{BB962C8B-B14F-4D97-AF65-F5344CB8AC3E}">
        <p14:creationId xmlns:p14="http://schemas.microsoft.com/office/powerpoint/2010/main" val="423227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Funds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17186"/>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algn="ctr"/>
              <a:r>
                <a:rPr lang="en-US" sz="2000" dirty="0">
                  <a:solidFill>
                    <a:schemeClr val="bg1"/>
                  </a:solidFill>
                </a:rPr>
                <a:t>The federal funds rate is a very short-term interest rate, but it reflects credit conditions in financial markets very well.</a:t>
              </a:r>
            </a:p>
          </p:txBody>
        </p:sp>
      </p:grpSp>
      <p:pic>
        <p:nvPicPr>
          <p:cNvPr id="3" name="Picture 2" descr="A graph showing the unemployment rate, inflation rate, and federal funds rate in the United States from 1970 to 2022.">
            <a:extLst>
              <a:ext uri="{FF2B5EF4-FFF2-40B4-BE49-F238E27FC236}">
                <a16:creationId xmlns:a16="http://schemas.microsoft.com/office/drawing/2014/main" id="{79769010-B7D6-05D9-5FB7-D357A8FE2F95}"/>
              </a:ext>
            </a:extLst>
          </p:cNvPr>
          <p:cNvPicPr>
            <a:picLocks noChangeAspect="1"/>
          </p:cNvPicPr>
          <p:nvPr/>
        </p:nvPicPr>
        <p:blipFill rotWithShape="1">
          <a:blip r:embed="rId3"/>
          <a:srcRect l="2090" t="1874" r="2431" b="1759"/>
          <a:stretch/>
        </p:blipFill>
        <p:spPr>
          <a:xfrm>
            <a:off x="3103880" y="1267519"/>
            <a:ext cx="5984240" cy="4412986"/>
          </a:xfrm>
          <a:prstGeom prst="rect">
            <a:avLst/>
          </a:prstGeom>
        </p:spPr>
      </p:pic>
    </p:spTree>
    <p:extLst>
      <p:ext uri="{BB962C8B-B14F-4D97-AF65-F5344CB8AC3E}">
        <p14:creationId xmlns:p14="http://schemas.microsoft.com/office/powerpoint/2010/main" val="21520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Federal Open Market Committee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Open Market Committee (FOMC) makes the decisions regarding open market operations.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is comprised of seven members of the Federal Reserve's Board of Governors.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FOMC tries to act by consensus; however, the Federal Reserve's chair has traditionally played a powerful role in defining and shaping that consensus.</a:t>
              </a:r>
            </a:p>
          </p:txBody>
        </p:sp>
      </p:grpSp>
      <p:grpSp>
        <p:nvGrpSpPr>
          <p:cNvPr id="14" name="Group 13">
            <a:extLst>
              <a:ext uri="{FF2B5EF4-FFF2-40B4-BE49-F238E27FC236}">
                <a16:creationId xmlns:a16="http://schemas.microsoft.com/office/drawing/2014/main" id="{6CB0D0F9-E0E3-4BEA-A916-8FD8213EB0EE}"/>
              </a:ext>
            </a:extLst>
          </p:cNvPr>
          <p:cNvGrpSpPr/>
          <p:nvPr/>
        </p:nvGrpSpPr>
        <p:grpSpPr>
          <a:xfrm>
            <a:off x="2066654" y="450020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5D08BE9-9375-4EDD-B0E9-62F668B9BD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AB3D7289-626C-41CD-A660-5D02E71BDED3}"/>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last few decades, open market operations have been the most commonly used tool of monetary policy for the Fed and central banks.</a:t>
              </a:r>
            </a:p>
          </p:txBody>
        </p:sp>
      </p:grpSp>
    </p:spTree>
    <p:extLst>
      <p:ext uri="{BB962C8B-B14F-4D97-AF65-F5344CB8AC3E}">
        <p14:creationId xmlns:p14="http://schemas.microsoft.com/office/powerpoint/2010/main" val="3860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Open Market Operations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7A2084-D059-4E81-8776-81336E494B2A}"/>
              </a:ext>
            </a:extLst>
          </p:cNvPr>
          <p:cNvSpPr txBox="1"/>
          <p:nvPr/>
        </p:nvSpPr>
        <p:spPr>
          <a:xfrm>
            <a:off x="5806441" y="1325880"/>
            <a:ext cx="1097280" cy="381000"/>
          </a:xfrm>
          <a:prstGeom prst="rect">
            <a:avLst/>
          </a:prstGeom>
          <a:noFill/>
        </p:spPr>
        <p:txBody>
          <a:bodyPr wrap="square" rtlCol="0">
            <a:spAutoFit/>
          </a:bodyPr>
          <a:lstStyle/>
          <a:p>
            <a:pPr algn="ctr"/>
            <a:r>
              <a:rPr lang="en-US" b="1" dirty="0"/>
              <a:t>Assets</a:t>
            </a:r>
          </a:p>
        </p:txBody>
      </p:sp>
      <p:sp>
        <p:nvSpPr>
          <p:cNvPr id="24" name="TextBox 23">
            <a:extLst>
              <a:ext uri="{FF2B5EF4-FFF2-40B4-BE49-F238E27FC236}">
                <a16:creationId xmlns:a16="http://schemas.microsoft.com/office/drawing/2014/main" id="{FB32232F-73F2-4477-A20D-7278D11FAC72}"/>
              </a:ext>
            </a:extLst>
          </p:cNvPr>
          <p:cNvSpPr txBox="1"/>
          <p:nvPr/>
        </p:nvSpPr>
        <p:spPr>
          <a:xfrm>
            <a:off x="7612380" y="1325880"/>
            <a:ext cx="2346960" cy="369332"/>
          </a:xfrm>
          <a:prstGeom prst="rect">
            <a:avLst/>
          </a:prstGeom>
          <a:noFill/>
        </p:spPr>
        <p:txBody>
          <a:bodyPr wrap="square" rtlCol="0">
            <a:spAutoFit/>
          </a:bodyPr>
          <a:lstStyle/>
          <a:p>
            <a:pPr algn="ctr"/>
            <a:r>
              <a:rPr lang="en-US" b="1" dirty="0"/>
              <a:t>Liabilities + Net Worth</a:t>
            </a:r>
          </a:p>
        </p:txBody>
      </p:sp>
      <p:cxnSp>
        <p:nvCxnSpPr>
          <p:cNvPr id="4" name="Straight Connector 3">
            <a:extLst>
              <a:ext uri="{FF2B5EF4-FFF2-40B4-BE49-F238E27FC236}">
                <a16:creationId xmlns:a16="http://schemas.microsoft.com/office/drawing/2014/main" id="{1A848231-2B3D-4DB8-A3DC-5CA7A587CABA}"/>
              </a:ext>
            </a:extLst>
          </p:cNvPr>
          <p:cNvCxnSpPr>
            <a:cxnSpLocks/>
          </p:cNvCxnSpPr>
          <p:nvPr/>
        </p:nvCxnSpPr>
        <p:spPr>
          <a:xfrm>
            <a:off x="7559040" y="1463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A1F6165-12BE-432A-9505-F516EEDA7850}"/>
              </a:ext>
            </a:extLst>
          </p:cNvPr>
          <p:cNvSpPr txBox="1"/>
          <p:nvPr/>
        </p:nvSpPr>
        <p:spPr>
          <a:xfrm>
            <a:off x="5151121" y="1722120"/>
            <a:ext cx="1097280" cy="381000"/>
          </a:xfrm>
          <a:prstGeom prst="rect">
            <a:avLst/>
          </a:prstGeom>
          <a:noFill/>
        </p:spPr>
        <p:txBody>
          <a:bodyPr wrap="square" rtlCol="0">
            <a:spAutoFit/>
          </a:bodyPr>
          <a:lstStyle/>
          <a:p>
            <a:pPr algn="ctr"/>
            <a:r>
              <a:rPr lang="en-US" dirty="0"/>
              <a:t>Reserves</a:t>
            </a:r>
          </a:p>
        </p:txBody>
      </p:sp>
      <p:sp>
        <p:nvSpPr>
          <p:cNvPr id="27" name="TextBox 26">
            <a:extLst>
              <a:ext uri="{FF2B5EF4-FFF2-40B4-BE49-F238E27FC236}">
                <a16:creationId xmlns:a16="http://schemas.microsoft.com/office/drawing/2014/main" id="{9591C917-37FF-4BA4-A0D5-A6424FB297B3}"/>
              </a:ext>
            </a:extLst>
          </p:cNvPr>
          <p:cNvSpPr txBox="1"/>
          <p:nvPr/>
        </p:nvSpPr>
        <p:spPr>
          <a:xfrm>
            <a:off x="5151121" y="2026920"/>
            <a:ext cx="1097280" cy="381000"/>
          </a:xfrm>
          <a:prstGeom prst="rect">
            <a:avLst/>
          </a:prstGeom>
          <a:noFill/>
        </p:spPr>
        <p:txBody>
          <a:bodyPr wrap="square" rtlCol="0">
            <a:spAutoFit/>
          </a:bodyPr>
          <a:lstStyle/>
          <a:p>
            <a:pPr algn="ctr"/>
            <a:r>
              <a:rPr lang="en-US" dirty="0"/>
              <a:t>Bonds</a:t>
            </a:r>
          </a:p>
        </p:txBody>
      </p:sp>
      <p:sp>
        <p:nvSpPr>
          <p:cNvPr id="28" name="TextBox 27">
            <a:extLst>
              <a:ext uri="{FF2B5EF4-FFF2-40B4-BE49-F238E27FC236}">
                <a16:creationId xmlns:a16="http://schemas.microsoft.com/office/drawing/2014/main" id="{5D1A83CC-AE92-413A-A586-04D01BFEB369}"/>
              </a:ext>
            </a:extLst>
          </p:cNvPr>
          <p:cNvSpPr txBox="1"/>
          <p:nvPr/>
        </p:nvSpPr>
        <p:spPr>
          <a:xfrm>
            <a:off x="5151121" y="2301240"/>
            <a:ext cx="1097280" cy="381000"/>
          </a:xfrm>
          <a:prstGeom prst="rect">
            <a:avLst/>
          </a:prstGeom>
          <a:noFill/>
        </p:spPr>
        <p:txBody>
          <a:bodyPr wrap="square" rtlCol="0">
            <a:spAutoFit/>
          </a:bodyPr>
          <a:lstStyle/>
          <a:p>
            <a:pPr algn="ctr"/>
            <a:r>
              <a:rPr lang="en-US" dirty="0"/>
              <a:t>Loans</a:t>
            </a:r>
          </a:p>
        </p:txBody>
      </p:sp>
      <p:sp>
        <p:nvSpPr>
          <p:cNvPr id="29" name="TextBox 28">
            <a:extLst>
              <a:ext uri="{FF2B5EF4-FFF2-40B4-BE49-F238E27FC236}">
                <a16:creationId xmlns:a16="http://schemas.microsoft.com/office/drawing/2014/main" id="{24ADE14E-F3BB-4165-9DD7-1ADFD081C202}"/>
              </a:ext>
            </a:extLst>
          </p:cNvPr>
          <p:cNvSpPr txBox="1"/>
          <p:nvPr/>
        </p:nvSpPr>
        <p:spPr>
          <a:xfrm>
            <a:off x="6461760" y="1722120"/>
            <a:ext cx="1097280" cy="381000"/>
          </a:xfrm>
          <a:prstGeom prst="rect">
            <a:avLst/>
          </a:prstGeom>
          <a:noFill/>
        </p:spPr>
        <p:txBody>
          <a:bodyPr wrap="square" rtlCol="0">
            <a:spAutoFit/>
          </a:bodyPr>
          <a:lstStyle/>
          <a:p>
            <a:pPr algn="ctr"/>
            <a:r>
              <a:rPr lang="en-US" dirty="0"/>
              <a:t>40</a:t>
            </a:r>
          </a:p>
        </p:txBody>
      </p:sp>
      <p:sp>
        <p:nvSpPr>
          <p:cNvPr id="30" name="TextBox 29">
            <a:extLst>
              <a:ext uri="{FF2B5EF4-FFF2-40B4-BE49-F238E27FC236}">
                <a16:creationId xmlns:a16="http://schemas.microsoft.com/office/drawing/2014/main" id="{CE9B0D35-DB70-4C29-8613-48F3110952B1}"/>
              </a:ext>
            </a:extLst>
          </p:cNvPr>
          <p:cNvSpPr txBox="1"/>
          <p:nvPr/>
        </p:nvSpPr>
        <p:spPr>
          <a:xfrm>
            <a:off x="6461760" y="2011680"/>
            <a:ext cx="1097280" cy="381000"/>
          </a:xfrm>
          <a:prstGeom prst="rect">
            <a:avLst/>
          </a:prstGeom>
          <a:noFill/>
        </p:spPr>
        <p:txBody>
          <a:bodyPr wrap="square" rtlCol="0">
            <a:spAutoFit/>
          </a:bodyPr>
          <a:lstStyle/>
          <a:p>
            <a:pPr algn="ctr"/>
            <a:r>
              <a:rPr lang="en-US" dirty="0"/>
              <a:t>120</a:t>
            </a:r>
          </a:p>
        </p:txBody>
      </p:sp>
      <p:sp>
        <p:nvSpPr>
          <p:cNvPr id="31" name="TextBox 30">
            <a:extLst>
              <a:ext uri="{FF2B5EF4-FFF2-40B4-BE49-F238E27FC236}">
                <a16:creationId xmlns:a16="http://schemas.microsoft.com/office/drawing/2014/main" id="{2921D7B6-008C-4CEF-8ACD-4A6E672D6DFB}"/>
              </a:ext>
            </a:extLst>
          </p:cNvPr>
          <p:cNvSpPr txBox="1"/>
          <p:nvPr/>
        </p:nvSpPr>
        <p:spPr>
          <a:xfrm>
            <a:off x="6461760" y="2306073"/>
            <a:ext cx="1097280" cy="381000"/>
          </a:xfrm>
          <a:prstGeom prst="rect">
            <a:avLst/>
          </a:prstGeom>
          <a:noFill/>
        </p:spPr>
        <p:txBody>
          <a:bodyPr wrap="square" rtlCol="0">
            <a:spAutoFit/>
          </a:bodyPr>
          <a:lstStyle/>
          <a:p>
            <a:pPr algn="ctr"/>
            <a:r>
              <a:rPr lang="en-US" dirty="0"/>
              <a:t>300</a:t>
            </a:r>
          </a:p>
        </p:txBody>
      </p:sp>
      <p:sp>
        <p:nvSpPr>
          <p:cNvPr id="32" name="TextBox 31">
            <a:extLst>
              <a:ext uri="{FF2B5EF4-FFF2-40B4-BE49-F238E27FC236}">
                <a16:creationId xmlns:a16="http://schemas.microsoft.com/office/drawing/2014/main" id="{D7C40A3C-3FBD-42E3-88A2-B6AC9C570579}"/>
              </a:ext>
            </a:extLst>
          </p:cNvPr>
          <p:cNvSpPr txBox="1"/>
          <p:nvPr/>
        </p:nvSpPr>
        <p:spPr>
          <a:xfrm>
            <a:off x="7711441" y="1722120"/>
            <a:ext cx="1097280" cy="381000"/>
          </a:xfrm>
          <a:prstGeom prst="rect">
            <a:avLst/>
          </a:prstGeom>
          <a:noFill/>
        </p:spPr>
        <p:txBody>
          <a:bodyPr wrap="square" rtlCol="0">
            <a:spAutoFit/>
          </a:bodyPr>
          <a:lstStyle/>
          <a:p>
            <a:pPr algn="ctr"/>
            <a:r>
              <a:rPr lang="en-US" dirty="0"/>
              <a:t>Reserves</a:t>
            </a:r>
          </a:p>
        </p:txBody>
      </p:sp>
      <p:sp>
        <p:nvSpPr>
          <p:cNvPr id="33" name="TextBox 32">
            <a:extLst>
              <a:ext uri="{FF2B5EF4-FFF2-40B4-BE49-F238E27FC236}">
                <a16:creationId xmlns:a16="http://schemas.microsoft.com/office/drawing/2014/main" id="{D6879C78-42EF-4486-8C2F-015A4A47F408}"/>
              </a:ext>
            </a:extLst>
          </p:cNvPr>
          <p:cNvSpPr txBox="1"/>
          <p:nvPr/>
        </p:nvSpPr>
        <p:spPr>
          <a:xfrm>
            <a:off x="9022080" y="1722120"/>
            <a:ext cx="1097280" cy="381000"/>
          </a:xfrm>
          <a:prstGeom prst="rect">
            <a:avLst/>
          </a:prstGeom>
          <a:noFill/>
        </p:spPr>
        <p:txBody>
          <a:bodyPr wrap="square" rtlCol="0">
            <a:spAutoFit/>
          </a:bodyPr>
          <a:lstStyle/>
          <a:p>
            <a:pPr algn="ctr"/>
            <a:r>
              <a:rPr lang="en-US" dirty="0"/>
              <a:t>400</a:t>
            </a:r>
          </a:p>
        </p:txBody>
      </p:sp>
      <p:cxnSp>
        <p:nvCxnSpPr>
          <p:cNvPr id="6" name="Straight Connector 5">
            <a:extLst>
              <a:ext uri="{FF2B5EF4-FFF2-40B4-BE49-F238E27FC236}">
                <a16:creationId xmlns:a16="http://schemas.microsoft.com/office/drawing/2014/main" id="{1A94D0CF-F3AB-4178-AE03-E60F68B9E23D}"/>
              </a:ext>
            </a:extLst>
          </p:cNvPr>
          <p:cNvCxnSpPr/>
          <p:nvPr/>
        </p:nvCxnSpPr>
        <p:spPr>
          <a:xfrm>
            <a:off x="5151121" y="1710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2390B44-363A-4A70-A786-A9163DDABD28}"/>
              </a:ext>
            </a:extLst>
          </p:cNvPr>
          <p:cNvSpPr txBox="1"/>
          <p:nvPr/>
        </p:nvSpPr>
        <p:spPr>
          <a:xfrm>
            <a:off x="7711441" y="2286000"/>
            <a:ext cx="1310638" cy="369332"/>
          </a:xfrm>
          <a:prstGeom prst="rect">
            <a:avLst/>
          </a:prstGeom>
          <a:noFill/>
        </p:spPr>
        <p:txBody>
          <a:bodyPr wrap="square" rtlCol="0">
            <a:spAutoFit/>
          </a:bodyPr>
          <a:lstStyle/>
          <a:p>
            <a:pPr algn="ctr"/>
            <a:r>
              <a:rPr lang="en-US" dirty="0"/>
              <a:t>Net Worth</a:t>
            </a:r>
          </a:p>
        </p:txBody>
      </p:sp>
      <p:sp>
        <p:nvSpPr>
          <p:cNvPr id="35" name="TextBox 34">
            <a:extLst>
              <a:ext uri="{FF2B5EF4-FFF2-40B4-BE49-F238E27FC236}">
                <a16:creationId xmlns:a16="http://schemas.microsoft.com/office/drawing/2014/main" id="{C1FBE8BC-5971-447A-89E2-F55D8BF62EAF}"/>
              </a:ext>
            </a:extLst>
          </p:cNvPr>
          <p:cNvSpPr txBox="1"/>
          <p:nvPr/>
        </p:nvSpPr>
        <p:spPr>
          <a:xfrm>
            <a:off x="9022080" y="2286000"/>
            <a:ext cx="1097280" cy="381000"/>
          </a:xfrm>
          <a:prstGeom prst="rect">
            <a:avLst/>
          </a:prstGeom>
          <a:noFill/>
        </p:spPr>
        <p:txBody>
          <a:bodyPr wrap="square" rtlCol="0">
            <a:spAutoFit/>
          </a:bodyPr>
          <a:lstStyle/>
          <a:p>
            <a:pPr algn="ctr"/>
            <a:r>
              <a:rPr lang="en-US" dirty="0"/>
              <a:t>60</a:t>
            </a:r>
          </a:p>
        </p:txBody>
      </p:sp>
      <p:sp>
        <p:nvSpPr>
          <p:cNvPr id="65" name="TextBox 64">
            <a:extLst>
              <a:ext uri="{FF2B5EF4-FFF2-40B4-BE49-F238E27FC236}">
                <a16:creationId xmlns:a16="http://schemas.microsoft.com/office/drawing/2014/main" id="{6F3C8A41-D92E-4B7C-A6D4-9D4A151C7993}"/>
              </a:ext>
            </a:extLst>
          </p:cNvPr>
          <p:cNvSpPr txBox="1"/>
          <p:nvPr/>
        </p:nvSpPr>
        <p:spPr>
          <a:xfrm>
            <a:off x="5821681" y="3002280"/>
            <a:ext cx="1097280" cy="381000"/>
          </a:xfrm>
          <a:prstGeom prst="rect">
            <a:avLst/>
          </a:prstGeom>
          <a:noFill/>
        </p:spPr>
        <p:txBody>
          <a:bodyPr wrap="square" rtlCol="0">
            <a:spAutoFit/>
          </a:bodyPr>
          <a:lstStyle/>
          <a:p>
            <a:pPr algn="ctr"/>
            <a:r>
              <a:rPr lang="en-US" b="1" dirty="0"/>
              <a:t>Assets</a:t>
            </a:r>
          </a:p>
        </p:txBody>
      </p:sp>
      <p:sp>
        <p:nvSpPr>
          <p:cNvPr id="66" name="TextBox 65">
            <a:extLst>
              <a:ext uri="{FF2B5EF4-FFF2-40B4-BE49-F238E27FC236}">
                <a16:creationId xmlns:a16="http://schemas.microsoft.com/office/drawing/2014/main" id="{DD720F27-1B9D-45C9-8179-B8F29F9EE879}"/>
              </a:ext>
            </a:extLst>
          </p:cNvPr>
          <p:cNvSpPr txBox="1"/>
          <p:nvPr/>
        </p:nvSpPr>
        <p:spPr>
          <a:xfrm>
            <a:off x="7627620" y="3002280"/>
            <a:ext cx="2346960" cy="369332"/>
          </a:xfrm>
          <a:prstGeom prst="rect">
            <a:avLst/>
          </a:prstGeom>
          <a:noFill/>
        </p:spPr>
        <p:txBody>
          <a:bodyPr wrap="square" rtlCol="0">
            <a:spAutoFit/>
          </a:bodyPr>
          <a:lstStyle/>
          <a:p>
            <a:pPr algn="ctr"/>
            <a:r>
              <a:rPr lang="en-US" b="1" dirty="0"/>
              <a:t>Liabilities + Net Worth</a:t>
            </a:r>
          </a:p>
        </p:txBody>
      </p:sp>
      <p:cxnSp>
        <p:nvCxnSpPr>
          <p:cNvPr id="67" name="Straight Connector 66">
            <a:extLst>
              <a:ext uri="{FF2B5EF4-FFF2-40B4-BE49-F238E27FC236}">
                <a16:creationId xmlns:a16="http://schemas.microsoft.com/office/drawing/2014/main" id="{49782498-DA06-46CB-A734-1EB2EF4EFFF6}"/>
              </a:ext>
            </a:extLst>
          </p:cNvPr>
          <p:cNvCxnSpPr>
            <a:cxnSpLocks/>
          </p:cNvCxnSpPr>
          <p:nvPr/>
        </p:nvCxnSpPr>
        <p:spPr>
          <a:xfrm>
            <a:off x="7574280" y="31394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872F576-D0E1-43DB-AA61-A4715C776B32}"/>
              </a:ext>
            </a:extLst>
          </p:cNvPr>
          <p:cNvSpPr txBox="1"/>
          <p:nvPr/>
        </p:nvSpPr>
        <p:spPr>
          <a:xfrm>
            <a:off x="5166361" y="3398520"/>
            <a:ext cx="1097280" cy="381000"/>
          </a:xfrm>
          <a:prstGeom prst="rect">
            <a:avLst/>
          </a:prstGeom>
          <a:noFill/>
        </p:spPr>
        <p:txBody>
          <a:bodyPr wrap="square" rtlCol="0">
            <a:spAutoFit/>
          </a:bodyPr>
          <a:lstStyle/>
          <a:p>
            <a:pPr algn="ctr"/>
            <a:r>
              <a:rPr lang="en-US" dirty="0"/>
              <a:t>Reserves</a:t>
            </a:r>
          </a:p>
        </p:txBody>
      </p:sp>
      <p:sp>
        <p:nvSpPr>
          <p:cNvPr id="69" name="TextBox 68">
            <a:extLst>
              <a:ext uri="{FF2B5EF4-FFF2-40B4-BE49-F238E27FC236}">
                <a16:creationId xmlns:a16="http://schemas.microsoft.com/office/drawing/2014/main" id="{9F72A455-67EA-4F57-93B1-C0375F051FB0}"/>
              </a:ext>
            </a:extLst>
          </p:cNvPr>
          <p:cNvSpPr txBox="1"/>
          <p:nvPr/>
        </p:nvSpPr>
        <p:spPr>
          <a:xfrm>
            <a:off x="5166361" y="3703320"/>
            <a:ext cx="1097280" cy="381000"/>
          </a:xfrm>
          <a:prstGeom prst="rect">
            <a:avLst/>
          </a:prstGeom>
          <a:noFill/>
        </p:spPr>
        <p:txBody>
          <a:bodyPr wrap="square" rtlCol="0">
            <a:spAutoFit/>
          </a:bodyPr>
          <a:lstStyle/>
          <a:p>
            <a:pPr algn="ctr"/>
            <a:r>
              <a:rPr lang="en-US" dirty="0"/>
              <a:t>Bonds</a:t>
            </a:r>
          </a:p>
        </p:txBody>
      </p:sp>
      <p:sp>
        <p:nvSpPr>
          <p:cNvPr id="70" name="TextBox 69">
            <a:extLst>
              <a:ext uri="{FF2B5EF4-FFF2-40B4-BE49-F238E27FC236}">
                <a16:creationId xmlns:a16="http://schemas.microsoft.com/office/drawing/2014/main" id="{0A534655-EFFF-41EC-8DF5-3222AACE1F8B}"/>
              </a:ext>
            </a:extLst>
          </p:cNvPr>
          <p:cNvSpPr txBox="1"/>
          <p:nvPr/>
        </p:nvSpPr>
        <p:spPr>
          <a:xfrm>
            <a:off x="5166361" y="3977640"/>
            <a:ext cx="1097280" cy="381000"/>
          </a:xfrm>
          <a:prstGeom prst="rect">
            <a:avLst/>
          </a:prstGeom>
          <a:noFill/>
        </p:spPr>
        <p:txBody>
          <a:bodyPr wrap="square" rtlCol="0">
            <a:spAutoFit/>
          </a:bodyPr>
          <a:lstStyle/>
          <a:p>
            <a:pPr algn="ctr"/>
            <a:r>
              <a:rPr lang="en-US" dirty="0"/>
              <a:t>Loans</a:t>
            </a:r>
          </a:p>
        </p:txBody>
      </p:sp>
      <p:sp>
        <p:nvSpPr>
          <p:cNvPr id="71" name="TextBox 70">
            <a:extLst>
              <a:ext uri="{FF2B5EF4-FFF2-40B4-BE49-F238E27FC236}">
                <a16:creationId xmlns:a16="http://schemas.microsoft.com/office/drawing/2014/main" id="{A4D3929B-F664-4F34-A47C-EBD39D8B6959}"/>
              </a:ext>
            </a:extLst>
          </p:cNvPr>
          <p:cNvSpPr txBox="1"/>
          <p:nvPr/>
        </p:nvSpPr>
        <p:spPr>
          <a:xfrm>
            <a:off x="6476999" y="3398520"/>
            <a:ext cx="1158241" cy="369332"/>
          </a:xfrm>
          <a:prstGeom prst="rect">
            <a:avLst/>
          </a:prstGeom>
          <a:noFill/>
        </p:spPr>
        <p:txBody>
          <a:bodyPr wrap="square" rtlCol="0">
            <a:spAutoFit/>
          </a:bodyPr>
          <a:lstStyle/>
          <a:p>
            <a:pPr algn="ctr"/>
            <a:r>
              <a:rPr lang="en-US" dirty="0"/>
              <a:t>40+20=60</a:t>
            </a:r>
          </a:p>
        </p:txBody>
      </p:sp>
      <p:sp>
        <p:nvSpPr>
          <p:cNvPr id="72" name="TextBox 71">
            <a:extLst>
              <a:ext uri="{FF2B5EF4-FFF2-40B4-BE49-F238E27FC236}">
                <a16:creationId xmlns:a16="http://schemas.microsoft.com/office/drawing/2014/main" id="{E92AE335-0511-4029-825C-135223C81616}"/>
              </a:ext>
            </a:extLst>
          </p:cNvPr>
          <p:cNvSpPr txBox="1"/>
          <p:nvPr/>
        </p:nvSpPr>
        <p:spPr>
          <a:xfrm>
            <a:off x="6324599" y="3688080"/>
            <a:ext cx="1310637" cy="369332"/>
          </a:xfrm>
          <a:prstGeom prst="rect">
            <a:avLst/>
          </a:prstGeom>
          <a:noFill/>
        </p:spPr>
        <p:txBody>
          <a:bodyPr wrap="square" rtlCol="0">
            <a:spAutoFit/>
          </a:bodyPr>
          <a:lstStyle/>
          <a:p>
            <a:pPr algn="ctr"/>
            <a:r>
              <a:rPr lang="en-US" dirty="0"/>
              <a:t>120-20=100</a:t>
            </a:r>
          </a:p>
        </p:txBody>
      </p:sp>
      <p:sp>
        <p:nvSpPr>
          <p:cNvPr id="73" name="TextBox 72">
            <a:extLst>
              <a:ext uri="{FF2B5EF4-FFF2-40B4-BE49-F238E27FC236}">
                <a16:creationId xmlns:a16="http://schemas.microsoft.com/office/drawing/2014/main" id="{C2731ED0-2B52-46B1-9642-35A239A5C1A8}"/>
              </a:ext>
            </a:extLst>
          </p:cNvPr>
          <p:cNvSpPr txBox="1"/>
          <p:nvPr/>
        </p:nvSpPr>
        <p:spPr>
          <a:xfrm>
            <a:off x="6477000" y="3982473"/>
            <a:ext cx="1097280" cy="381000"/>
          </a:xfrm>
          <a:prstGeom prst="rect">
            <a:avLst/>
          </a:prstGeom>
          <a:noFill/>
        </p:spPr>
        <p:txBody>
          <a:bodyPr wrap="square" rtlCol="0">
            <a:spAutoFit/>
          </a:bodyPr>
          <a:lstStyle/>
          <a:p>
            <a:pPr algn="ctr"/>
            <a:r>
              <a:rPr lang="en-US" dirty="0"/>
              <a:t>300</a:t>
            </a:r>
          </a:p>
        </p:txBody>
      </p:sp>
      <p:sp>
        <p:nvSpPr>
          <p:cNvPr id="74" name="TextBox 73">
            <a:extLst>
              <a:ext uri="{FF2B5EF4-FFF2-40B4-BE49-F238E27FC236}">
                <a16:creationId xmlns:a16="http://schemas.microsoft.com/office/drawing/2014/main" id="{EA53598D-6B00-48DD-BBCA-BE4489366398}"/>
              </a:ext>
            </a:extLst>
          </p:cNvPr>
          <p:cNvSpPr txBox="1"/>
          <p:nvPr/>
        </p:nvSpPr>
        <p:spPr>
          <a:xfrm>
            <a:off x="7726681" y="3398520"/>
            <a:ext cx="1097280" cy="381000"/>
          </a:xfrm>
          <a:prstGeom prst="rect">
            <a:avLst/>
          </a:prstGeom>
          <a:noFill/>
        </p:spPr>
        <p:txBody>
          <a:bodyPr wrap="square" rtlCol="0">
            <a:spAutoFit/>
          </a:bodyPr>
          <a:lstStyle/>
          <a:p>
            <a:pPr algn="ctr"/>
            <a:r>
              <a:rPr lang="en-US" dirty="0"/>
              <a:t>Reserves</a:t>
            </a:r>
          </a:p>
        </p:txBody>
      </p:sp>
      <p:sp>
        <p:nvSpPr>
          <p:cNvPr id="75" name="TextBox 74">
            <a:extLst>
              <a:ext uri="{FF2B5EF4-FFF2-40B4-BE49-F238E27FC236}">
                <a16:creationId xmlns:a16="http://schemas.microsoft.com/office/drawing/2014/main" id="{AB6AC8E1-9528-433E-96FB-2C53AD0A051C}"/>
              </a:ext>
            </a:extLst>
          </p:cNvPr>
          <p:cNvSpPr txBox="1"/>
          <p:nvPr/>
        </p:nvSpPr>
        <p:spPr>
          <a:xfrm>
            <a:off x="9037320" y="3398520"/>
            <a:ext cx="1097280" cy="381000"/>
          </a:xfrm>
          <a:prstGeom prst="rect">
            <a:avLst/>
          </a:prstGeom>
          <a:noFill/>
        </p:spPr>
        <p:txBody>
          <a:bodyPr wrap="square" rtlCol="0">
            <a:spAutoFit/>
          </a:bodyPr>
          <a:lstStyle/>
          <a:p>
            <a:pPr algn="ctr"/>
            <a:r>
              <a:rPr lang="en-US" dirty="0"/>
              <a:t>400</a:t>
            </a:r>
          </a:p>
        </p:txBody>
      </p:sp>
      <p:cxnSp>
        <p:nvCxnSpPr>
          <p:cNvPr id="76" name="Straight Connector 75">
            <a:extLst>
              <a:ext uri="{FF2B5EF4-FFF2-40B4-BE49-F238E27FC236}">
                <a16:creationId xmlns:a16="http://schemas.microsoft.com/office/drawing/2014/main" id="{F9BA5EE3-DF02-4147-AAEF-2561D3448BD8}"/>
              </a:ext>
            </a:extLst>
          </p:cNvPr>
          <p:cNvCxnSpPr/>
          <p:nvPr/>
        </p:nvCxnSpPr>
        <p:spPr>
          <a:xfrm>
            <a:off x="5166361" y="33868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9E1F37A-05F8-4006-9840-4BAA471EFED4}"/>
              </a:ext>
            </a:extLst>
          </p:cNvPr>
          <p:cNvSpPr txBox="1"/>
          <p:nvPr/>
        </p:nvSpPr>
        <p:spPr>
          <a:xfrm>
            <a:off x="7726681" y="3962400"/>
            <a:ext cx="1310638" cy="369332"/>
          </a:xfrm>
          <a:prstGeom prst="rect">
            <a:avLst/>
          </a:prstGeom>
          <a:noFill/>
        </p:spPr>
        <p:txBody>
          <a:bodyPr wrap="square" rtlCol="0">
            <a:spAutoFit/>
          </a:bodyPr>
          <a:lstStyle/>
          <a:p>
            <a:pPr algn="ctr"/>
            <a:r>
              <a:rPr lang="en-US" dirty="0"/>
              <a:t>Net Worth</a:t>
            </a:r>
          </a:p>
        </p:txBody>
      </p:sp>
      <p:sp>
        <p:nvSpPr>
          <p:cNvPr id="78" name="TextBox 77">
            <a:extLst>
              <a:ext uri="{FF2B5EF4-FFF2-40B4-BE49-F238E27FC236}">
                <a16:creationId xmlns:a16="http://schemas.microsoft.com/office/drawing/2014/main" id="{BD870FE9-CDF8-4546-B864-2F36D3B2D223}"/>
              </a:ext>
            </a:extLst>
          </p:cNvPr>
          <p:cNvSpPr txBox="1"/>
          <p:nvPr/>
        </p:nvSpPr>
        <p:spPr>
          <a:xfrm>
            <a:off x="9037320" y="3962400"/>
            <a:ext cx="1097280" cy="381000"/>
          </a:xfrm>
          <a:prstGeom prst="rect">
            <a:avLst/>
          </a:prstGeom>
          <a:noFill/>
        </p:spPr>
        <p:txBody>
          <a:bodyPr wrap="square" rtlCol="0">
            <a:spAutoFit/>
          </a:bodyPr>
          <a:lstStyle/>
          <a:p>
            <a:pPr algn="ctr"/>
            <a:r>
              <a:rPr lang="en-US" dirty="0"/>
              <a:t>60</a:t>
            </a:r>
          </a:p>
        </p:txBody>
      </p:sp>
      <p:sp>
        <p:nvSpPr>
          <p:cNvPr id="79" name="TextBox 78">
            <a:extLst>
              <a:ext uri="{FF2B5EF4-FFF2-40B4-BE49-F238E27FC236}">
                <a16:creationId xmlns:a16="http://schemas.microsoft.com/office/drawing/2014/main" id="{ED85D0BF-635D-48E8-B141-7B70B1311ABB}"/>
              </a:ext>
            </a:extLst>
          </p:cNvPr>
          <p:cNvSpPr txBox="1"/>
          <p:nvPr/>
        </p:nvSpPr>
        <p:spPr>
          <a:xfrm>
            <a:off x="5836921" y="4754880"/>
            <a:ext cx="1097280" cy="381000"/>
          </a:xfrm>
          <a:prstGeom prst="rect">
            <a:avLst/>
          </a:prstGeom>
          <a:noFill/>
        </p:spPr>
        <p:txBody>
          <a:bodyPr wrap="square" rtlCol="0">
            <a:spAutoFit/>
          </a:bodyPr>
          <a:lstStyle/>
          <a:p>
            <a:pPr algn="ctr"/>
            <a:r>
              <a:rPr lang="en-US" b="1" dirty="0"/>
              <a:t>Assets</a:t>
            </a:r>
          </a:p>
        </p:txBody>
      </p:sp>
      <p:sp>
        <p:nvSpPr>
          <p:cNvPr id="80" name="TextBox 79">
            <a:extLst>
              <a:ext uri="{FF2B5EF4-FFF2-40B4-BE49-F238E27FC236}">
                <a16:creationId xmlns:a16="http://schemas.microsoft.com/office/drawing/2014/main" id="{7E545943-5D03-4255-ADE0-7BCE87274FF3}"/>
              </a:ext>
            </a:extLst>
          </p:cNvPr>
          <p:cNvSpPr txBox="1"/>
          <p:nvPr/>
        </p:nvSpPr>
        <p:spPr>
          <a:xfrm>
            <a:off x="7642860" y="4754880"/>
            <a:ext cx="2346960" cy="369332"/>
          </a:xfrm>
          <a:prstGeom prst="rect">
            <a:avLst/>
          </a:prstGeom>
          <a:noFill/>
        </p:spPr>
        <p:txBody>
          <a:bodyPr wrap="square" rtlCol="0">
            <a:spAutoFit/>
          </a:bodyPr>
          <a:lstStyle/>
          <a:p>
            <a:pPr algn="ctr"/>
            <a:r>
              <a:rPr lang="en-US" b="1" dirty="0"/>
              <a:t>Liabilities + Net Worth</a:t>
            </a:r>
          </a:p>
        </p:txBody>
      </p:sp>
      <p:cxnSp>
        <p:nvCxnSpPr>
          <p:cNvPr id="81" name="Straight Connector 80">
            <a:extLst>
              <a:ext uri="{FF2B5EF4-FFF2-40B4-BE49-F238E27FC236}">
                <a16:creationId xmlns:a16="http://schemas.microsoft.com/office/drawing/2014/main" id="{26DBF6AD-E2F2-4C13-ADAB-ABB561813CAE}"/>
              </a:ext>
            </a:extLst>
          </p:cNvPr>
          <p:cNvCxnSpPr>
            <a:cxnSpLocks/>
          </p:cNvCxnSpPr>
          <p:nvPr/>
        </p:nvCxnSpPr>
        <p:spPr>
          <a:xfrm>
            <a:off x="7589520" y="4892040"/>
            <a:ext cx="0" cy="119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7F9B480-E7DC-470C-B3CF-3D42251E027B}"/>
              </a:ext>
            </a:extLst>
          </p:cNvPr>
          <p:cNvSpPr txBox="1"/>
          <p:nvPr/>
        </p:nvSpPr>
        <p:spPr>
          <a:xfrm>
            <a:off x="5181601" y="5151120"/>
            <a:ext cx="1097280" cy="381000"/>
          </a:xfrm>
          <a:prstGeom prst="rect">
            <a:avLst/>
          </a:prstGeom>
          <a:noFill/>
        </p:spPr>
        <p:txBody>
          <a:bodyPr wrap="square" rtlCol="0">
            <a:spAutoFit/>
          </a:bodyPr>
          <a:lstStyle/>
          <a:p>
            <a:pPr algn="ctr"/>
            <a:r>
              <a:rPr lang="en-US" dirty="0"/>
              <a:t>Reserves</a:t>
            </a:r>
          </a:p>
        </p:txBody>
      </p:sp>
      <p:sp>
        <p:nvSpPr>
          <p:cNvPr id="83" name="TextBox 82">
            <a:extLst>
              <a:ext uri="{FF2B5EF4-FFF2-40B4-BE49-F238E27FC236}">
                <a16:creationId xmlns:a16="http://schemas.microsoft.com/office/drawing/2014/main" id="{B0436457-5757-440B-85DB-1F8EBFD8FABF}"/>
              </a:ext>
            </a:extLst>
          </p:cNvPr>
          <p:cNvSpPr txBox="1"/>
          <p:nvPr/>
        </p:nvSpPr>
        <p:spPr>
          <a:xfrm>
            <a:off x="5181601" y="5455920"/>
            <a:ext cx="1097280" cy="381000"/>
          </a:xfrm>
          <a:prstGeom prst="rect">
            <a:avLst/>
          </a:prstGeom>
          <a:noFill/>
        </p:spPr>
        <p:txBody>
          <a:bodyPr wrap="square" rtlCol="0">
            <a:spAutoFit/>
          </a:bodyPr>
          <a:lstStyle/>
          <a:p>
            <a:pPr algn="ctr"/>
            <a:r>
              <a:rPr lang="en-US" dirty="0"/>
              <a:t>Bonds</a:t>
            </a:r>
          </a:p>
        </p:txBody>
      </p:sp>
      <p:sp>
        <p:nvSpPr>
          <p:cNvPr id="84" name="TextBox 83">
            <a:extLst>
              <a:ext uri="{FF2B5EF4-FFF2-40B4-BE49-F238E27FC236}">
                <a16:creationId xmlns:a16="http://schemas.microsoft.com/office/drawing/2014/main" id="{7D36FB8B-D788-4A81-9F07-844CDBBC0564}"/>
              </a:ext>
            </a:extLst>
          </p:cNvPr>
          <p:cNvSpPr txBox="1"/>
          <p:nvPr/>
        </p:nvSpPr>
        <p:spPr>
          <a:xfrm>
            <a:off x="5181601" y="5730240"/>
            <a:ext cx="1097280" cy="381000"/>
          </a:xfrm>
          <a:prstGeom prst="rect">
            <a:avLst/>
          </a:prstGeom>
          <a:noFill/>
        </p:spPr>
        <p:txBody>
          <a:bodyPr wrap="square" rtlCol="0">
            <a:spAutoFit/>
          </a:bodyPr>
          <a:lstStyle/>
          <a:p>
            <a:pPr algn="ctr"/>
            <a:r>
              <a:rPr lang="en-US" dirty="0"/>
              <a:t>Loans</a:t>
            </a:r>
          </a:p>
        </p:txBody>
      </p:sp>
      <p:sp>
        <p:nvSpPr>
          <p:cNvPr id="85" name="TextBox 84">
            <a:extLst>
              <a:ext uri="{FF2B5EF4-FFF2-40B4-BE49-F238E27FC236}">
                <a16:creationId xmlns:a16="http://schemas.microsoft.com/office/drawing/2014/main" id="{AFEBDE42-64EA-4E87-8C32-33AAC7642CAD}"/>
              </a:ext>
            </a:extLst>
          </p:cNvPr>
          <p:cNvSpPr txBox="1"/>
          <p:nvPr/>
        </p:nvSpPr>
        <p:spPr>
          <a:xfrm>
            <a:off x="6492239" y="5151120"/>
            <a:ext cx="1158241" cy="369332"/>
          </a:xfrm>
          <a:prstGeom prst="rect">
            <a:avLst/>
          </a:prstGeom>
          <a:noFill/>
        </p:spPr>
        <p:txBody>
          <a:bodyPr wrap="square" rtlCol="0">
            <a:spAutoFit/>
          </a:bodyPr>
          <a:lstStyle/>
          <a:p>
            <a:pPr algn="ctr"/>
            <a:r>
              <a:rPr lang="en-US" dirty="0"/>
              <a:t>60-20=40</a:t>
            </a:r>
          </a:p>
        </p:txBody>
      </p:sp>
      <p:sp>
        <p:nvSpPr>
          <p:cNvPr id="86" name="TextBox 85">
            <a:extLst>
              <a:ext uri="{FF2B5EF4-FFF2-40B4-BE49-F238E27FC236}">
                <a16:creationId xmlns:a16="http://schemas.microsoft.com/office/drawing/2014/main" id="{B33C5249-A59A-4A80-9C6E-EBC967EB4BE2}"/>
              </a:ext>
            </a:extLst>
          </p:cNvPr>
          <p:cNvSpPr txBox="1"/>
          <p:nvPr/>
        </p:nvSpPr>
        <p:spPr>
          <a:xfrm>
            <a:off x="6434435" y="5440680"/>
            <a:ext cx="1310637" cy="369332"/>
          </a:xfrm>
          <a:prstGeom prst="rect">
            <a:avLst/>
          </a:prstGeom>
          <a:noFill/>
        </p:spPr>
        <p:txBody>
          <a:bodyPr wrap="square" rtlCol="0">
            <a:spAutoFit/>
          </a:bodyPr>
          <a:lstStyle/>
          <a:p>
            <a:pPr algn="ctr"/>
            <a:r>
              <a:rPr lang="en-US" dirty="0"/>
              <a:t>100</a:t>
            </a:r>
          </a:p>
        </p:txBody>
      </p:sp>
      <p:sp>
        <p:nvSpPr>
          <p:cNvPr id="87" name="TextBox 86">
            <a:extLst>
              <a:ext uri="{FF2B5EF4-FFF2-40B4-BE49-F238E27FC236}">
                <a16:creationId xmlns:a16="http://schemas.microsoft.com/office/drawing/2014/main" id="{E623B65F-8E90-4728-BA20-76B721B645DF}"/>
              </a:ext>
            </a:extLst>
          </p:cNvPr>
          <p:cNvSpPr txBox="1"/>
          <p:nvPr/>
        </p:nvSpPr>
        <p:spPr>
          <a:xfrm>
            <a:off x="6208452" y="5735073"/>
            <a:ext cx="1469346" cy="369332"/>
          </a:xfrm>
          <a:prstGeom prst="rect">
            <a:avLst/>
          </a:prstGeom>
          <a:noFill/>
        </p:spPr>
        <p:txBody>
          <a:bodyPr wrap="square" rtlCol="0">
            <a:spAutoFit/>
          </a:bodyPr>
          <a:lstStyle/>
          <a:p>
            <a:pPr algn="ctr"/>
            <a:r>
              <a:rPr lang="en-US" dirty="0"/>
              <a:t>300+20=320</a:t>
            </a:r>
          </a:p>
        </p:txBody>
      </p:sp>
      <p:sp>
        <p:nvSpPr>
          <p:cNvPr id="88" name="TextBox 87">
            <a:extLst>
              <a:ext uri="{FF2B5EF4-FFF2-40B4-BE49-F238E27FC236}">
                <a16:creationId xmlns:a16="http://schemas.microsoft.com/office/drawing/2014/main" id="{E33CDB28-F201-4AA6-A469-ACA7178AB64C}"/>
              </a:ext>
            </a:extLst>
          </p:cNvPr>
          <p:cNvSpPr txBox="1"/>
          <p:nvPr/>
        </p:nvSpPr>
        <p:spPr>
          <a:xfrm>
            <a:off x="7741921" y="5151120"/>
            <a:ext cx="1097280" cy="381000"/>
          </a:xfrm>
          <a:prstGeom prst="rect">
            <a:avLst/>
          </a:prstGeom>
          <a:noFill/>
        </p:spPr>
        <p:txBody>
          <a:bodyPr wrap="square" rtlCol="0">
            <a:spAutoFit/>
          </a:bodyPr>
          <a:lstStyle/>
          <a:p>
            <a:pPr algn="ctr"/>
            <a:r>
              <a:rPr lang="en-US" dirty="0"/>
              <a:t>Reserves</a:t>
            </a:r>
          </a:p>
        </p:txBody>
      </p:sp>
      <p:sp>
        <p:nvSpPr>
          <p:cNvPr id="89" name="TextBox 88">
            <a:extLst>
              <a:ext uri="{FF2B5EF4-FFF2-40B4-BE49-F238E27FC236}">
                <a16:creationId xmlns:a16="http://schemas.microsoft.com/office/drawing/2014/main" id="{5EEFE375-D0A8-4816-8D7A-96C43E126E65}"/>
              </a:ext>
            </a:extLst>
          </p:cNvPr>
          <p:cNvSpPr txBox="1"/>
          <p:nvPr/>
        </p:nvSpPr>
        <p:spPr>
          <a:xfrm>
            <a:off x="9052560" y="5151120"/>
            <a:ext cx="1097280" cy="381000"/>
          </a:xfrm>
          <a:prstGeom prst="rect">
            <a:avLst/>
          </a:prstGeom>
          <a:noFill/>
        </p:spPr>
        <p:txBody>
          <a:bodyPr wrap="square" rtlCol="0">
            <a:spAutoFit/>
          </a:bodyPr>
          <a:lstStyle/>
          <a:p>
            <a:pPr algn="ctr"/>
            <a:r>
              <a:rPr lang="en-US" dirty="0"/>
              <a:t>400</a:t>
            </a:r>
          </a:p>
        </p:txBody>
      </p:sp>
      <p:cxnSp>
        <p:nvCxnSpPr>
          <p:cNvPr id="90" name="Straight Connector 89">
            <a:extLst>
              <a:ext uri="{FF2B5EF4-FFF2-40B4-BE49-F238E27FC236}">
                <a16:creationId xmlns:a16="http://schemas.microsoft.com/office/drawing/2014/main" id="{C41CAD41-5200-4C18-B8D3-36D2AB10C103}"/>
              </a:ext>
            </a:extLst>
          </p:cNvPr>
          <p:cNvCxnSpPr/>
          <p:nvPr/>
        </p:nvCxnSpPr>
        <p:spPr>
          <a:xfrm>
            <a:off x="5181601" y="5139452"/>
            <a:ext cx="4968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42B34EA-D33E-408E-89EC-F5EEEB28656E}"/>
              </a:ext>
            </a:extLst>
          </p:cNvPr>
          <p:cNvSpPr txBox="1"/>
          <p:nvPr/>
        </p:nvSpPr>
        <p:spPr>
          <a:xfrm>
            <a:off x="7741921" y="5715000"/>
            <a:ext cx="1310638" cy="369332"/>
          </a:xfrm>
          <a:prstGeom prst="rect">
            <a:avLst/>
          </a:prstGeom>
          <a:noFill/>
        </p:spPr>
        <p:txBody>
          <a:bodyPr wrap="square" rtlCol="0">
            <a:spAutoFit/>
          </a:bodyPr>
          <a:lstStyle/>
          <a:p>
            <a:pPr algn="ctr"/>
            <a:r>
              <a:rPr lang="en-US" dirty="0"/>
              <a:t>Net Worth</a:t>
            </a:r>
          </a:p>
        </p:txBody>
      </p:sp>
      <p:sp>
        <p:nvSpPr>
          <p:cNvPr id="92" name="TextBox 91">
            <a:extLst>
              <a:ext uri="{FF2B5EF4-FFF2-40B4-BE49-F238E27FC236}">
                <a16:creationId xmlns:a16="http://schemas.microsoft.com/office/drawing/2014/main" id="{D5857D15-C019-4FFA-B000-28FBE305B50B}"/>
              </a:ext>
            </a:extLst>
          </p:cNvPr>
          <p:cNvSpPr txBox="1"/>
          <p:nvPr/>
        </p:nvSpPr>
        <p:spPr>
          <a:xfrm>
            <a:off x="9052560" y="5715000"/>
            <a:ext cx="1097280" cy="381000"/>
          </a:xfrm>
          <a:prstGeom prst="rect">
            <a:avLst/>
          </a:prstGeom>
          <a:noFill/>
        </p:spPr>
        <p:txBody>
          <a:bodyPr wrap="square" rtlCol="0">
            <a:spAutoFit/>
          </a:bodyPr>
          <a:lstStyle/>
          <a:p>
            <a:pPr algn="ctr"/>
            <a:r>
              <a:rPr lang="en-US" dirty="0"/>
              <a:t>60</a:t>
            </a:r>
          </a:p>
        </p:txBody>
      </p:sp>
      <p:sp>
        <p:nvSpPr>
          <p:cNvPr id="9" name="TextBox 8">
            <a:extLst>
              <a:ext uri="{FF2B5EF4-FFF2-40B4-BE49-F238E27FC236}">
                <a16:creationId xmlns:a16="http://schemas.microsoft.com/office/drawing/2014/main" id="{0C1CE179-AA78-45D7-A12F-6CE59FC04350}"/>
              </a:ext>
            </a:extLst>
          </p:cNvPr>
          <p:cNvSpPr txBox="1"/>
          <p:nvPr/>
        </p:nvSpPr>
        <p:spPr>
          <a:xfrm>
            <a:off x="1805941" y="1667018"/>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1: The Original Balance Sheet</a:t>
            </a:r>
          </a:p>
          <a:p>
            <a:pPr algn="ctr"/>
            <a:endParaRPr lang="en-US" dirty="0">
              <a:solidFill>
                <a:schemeClr val="bg1"/>
              </a:solidFill>
            </a:endParaRPr>
          </a:p>
        </p:txBody>
      </p:sp>
      <p:sp>
        <p:nvSpPr>
          <p:cNvPr id="96" name="TextBox 95">
            <a:extLst>
              <a:ext uri="{FF2B5EF4-FFF2-40B4-BE49-F238E27FC236}">
                <a16:creationId xmlns:a16="http://schemas.microsoft.com/office/drawing/2014/main" id="{EBC20763-4D8F-4972-AB56-D790A62BB4A0}"/>
              </a:ext>
            </a:extLst>
          </p:cNvPr>
          <p:cNvSpPr txBox="1"/>
          <p:nvPr/>
        </p:nvSpPr>
        <p:spPr>
          <a:xfrm>
            <a:off x="1805941" y="3264455"/>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2: The Central Bank Buys Bonds</a:t>
            </a:r>
          </a:p>
          <a:p>
            <a:pPr algn="ctr"/>
            <a:endParaRPr lang="en-US" dirty="0">
              <a:solidFill>
                <a:schemeClr val="bg1"/>
              </a:solidFill>
            </a:endParaRPr>
          </a:p>
        </p:txBody>
      </p:sp>
      <p:sp>
        <p:nvSpPr>
          <p:cNvPr id="97" name="TextBox 96">
            <a:extLst>
              <a:ext uri="{FF2B5EF4-FFF2-40B4-BE49-F238E27FC236}">
                <a16:creationId xmlns:a16="http://schemas.microsoft.com/office/drawing/2014/main" id="{10F6FCFB-E0AA-4007-AEBF-EC22FA5CF6EE}"/>
              </a:ext>
            </a:extLst>
          </p:cNvPr>
          <p:cNvSpPr txBox="1"/>
          <p:nvPr/>
        </p:nvSpPr>
        <p:spPr>
          <a:xfrm>
            <a:off x="1805941" y="4951659"/>
            <a:ext cx="2667000" cy="1200329"/>
          </a:xfrm>
          <a:prstGeom prst="rect">
            <a:avLst/>
          </a:prstGeom>
          <a:solidFill>
            <a:srgbClr val="627981"/>
          </a:solidFill>
        </p:spPr>
        <p:txBody>
          <a:bodyPr wrap="square" rtlCol="0">
            <a:spAutoFit/>
          </a:bodyPr>
          <a:lstStyle/>
          <a:p>
            <a:pPr algn="ctr"/>
            <a:endParaRPr lang="en-US" dirty="0">
              <a:solidFill>
                <a:schemeClr val="bg1"/>
              </a:solidFill>
            </a:endParaRPr>
          </a:p>
          <a:p>
            <a:pPr algn="ctr"/>
            <a:r>
              <a:rPr lang="en-US" dirty="0">
                <a:solidFill>
                  <a:schemeClr val="bg1"/>
                </a:solidFill>
              </a:rPr>
              <a:t>Table 3: The Bank Makes Additional Loans</a:t>
            </a:r>
          </a:p>
          <a:p>
            <a:pPr algn="ctr"/>
            <a:endParaRPr lang="en-US" dirty="0">
              <a:solidFill>
                <a:schemeClr val="bg1"/>
              </a:solidFill>
            </a:endParaRPr>
          </a:p>
        </p:txBody>
      </p:sp>
    </p:spTree>
    <p:extLst>
      <p:ext uri="{BB962C8B-B14F-4D97-AF65-F5344CB8AC3E}">
        <p14:creationId xmlns:p14="http://schemas.microsoft.com/office/powerpoint/2010/main" val="21278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44422"/>
            <a:ext cx="8058154" cy="1325473"/>
            <a:chOff x="542923" y="1736761"/>
            <a:chExt cx="8058154" cy="132547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8795"/>
              <a:ext cx="8058154" cy="1323439"/>
            </a:xfrm>
            <a:prstGeom prst="rect">
              <a:avLst/>
            </a:prstGeom>
            <a:grpFill/>
          </p:spPr>
          <p:txBody>
            <a:bodyPr wrap="square" rtlCol="0">
              <a:spAutoFit/>
            </a:bodyPr>
            <a:lstStyle/>
            <a:p>
              <a:pPr algn="ctr"/>
              <a:r>
                <a:rPr lang="en-US" sz="2000" dirty="0">
                  <a:solidFill>
                    <a:schemeClr val="bg1"/>
                  </a:solidFill>
                </a:rPr>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p:txBody>
        </p:sp>
      </p:grpSp>
      <p:pic>
        <p:nvPicPr>
          <p:cNvPr id="3" name="Picture 2" descr="A person typing on a keyboard in front of a computer monitor">
            <a:extLst>
              <a:ext uri="{FF2B5EF4-FFF2-40B4-BE49-F238E27FC236}">
                <a16:creationId xmlns:a16="http://schemas.microsoft.com/office/drawing/2014/main" id="{3894AFE4-693A-4F9B-BA67-DAA0633BE4C5}"/>
              </a:ext>
            </a:extLst>
          </p:cNvPr>
          <p:cNvPicPr>
            <a:picLocks noChangeAspect="1"/>
          </p:cNvPicPr>
          <p:nvPr/>
        </p:nvPicPr>
        <p:blipFill>
          <a:blip r:embed="rId3"/>
          <a:stretch>
            <a:fillRect/>
          </a:stretch>
        </p:blipFill>
        <p:spPr>
          <a:xfrm>
            <a:off x="3220434" y="2852245"/>
            <a:ext cx="5751129" cy="3834086"/>
          </a:xfrm>
          <a:prstGeom prst="rect">
            <a:avLst/>
          </a:prstGeom>
        </p:spPr>
      </p:pic>
    </p:spTree>
    <p:extLst>
      <p:ext uri="{BB962C8B-B14F-4D97-AF65-F5344CB8AC3E}">
        <p14:creationId xmlns:p14="http://schemas.microsoft.com/office/powerpoint/2010/main" val="8674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Creation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the Federal Reserve buys government bonds from a bank.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bank’s excess reserves increase, and the bank uses those reserves to make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901459"/>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New lending creates deposits for other banks, generating more loans.</a:t>
              </a:r>
            </a:p>
          </p:txBody>
        </p:sp>
      </p:grpSp>
      <p:pic>
        <p:nvPicPr>
          <p:cNvPr id="3" name="Graphic 2" descr="Dollar with solid fill">
            <a:extLst>
              <a:ext uri="{FF2B5EF4-FFF2-40B4-BE49-F238E27FC236}">
                <a16:creationId xmlns:a16="http://schemas.microsoft.com/office/drawing/2014/main" id="{9ABC58D1-9031-461B-9059-14E3E5BBE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3748" y="4635420"/>
            <a:ext cx="1518745" cy="1518745"/>
          </a:xfrm>
          <a:prstGeom prst="rect">
            <a:avLst/>
          </a:prstGeom>
        </p:spPr>
      </p:pic>
      <p:pic>
        <p:nvPicPr>
          <p:cNvPr id="24" name="Graphic 23" descr="Register with solid fill">
            <a:extLst>
              <a:ext uri="{FF2B5EF4-FFF2-40B4-BE49-F238E27FC236}">
                <a16:creationId xmlns:a16="http://schemas.microsoft.com/office/drawing/2014/main" id="{20150B0B-F9EE-4CBE-BB57-DC71682D49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9508" y="4635420"/>
            <a:ext cx="1518745" cy="1518745"/>
          </a:xfrm>
          <a:prstGeom prst="rect">
            <a:avLst/>
          </a:prstGeom>
        </p:spPr>
      </p:pic>
    </p:spTree>
    <p:extLst>
      <p:ext uri="{BB962C8B-B14F-4D97-AF65-F5344CB8AC3E}">
        <p14:creationId xmlns:p14="http://schemas.microsoft.com/office/powerpoint/2010/main" val="44068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Deletion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Open market operations can also reduce the quantity of money and loans in an economy.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time, a bank is receiving payments on loans that it made previously and also making new loans.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decrease in the quantity of loans also means fewer deposits in other banks and other banks reducing their lending.</a:t>
              </a:r>
            </a:p>
          </p:txBody>
        </p:sp>
      </p:grpSp>
    </p:spTree>
    <p:extLst>
      <p:ext uri="{BB962C8B-B14F-4D97-AF65-F5344CB8AC3E}">
        <p14:creationId xmlns:p14="http://schemas.microsoft.com/office/powerpoint/2010/main" val="321152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2172</Words>
  <Application>Microsoft Office PowerPoint</Application>
  <PresentationFormat>Widescreen</PresentationFormat>
  <Paragraphs>487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Arial</vt:lpstr>
      <vt:lpstr>Century Gothic</vt:lpstr>
      <vt:lpstr>Wingdings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30</cp:revision>
  <dcterms:modified xsi:type="dcterms:W3CDTF">2023-08-08T16:37:17Z</dcterms:modified>
</cp:coreProperties>
</file>