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2" r:id="rId3"/>
    <p:sldId id="259" r:id="rId4"/>
    <p:sldId id="383" r:id="rId5"/>
    <p:sldId id="384" r:id="rId6"/>
    <p:sldId id="385" r:id="rId7"/>
    <p:sldId id="386" r:id="rId8"/>
    <p:sldId id="387" r:id="rId9"/>
    <p:sldId id="388" r:id="rId10"/>
    <p:sldId id="389" r:id="rId11"/>
    <p:sldId id="390" r:id="rId12"/>
    <p:sldId id="262" r:id="rId13"/>
    <p:sldId id="263"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6CA"/>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30" autoAdjust="0"/>
  </p:normalViewPr>
  <p:slideViewPr>
    <p:cSldViewPr snapToGrid="0">
      <p:cViewPr varScale="1">
        <p:scale>
          <a:sx n="93" d="100"/>
          <a:sy n="93" d="100"/>
        </p:scale>
        <p:origin x="57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E4735-6259-45BE-BA6F-DFF407B2CFA4}"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31F12338-0B1B-4987-A6C9-0B0CEB70003E}">
      <dgm:prSet phldrT="[Text]" custT="1"/>
      <dgm:spPr>
        <a:solidFill>
          <a:srgbClr val="BAC6CA">
            <a:alpha val="89804"/>
          </a:srgbClr>
        </a:solidFill>
      </dgm:spPr>
      <dgm:t>
        <a:bodyPr/>
        <a:lstStyle/>
        <a:p>
          <a:r>
            <a:rPr lang="en-US" sz="1600" dirty="0"/>
            <a:t>Loose monetary policy</a:t>
          </a:r>
        </a:p>
      </dgm:t>
    </dgm:pt>
    <dgm:pt modelId="{E02C4530-78A1-4BDB-8C1F-D297EA93D4FD}" type="parTrans" cxnId="{AF9F0577-06FF-476D-AB1F-8D74760560B5}">
      <dgm:prSet/>
      <dgm:spPr/>
      <dgm:t>
        <a:bodyPr/>
        <a:lstStyle/>
        <a:p>
          <a:endParaRPr lang="en-US"/>
        </a:p>
      </dgm:t>
    </dgm:pt>
    <dgm:pt modelId="{835BC056-D369-4653-A944-797ACA593360}" type="sibTrans" cxnId="{AF9F0577-06FF-476D-AB1F-8D74760560B5}">
      <dgm:prSet/>
      <dgm:spPr/>
      <dgm:t>
        <a:bodyPr/>
        <a:lstStyle/>
        <a:p>
          <a:endParaRPr lang="en-US"/>
        </a:p>
      </dgm:t>
    </dgm:pt>
    <dgm:pt modelId="{97F74950-713D-437B-9FF8-7A5394E84A9B}">
      <dgm:prSet phldrT="[Text]"/>
      <dgm:spPr>
        <a:solidFill>
          <a:srgbClr val="627981"/>
        </a:solidFill>
      </dgm:spPr>
      <dgm:t>
        <a:bodyPr/>
        <a:lstStyle/>
        <a:p>
          <a:r>
            <a:rPr lang="en-US" dirty="0"/>
            <a:t>Inflation</a:t>
          </a:r>
        </a:p>
      </dgm:t>
    </dgm:pt>
    <dgm:pt modelId="{A24EEC5A-8C47-42D6-A089-815D9D468BC3}" type="parTrans" cxnId="{C4BD3A0F-F094-4BAB-B8FC-A878C47AECA6}">
      <dgm:prSet/>
      <dgm:spPr/>
      <dgm:t>
        <a:bodyPr/>
        <a:lstStyle/>
        <a:p>
          <a:endParaRPr lang="en-US"/>
        </a:p>
      </dgm:t>
    </dgm:pt>
    <dgm:pt modelId="{F4292455-C31A-4D0B-AC9E-C1A10AA7B71C}" type="sibTrans" cxnId="{C4BD3A0F-F094-4BAB-B8FC-A878C47AECA6}">
      <dgm:prSet/>
      <dgm:spPr/>
      <dgm:t>
        <a:bodyPr/>
        <a:lstStyle/>
        <a:p>
          <a:endParaRPr lang="en-US"/>
        </a:p>
      </dgm:t>
    </dgm:pt>
    <dgm:pt modelId="{DFC06CB1-87E1-4818-9A1B-B215FFD237E8}">
      <dgm:prSet phldrT="[Text]"/>
      <dgm:spPr>
        <a:solidFill>
          <a:srgbClr val="627981"/>
        </a:solidFill>
      </dgm:spPr>
      <dgm:t>
        <a:bodyPr/>
        <a:lstStyle/>
        <a:p>
          <a:r>
            <a:rPr lang="en-US" dirty="0"/>
            <a:t>AD increases too much</a:t>
          </a:r>
        </a:p>
      </dgm:t>
    </dgm:pt>
    <dgm:pt modelId="{D85C1E0C-8DA4-4AB2-BCD1-30EBADABBA2E}" type="parTrans" cxnId="{B3532390-1732-44EB-8CBC-ADDDAEF4C5B3}">
      <dgm:prSet/>
      <dgm:spPr/>
      <dgm:t>
        <a:bodyPr/>
        <a:lstStyle/>
        <a:p>
          <a:endParaRPr lang="en-US"/>
        </a:p>
      </dgm:t>
    </dgm:pt>
    <dgm:pt modelId="{0E97BE26-7FD4-4B1D-8C3F-E9EE88CE14E4}" type="sibTrans" cxnId="{B3532390-1732-44EB-8CBC-ADDDAEF4C5B3}">
      <dgm:prSet/>
      <dgm:spPr/>
      <dgm:t>
        <a:bodyPr/>
        <a:lstStyle/>
        <a:p>
          <a:endParaRPr lang="en-US"/>
        </a:p>
      </dgm:t>
    </dgm:pt>
    <dgm:pt modelId="{76B41E6F-932E-41E5-8A70-D1133C1C6A2B}">
      <dgm:prSet phldrT="[Text]" custT="1"/>
      <dgm:spPr>
        <a:solidFill>
          <a:srgbClr val="BAC6CA">
            <a:alpha val="89804"/>
          </a:srgbClr>
        </a:solidFill>
      </dgm:spPr>
      <dgm:t>
        <a:bodyPr/>
        <a:lstStyle/>
        <a:p>
          <a:r>
            <a:rPr lang="en-US" sz="1600" dirty="0"/>
            <a:t>Tight monetary policy</a:t>
          </a:r>
        </a:p>
      </dgm:t>
    </dgm:pt>
    <dgm:pt modelId="{94F18D5D-380C-46BB-85D7-51440D13059D}" type="parTrans" cxnId="{7B5FA78A-3634-44E3-ACD5-79FC31E2D2D5}">
      <dgm:prSet/>
      <dgm:spPr/>
      <dgm:t>
        <a:bodyPr/>
        <a:lstStyle/>
        <a:p>
          <a:endParaRPr lang="en-US"/>
        </a:p>
      </dgm:t>
    </dgm:pt>
    <dgm:pt modelId="{56C94FAF-F09F-45AD-81A7-A013585A1B60}" type="sibTrans" cxnId="{7B5FA78A-3634-44E3-ACD5-79FC31E2D2D5}">
      <dgm:prSet/>
      <dgm:spPr/>
      <dgm:t>
        <a:bodyPr/>
        <a:lstStyle/>
        <a:p>
          <a:endParaRPr lang="en-US"/>
        </a:p>
      </dgm:t>
    </dgm:pt>
    <dgm:pt modelId="{B0F4624B-3859-4D4D-9E2D-4C4964EBAB29}">
      <dgm:prSet phldrT="[Text]"/>
      <dgm:spPr>
        <a:solidFill>
          <a:srgbClr val="627981"/>
        </a:solidFill>
      </dgm:spPr>
      <dgm:t>
        <a:bodyPr/>
        <a:lstStyle/>
        <a:p>
          <a:r>
            <a:rPr lang="en-US" dirty="0"/>
            <a:t>Recession</a:t>
          </a:r>
        </a:p>
      </dgm:t>
    </dgm:pt>
    <dgm:pt modelId="{9348148D-003E-439B-8D4A-5DBFDD3648B3}" type="parTrans" cxnId="{5A81AEF3-E527-446E-9DA8-AA1A45C3D07E}">
      <dgm:prSet/>
      <dgm:spPr/>
      <dgm:t>
        <a:bodyPr/>
        <a:lstStyle/>
        <a:p>
          <a:endParaRPr lang="en-US"/>
        </a:p>
      </dgm:t>
    </dgm:pt>
    <dgm:pt modelId="{80311A70-159A-43AF-98F9-8A0DC65F7DAD}" type="sibTrans" cxnId="{5A81AEF3-E527-446E-9DA8-AA1A45C3D07E}">
      <dgm:prSet/>
      <dgm:spPr/>
      <dgm:t>
        <a:bodyPr/>
        <a:lstStyle/>
        <a:p>
          <a:endParaRPr lang="en-US"/>
        </a:p>
      </dgm:t>
    </dgm:pt>
    <dgm:pt modelId="{6A7EEADB-260A-42CF-9327-87302D77C5DB}">
      <dgm:prSet phldrT="[Text]"/>
      <dgm:spPr>
        <a:solidFill>
          <a:srgbClr val="627981"/>
        </a:solidFill>
      </dgm:spPr>
      <dgm:t>
        <a:bodyPr/>
        <a:lstStyle/>
        <a:p>
          <a:r>
            <a:rPr lang="en-US" dirty="0"/>
            <a:t>AD decreases too much</a:t>
          </a:r>
        </a:p>
      </dgm:t>
    </dgm:pt>
    <dgm:pt modelId="{673807B0-3701-4A9D-BB82-20AB7799AE0C}" type="parTrans" cxnId="{900495A6-88A3-47C7-876D-7A3FE9730948}">
      <dgm:prSet/>
      <dgm:spPr/>
      <dgm:t>
        <a:bodyPr/>
        <a:lstStyle/>
        <a:p>
          <a:endParaRPr lang="en-US"/>
        </a:p>
      </dgm:t>
    </dgm:pt>
    <dgm:pt modelId="{09FA8B67-B3C0-48A8-BD5C-7A8A8788560E}" type="sibTrans" cxnId="{900495A6-88A3-47C7-876D-7A3FE9730948}">
      <dgm:prSet/>
      <dgm:spPr/>
      <dgm:t>
        <a:bodyPr/>
        <a:lstStyle/>
        <a:p>
          <a:endParaRPr lang="en-US"/>
        </a:p>
      </dgm:t>
    </dgm:pt>
    <dgm:pt modelId="{97EBDCDD-D008-420B-9ECB-CA217428D20F}" type="pres">
      <dgm:prSet presAssocID="{0FAE4735-6259-45BE-BA6F-DFF407B2CFA4}" presName="outerComposite" presStyleCnt="0">
        <dgm:presLayoutVars>
          <dgm:chMax val="2"/>
          <dgm:animLvl val="lvl"/>
          <dgm:resizeHandles val="exact"/>
        </dgm:presLayoutVars>
      </dgm:prSet>
      <dgm:spPr/>
    </dgm:pt>
    <dgm:pt modelId="{38E9F5A5-40A3-4248-8C0D-4669EAF2E1A1}" type="pres">
      <dgm:prSet presAssocID="{0FAE4735-6259-45BE-BA6F-DFF407B2CFA4}" presName="dummyMaxCanvas" presStyleCnt="0"/>
      <dgm:spPr/>
    </dgm:pt>
    <dgm:pt modelId="{E83B9748-8025-4370-B1C7-E6D5E33B03D6}" type="pres">
      <dgm:prSet presAssocID="{0FAE4735-6259-45BE-BA6F-DFF407B2CFA4}" presName="parentComposite" presStyleCnt="0"/>
      <dgm:spPr/>
    </dgm:pt>
    <dgm:pt modelId="{3E9F3F95-51E6-4F5A-B598-0A7E16797270}" type="pres">
      <dgm:prSet presAssocID="{0FAE4735-6259-45BE-BA6F-DFF407B2CFA4}" presName="parent1" presStyleLbl="alignAccFollowNode1" presStyleIdx="0" presStyleCnt="4">
        <dgm:presLayoutVars>
          <dgm:chMax val="4"/>
        </dgm:presLayoutVars>
      </dgm:prSet>
      <dgm:spPr/>
    </dgm:pt>
    <dgm:pt modelId="{D4735106-2B0D-45EA-8457-B5D8352546FA}" type="pres">
      <dgm:prSet presAssocID="{0FAE4735-6259-45BE-BA6F-DFF407B2CFA4}" presName="parent2" presStyleLbl="alignAccFollowNode1" presStyleIdx="1" presStyleCnt="4">
        <dgm:presLayoutVars>
          <dgm:chMax val="4"/>
        </dgm:presLayoutVars>
      </dgm:prSet>
      <dgm:spPr/>
    </dgm:pt>
    <dgm:pt modelId="{DFA4919E-A57D-4621-B557-BCD69D5DF09D}" type="pres">
      <dgm:prSet presAssocID="{0FAE4735-6259-45BE-BA6F-DFF407B2CFA4}" presName="childrenComposite" presStyleCnt="0"/>
      <dgm:spPr/>
    </dgm:pt>
    <dgm:pt modelId="{59E762A6-DB2F-4270-A06B-792F087A8F25}" type="pres">
      <dgm:prSet presAssocID="{0FAE4735-6259-45BE-BA6F-DFF407B2CFA4}" presName="dummyMaxCanvas_ChildArea" presStyleCnt="0"/>
      <dgm:spPr/>
    </dgm:pt>
    <dgm:pt modelId="{3860BC9C-916F-4123-96A0-2BB127A2AEA4}" type="pres">
      <dgm:prSet presAssocID="{0FAE4735-6259-45BE-BA6F-DFF407B2CFA4}" presName="fulcrum" presStyleLbl="alignAccFollowNode1" presStyleIdx="2" presStyleCnt="4"/>
      <dgm:spPr/>
    </dgm:pt>
    <dgm:pt modelId="{C2F236A4-8AC6-4E4C-9B1E-5F984ACC8680}" type="pres">
      <dgm:prSet presAssocID="{0FAE4735-6259-45BE-BA6F-DFF407B2CFA4}" presName="balance_22" presStyleLbl="alignAccFollowNode1" presStyleIdx="3" presStyleCnt="4">
        <dgm:presLayoutVars>
          <dgm:bulletEnabled val="1"/>
        </dgm:presLayoutVars>
      </dgm:prSet>
      <dgm:spPr/>
    </dgm:pt>
    <dgm:pt modelId="{B4A7331B-E8CA-4C50-B83F-25170A6624C9}" type="pres">
      <dgm:prSet presAssocID="{0FAE4735-6259-45BE-BA6F-DFF407B2CFA4}" presName="right_22_1" presStyleLbl="node1" presStyleIdx="0" presStyleCnt="4">
        <dgm:presLayoutVars>
          <dgm:bulletEnabled val="1"/>
        </dgm:presLayoutVars>
      </dgm:prSet>
      <dgm:spPr/>
    </dgm:pt>
    <dgm:pt modelId="{247D8DEB-38DE-47A7-BB84-78369E96611C}" type="pres">
      <dgm:prSet presAssocID="{0FAE4735-6259-45BE-BA6F-DFF407B2CFA4}" presName="right_22_2" presStyleLbl="node1" presStyleIdx="1" presStyleCnt="4">
        <dgm:presLayoutVars>
          <dgm:bulletEnabled val="1"/>
        </dgm:presLayoutVars>
      </dgm:prSet>
      <dgm:spPr/>
    </dgm:pt>
    <dgm:pt modelId="{A789B34A-2222-4CFE-A17D-63BE0C0DE99D}" type="pres">
      <dgm:prSet presAssocID="{0FAE4735-6259-45BE-BA6F-DFF407B2CFA4}" presName="left_22_1" presStyleLbl="node1" presStyleIdx="2" presStyleCnt="4">
        <dgm:presLayoutVars>
          <dgm:bulletEnabled val="1"/>
        </dgm:presLayoutVars>
      </dgm:prSet>
      <dgm:spPr/>
    </dgm:pt>
    <dgm:pt modelId="{BE290E26-9552-4076-8388-0C52D26E2762}" type="pres">
      <dgm:prSet presAssocID="{0FAE4735-6259-45BE-BA6F-DFF407B2CFA4}" presName="left_22_2" presStyleLbl="node1" presStyleIdx="3" presStyleCnt="4">
        <dgm:presLayoutVars>
          <dgm:bulletEnabled val="1"/>
        </dgm:presLayoutVars>
      </dgm:prSet>
      <dgm:spPr/>
    </dgm:pt>
  </dgm:ptLst>
  <dgm:cxnLst>
    <dgm:cxn modelId="{C4BD3A0F-F094-4BAB-B8FC-A878C47AECA6}" srcId="{31F12338-0B1B-4987-A6C9-0B0CEB70003E}" destId="{97F74950-713D-437B-9FF8-7A5394E84A9B}" srcOrd="0" destOrd="0" parTransId="{A24EEC5A-8C47-42D6-A089-815D9D468BC3}" sibTransId="{F4292455-C31A-4D0B-AC9E-C1A10AA7B71C}"/>
    <dgm:cxn modelId="{8165182C-E57E-483F-A495-1BCB555AB120}" type="presOf" srcId="{0FAE4735-6259-45BE-BA6F-DFF407B2CFA4}" destId="{97EBDCDD-D008-420B-9ECB-CA217428D20F}" srcOrd="0" destOrd="0" presId="urn:microsoft.com/office/officeart/2005/8/layout/balance1"/>
    <dgm:cxn modelId="{D9D4906E-A666-47F2-B88E-F6504DDCEF3A}" type="presOf" srcId="{31F12338-0B1B-4987-A6C9-0B0CEB70003E}" destId="{3E9F3F95-51E6-4F5A-B598-0A7E16797270}" srcOrd="0" destOrd="0" presId="urn:microsoft.com/office/officeart/2005/8/layout/balance1"/>
    <dgm:cxn modelId="{66F3B54E-9A0E-4717-8C49-A8328FBCEB03}" type="presOf" srcId="{B0F4624B-3859-4D4D-9E2D-4C4964EBAB29}" destId="{B4A7331B-E8CA-4C50-B83F-25170A6624C9}" srcOrd="0" destOrd="0" presId="urn:microsoft.com/office/officeart/2005/8/layout/balance1"/>
    <dgm:cxn modelId="{AF9F0577-06FF-476D-AB1F-8D74760560B5}" srcId="{0FAE4735-6259-45BE-BA6F-DFF407B2CFA4}" destId="{31F12338-0B1B-4987-A6C9-0B0CEB70003E}" srcOrd="0" destOrd="0" parTransId="{E02C4530-78A1-4BDB-8C1F-D297EA93D4FD}" sibTransId="{835BC056-D369-4653-A944-797ACA593360}"/>
    <dgm:cxn modelId="{7B5FA78A-3634-44E3-ACD5-79FC31E2D2D5}" srcId="{0FAE4735-6259-45BE-BA6F-DFF407B2CFA4}" destId="{76B41E6F-932E-41E5-8A70-D1133C1C6A2B}" srcOrd="1" destOrd="0" parTransId="{94F18D5D-380C-46BB-85D7-51440D13059D}" sibTransId="{56C94FAF-F09F-45AD-81A7-A013585A1B60}"/>
    <dgm:cxn modelId="{B3532390-1732-44EB-8CBC-ADDDAEF4C5B3}" srcId="{31F12338-0B1B-4987-A6C9-0B0CEB70003E}" destId="{DFC06CB1-87E1-4818-9A1B-B215FFD237E8}" srcOrd="1" destOrd="0" parTransId="{D85C1E0C-8DA4-4AB2-BCD1-30EBADABBA2E}" sibTransId="{0E97BE26-7FD4-4B1D-8C3F-E9EE88CE14E4}"/>
    <dgm:cxn modelId="{2E25089D-2D92-4A82-8A96-D365F0B5986E}" type="presOf" srcId="{6A7EEADB-260A-42CF-9327-87302D77C5DB}" destId="{247D8DEB-38DE-47A7-BB84-78369E96611C}" srcOrd="0" destOrd="0" presId="urn:microsoft.com/office/officeart/2005/8/layout/balance1"/>
    <dgm:cxn modelId="{900495A6-88A3-47C7-876D-7A3FE9730948}" srcId="{76B41E6F-932E-41E5-8A70-D1133C1C6A2B}" destId="{6A7EEADB-260A-42CF-9327-87302D77C5DB}" srcOrd="1" destOrd="0" parTransId="{673807B0-3701-4A9D-BB82-20AB7799AE0C}" sibTransId="{09FA8B67-B3C0-48A8-BD5C-7A8A8788560E}"/>
    <dgm:cxn modelId="{33370EA8-56BE-4284-95A1-0CA67E675E42}" type="presOf" srcId="{76B41E6F-932E-41E5-8A70-D1133C1C6A2B}" destId="{D4735106-2B0D-45EA-8457-B5D8352546FA}" srcOrd="0" destOrd="0" presId="urn:microsoft.com/office/officeart/2005/8/layout/balance1"/>
    <dgm:cxn modelId="{9AAB01AF-E664-4069-8734-195F2F139DD8}" type="presOf" srcId="{97F74950-713D-437B-9FF8-7A5394E84A9B}" destId="{A789B34A-2222-4CFE-A17D-63BE0C0DE99D}" srcOrd="0" destOrd="0" presId="urn:microsoft.com/office/officeart/2005/8/layout/balance1"/>
    <dgm:cxn modelId="{51CBD6C9-9112-4951-B80A-E5B495C94076}" type="presOf" srcId="{DFC06CB1-87E1-4818-9A1B-B215FFD237E8}" destId="{BE290E26-9552-4076-8388-0C52D26E2762}" srcOrd="0" destOrd="0" presId="urn:microsoft.com/office/officeart/2005/8/layout/balance1"/>
    <dgm:cxn modelId="{5A81AEF3-E527-446E-9DA8-AA1A45C3D07E}" srcId="{76B41E6F-932E-41E5-8A70-D1133C1C6A2B}" destId="{B0F4624B-3859-4D4D-9E2D-4C4964EBAB29}" srcOrd="0" destOrd="0" parTransId="{9348148D-003E-439B-8D4A-5DBFDD3648B3}" sibTransId="{80311A70-159A-43AF-98F9-8A0DC65F7DAD}"/>
    <dgm:cxn modelId="{9786A5EE-982A-4F98-8772-D5E435A7E5FC}" type="presParOf" srcId="{97EBDCDD-D008-420B-9ECB-CA217428D20F}" destId="{38E9F5A5-40A3-4248-8C0D-4669EAF2E1A1}" srcOrd="0" destOrd="0" presId="urn:microsoft.com/office/officeart/2005/8/layout/balance1"/>
    <dgm:cxn modelId="{1B3EB773-5252-43E8-BD9B-2730B5F3D47F}" type="presParOf" srcId="{97EBDCDD-D008-420B-9ECB-CA217428D20F}" destId="{E83B9748-8025-4370-B1C7-E6D5E33B03D6}" srcOrd="1" destOrd="0" presId="urn:microsoft.com/office/officeart/2005/8/layout/balance1"/>
    <dgm:cxn modelId="{A92A7A45-FBE5-4500-953A-67BD03748C23}" type="presParOf" srcId="{E83B9748-8025-4370-B1C7-E6D5E33B03D6}" destId="{3E9F3F95-51E6-4F5A-B598-0A7E16797270}" srcOrd="0" destOrd="0" presId="urn:microsoft.com/office/officeart/2005/8/layout/balance1"/>
    <dgm:cxn modelId="{1713F6C0-A7F4-4DDD-9EBB-F583192CE15F}" type="presParOf" srcId="{E83B9748-8025-4370-B1C7-E6D5E33B03D6}" destId="{D4735106-2B0D-45EA-8457-B5D8352546FA}" srcOrd="1" destOrd="0" presId="urn:microsoft.com/office/officeart/2005/8/layout/balance1"/>
    <dgm:cxn modelId="{97E5D29E-8A8D-4D7C-8FA8-9A92DC7BF44D}" type="presParOf" srcId="{97EBDCDD-D008-420B-9ECB-CA217428D20F}" destId="{DFA4919E-A57D-4621-B557-BCD69D5DF09D}" srcOrd="2" destOrd="0" presId="urn:microsoft.com/office/officeart/2005/8/layout/balance1"/>
    <dgm:cxn modelId="{F25AF445-729E-4EDC-9816-823267D5A5F3}" type="presParOf" srcId="{DFA4919E-A57D-4621-B557-BCD69D5DF09D}" destId="{59E762A6-DB2F-4270-A06B-792F087A8F25}" srcOrd="0" destOrd="0" presId="urn:microsoft.com/office/officeart/2005/8/layout/balance1"/>
    <dgm:cxn modelId="{564592B7-D084-40AA-8A98-C0DDAD05EBAA}" type="presParOf" srcId="{DFA4919E-A57D-4621-B557-BCD69D5DF09D}" destId="{3860BC9C-916F-4123-96A0-2BB127A2AEA4}" srcOrd="1" destOrd="0" presId="urn:microsoft.com/office/officeart/2005/8/layout/balance1"/>
    <dgm:cxn modelId="{0CAF704A-FD0E-432B-AA31-0EEB70D1F64F}" type="presParOf" srcId="{DFA4919E-A57D-4621-B557-BCD69D5DF09D}" destId="{C2F236A4-8AC6-4E4C-9B1E-5F984ACC8680}" srcOrd="2" destOrd="0" presId="urn:microsoft.com/office/officeart/2005/8/layout/balance1"/>
    <dgm:cxn modelId="{D96587C3-6F60-4E7B-BF1A-A247CEFD8C0E}" type="presParOf" srcId="{DFA4919E-A57D-4621-B557-BCD69D5DF09D}" destId="{B4A7331B-E8CA-4C50-B83F-25170A6624C9}" srcOrd="3" destOrd="0" presId="urn:microsoft.com/office/officeart/2005/8/layout/balance1"/>
    <dgm:cxn modelId="{D24B5C6B-1D43-45FA-ADA0-FDF5866ED626}" type="presParOf" srcId="{DFA4919E-A57D-4621-B557-BCD69D5DF09D}" destId="{247D8DEB-38DE-47A7-BB84-78369E96611C}" srcOrd="4" destOrd="0" presId="urn:microsoft.com/office/officeart/2005/8/layout/balance1"/>
    <dgm:cxn modelId="{47C48A56-C894-4BEB-80A1-B357F2ADF8F3}" type="presParOf" srcId="{DFA4919E-A57D-4621-B557-BCD69D5DF09D}" destId="{A789B34A-2222-4CFE-A17D-63BE0C0DE99D}" srcOrd="5" destOrd="0" presId="urn:microsoft.com/office/officeart/2005/8/layout/balance1"/>
    <dgm:cxn modelId="{81971EAC-7269-44D7-870B-5DE09D0A3236}" type="presParOf" srcId="{DFA4919E-A57D-4621-B557-BCD69D5DF09D}" destId="{BE290E26-9552-4076-8388-0C52D26E2762}"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F3F95-51E6-4F5A-B598-0A7E16797270}">
      <dsp:nvSpPr>
        <dsp:cNvPr id="0" name=""/>
        <dsp:cNvSpPr/>
      </dsp:nvSpPr>
      <dsp:spPr>
        <a:xfrm>
          <a:off x="832232" y="0"/>
          <a:ext cx="1258187" cy="698992"/>
        </a:xfrm>
        <a:prstGeom prst="roundRect">
          <a:avLst>
            <a:gd name="adj" fmla="val 10000"/>
          </a:avLst>
        </a:prstGeom>
        <a:solidFill>
          <a:srgbClr val="BAC6C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Loose monetary policy</a:t>
          </a:r>
        </a:p>
      </dsp:txBody>
      <dsp:txXfrm>
        <a:off x="852705" y="20473"/>
        <a:ext cx="1217241" cy="658046"/>
      </dsp:txXfrm>
    </dsp:sp>
    <dsp:sp modelId="{D4735106-2B0D-45EA-8457-B5D8352546FA}">
      <dsp:nvSpPr>
        <dsp:cNvPr id="0" name=""/>
        <dsp:cNvSpPr/>
      </dsp:nvSpPr>
      <dsp:spPr>
        <a:xfrm>
          <a:off x="2649613" y="0"/>
          <a:ext cx="1258187" cy="698992"/>
        </a:xfrm>
        <a:prstGeom prst="roundRect">
          <a:avLst>
            <a:gd name="adj" fmla="val 10000"/>
          </a:avLst>
        </a:prstGeom>
        <a:solidFill>
          <a:srgbClr val="BAC6CA">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Tight monetary policy</a:t>
          </a:r>
        </a:p>
      </dsp:txBody>
      <dsp:txXfrm>
        <a:off x="2670086" y="20473"/>
        <a:ext cx="1217241" cy="658046"/>
      </dsp:txXfrm>
    </dsp:sp>
    <dsp:sp modelId="{3860BC9C-916F-4123-96A0-2BB127A2AEA4}">
      <dsp:nvSpPr>
        <dsp:cNvPr id="0" name=""/>
        <dsp:cNvSpPr/>
      </dsp:nvSpPr>
      <dsp:spPr>
        <a:xfrm>
          <a:off x="2107894" y="2970719"/>
          <a:ext cx="524244" cy="524244"/>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F236A4-8AC6-4E4C-9B1E-5F984ACC8680}">
      <dsp:nvSpPr>
        <dsp:cNvPr id="0" name=""/>
        <dsp:cNvSpPr/>
      </dsp:nvSpPr>
      <dsp:spPr>
        <a:xfrm>
          <a:off x="797282" y="2751235"/>
          <a:ext cx="3145467" cy="2124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A7331B-E8CA-4C50-B83F-25170A6624C9}">
      <dsp:nvSpPr>
        <dsp:cNvPr id="0" name=""/>
        <dsp:cNvSpPr/>
      </dsp:nvSpPr>
      <dsp:spPr>
        <a:xfrm>
          <a:off x="2649613" y="1831361"/>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Recession</a:t>
          </a:r>
        </a:p>
      </dsp:txBody>
      <dsp:txXfrm>
        <a:off x="2693289" y="1875037"/>
        <a:ext cx="1170835" cy="807358"/>
      </dsp:txXfrm>
    </dsp:sp>
    <dsp:sp modelId="{247D8DEB-38DE-47A7-BB84-78369E96611C}">
      <dsp:nvSpPr>
        <dsp:cNvPr id="0" name=""/>
        <dsp:cNvSpPr/>
      </dsp:nvSpPr>
      <dsp:spPr>
        <a:xfrm>
          <a:off x="2649613" y="894710"/>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 decreases too much</a:t>
          </a:r>
        </a:p>
      </dsp:txBody>
      <dsp:txXfrm>
        <a:off x="2693289" y="938386"/>
        <a:ext cx="1170835" cy="807358"/>
      </dsp:txXfrm>
    </dsp:sp>
    <dsp:sp modelId="{A789B34A-2222-4CFE-A17D-63BE0C0DE99D}">
      <dsp:nvSpPr>
        <dsp:cNvPr id="0" name=""/>
        <dsp:cNvSpPr/>
      </dsp:nvSpPr>
      <dsp:spPr>
        <a:xfrm>
          <a:off x="832232" y="1831361"/>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Inflation</a:t>
          </a:r>
        </a:p>
      </dsp:txBody>
      <dsp:txXfrm>
        <a:off x="875908" y="1875037"/>
        <a:ext cx="1170835" cy="807358"/>
      </dsp:txXfrm>
    </dsp:sp>
    <dsp:sp modelId="{BE290E26-9552-4076-8388-0C52D26E2762}">
      <dsp:nvSpPr>
        <dsp:cNvPr id="0" name=""/>
        <dsp:cNvSpPr/>
      </dsp:nvSpPr>
      <dsp:spPr>
        <a:xfrm>
          <a:off x="832232" y="894710"/>
          <a:ext cx="1258187" cy="894710"/>
        </a:xfrm>
        <a:prstGeom prst="roundRect">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 increases too much</a:t>
          </a:r>
        </a:p>
      </dsp:txBody>
      <dsp:txXfrm>
        <a:off x="875908" y="938386"/>
        <a:ext cx="1170835" cy="80735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marL="0" indent="0">
              <a:buNone/>
            </a:pPr>
            <a:endParaRPr lang="en-US" dirty="0"/>
          </a:p>
          <a:p>
            <a:pPr marL="0" indent="0">
              <a:buNone/>
            </a:pPr>
            <a:r>
              <a:rPr lang="en-US" dirty="0"/>
              <a:t>An economy facing inflationary pressures would prefer contractionary (tight) monetary policy. Contractionary monetary policy is implemented to decrease the money supply in the economy. A decreased money supply would raise the interest rates in the economy, which would decrease the desire for businesses to borrow money from the banks. Also, higher interest rates would decrease consumption in the economy because the overall demand for big-ticket items, such as cars or homes, would decline. These declines in consumption and investment in the economy would cause a decrease in overall price levels and real GDP.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15881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cs typeface="Arial"/>
                <a:sym typeface="Arial"/>
              </a:rPr>
              <a:t>The most powerful and commonly used of the three traditional tools of monetary policy—open market operations—works by expanding or contracting the money supply in a way that influences the interest rate. In late 2008, as the U.S. economy struggled with recession, the Federal Reserve had already reduced the interest rate to near-zero. With the recession still ongoing, the Fed decided to adopt an innovative and nontraditional policy known as quantitative easing (QE). To stimulate AD by making credit available, central banks purchased long-term (rather than short-term) Treasury bonds and private mortgage-backed securities, neither of which the Fed had purchased before.</a:t>
            </a: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0" marR="0" indent="0" algn="l" rtl="0">
              <a:lnSpc>
                <a:spcPct val="100000"/>
              </a:lnSpc>
              <a:spcBef>
                <a:spcPts val="0"/>
              </a:spcBef>
              <a:spcAft>
                <a:spcPts val="0"/>
              </a:spcAft>
              <a:buClr>
                <a:srgbClr val="000000"/>
              </a:buClr>
              <a:buSzPts val="1100"/>
              <a:buFont typeface="Arial"/>
              <a:buNone/>
            </a:pPr>
            <a:endParaRPr lang="en-US" sz="1100" b="0" i="0" u="none" strike="noStrike" cap="none" dirty="0">
              <a:solidFill>
                <a:srgbClr val="000000"/>
              </a:solidFill>
              <a:latin typeface="Arial"/>
              <a:cs typeface="Arial"/>
              <a:sym typeface="Arial"/>
            </a:endParaRP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dirty="0"/>
          </a:p>
        </p:txBody>
      </p:sp>
    </p:spTree>
    <p:extLst>
      <p:ext uri="{BB962C8B-B14F-4D97-AF65-F5344CB8AC3E}">
        <p14:creationId xmlns:p14="http://schemas.microsoft.com/office/powerpoint/2010/main" val="2473627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Expansionary monetary policy, also called loose monetary policy, </a:t>
            </a:r>
            <a:r>
              <a:rPr lang="en-US" sz="1100" dirty="0">
                <a:solidFill>
                  <a:schemeClr val="bg1"/>
                </a:solidFill>
              </a:rPr>
              <a:t>lowers interest rates and stimulates borrowing</a:t>
            </a:r>
            <a:r>
              <a:rPr lang="en-US" dirty="0"/>
              <a:t>. Contractionary monetary policy, also called tight monetary policy, raises interest rates and reduces borrowing in the economy.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104849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69797307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Fed </a:t>
            </a:r>
            <a:r>
              <a:rPr lang="en-US" sz="1100" dirty="0">
                <a:solidFill>
                  <a:schemeClr val="bg1"/>
                </a:solidFill>
              </a:rPr>
              <a:t>conducts expansionary monetary policy by lowering its administered rates. This causes the demand curve to shift down and intersect the supply curve at a lower federal funds rate.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bg1"/>
                </a:solidFill>
              </a:rPr>
              <a:t>The Fed conducts contractionary monetary policy by raising its administered rates. This causes the demand curve to shift up and intersect the supply curve at a higher federal funds rate.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4" name="Google Shape;114;ga69797307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solidFill>
                  <a:schemeClr val="bg1"/>
                </a:solidFill>
              </a:rPr>
              <a:t>Recall that the specific interest rate the Fed targets is the federal funds rate (FFR).</a:t>
            </a:r>
          </a:p>
          <a:p>
            <a:pPr marL="0" indent="0">
              <a:buFont typeface="Arial" panose="020B0604020202020204" pitchFamily="34" charset="0"/>
              <a:buNone/>
            </a:pPr>
            <a:r>
              <a:rPr lang="en-US" sz="2000" dirty="0">
                <a:solidFill>
                  <a:schemeClr val="bg1"/>
                </a:solidFill>
              </a:rPr>
              <a:t>The central bank changes its administered rates.</a:t>
            </a:r>
          </a:p>
          <a:p>
            <a:pPr marL="342900" lvl="0" indent="-342900">
              <a:buFont typeface="Courier New" panose="02070309020205020404" pitchFamily="49" charset="0"/>
              <a:buChar char="o"/>
            </a:pPr>
            <a:r>
              <a:rPr lang="en-US" sz="2000" dirty="0">
                <a:solidFill>
                  <a:schemeClr val="bg1"/>
                </a:solidFill>
              </a:rPr>
              <a:t>The discount rate sets a ceiling that the FFR will not rise above.</a:t>
            </a:r>
          </a:p>
          <a:p>
            <a:pPr marL="342900" lvl="0" indent="-342900">
              <a:buFont typeface="Courier New" panose="02070309020205020404" pitchFamily="49" charset="0"/>
              <a:buChar char="o"/>
            </a:pPr>
            <a:r>
              <a:rPr lang="en-US" sz="2000" dirty="0">
                <a:solidFill>
                  <a:schemeClr val="bg1"/>
                </a:solidFill>
              </a:rPr>
              <a:t>The overnight reverse repurchase (ON RRP) rate sets a floor that the FFR will not go below.</a:t>
            </a:r>
          </a:p>
          <a:p>
            <a:pPr marL="342900" lvl="0" indent="-342900">
              <a:buFont typeface="Courier New" panose="02070309020205020404" pitchFamily="49" charset="0"/>
              <a:buChar char="o"/>
            </a:pPr>
            <a:r>
              <a:rPr lang="en-US" sz="2000" dirty="0">
                <a:solidFill>
                  <a:schemeClr val="bg1"/>
                </a:solidFill>
              </a:rPr>
              <a:t>The interest rate on reserves balances (IORB) is near the FFR and stays near it due to arbitrage.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bg1"/>
                </a:solidFill>
              </a:rPr>
              <a:t>The Fed sets these three rates to target its goal FFR.</a:t>
            </a: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Contractionary (tight) monetary policy will reduce investment and consumption due to higher interest rates and a reduced quantity of loanable funds. Expansionary (loose) monetary policy will increase business investment and consumption (consumer borrowing) due to lower interest rates and a higher quantity of loanable funds.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295712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69797307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the economy is suffering a recession and high unemployment, with output below potential gross domestic product (GDP), expansionary monetary policy can help the economy return to potential GDP. if an economy is producing at a quantity of output above its potential GDP, contractionary monetary policy can reduce the inflationary pressures for a rising price level.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4" name="Google Shape;114;ga69797307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27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Monetary policy should be countercyclical: it should counterbalance the business cycles of economic downturns and upswings. Of course, countercyclical policy comes with the risk of overreaction. Loose monetary policy may increase AD too much and trigger inflation, while tight monetary policy may decrease AD too much and trigger a recession.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91671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recent decades, the Federal Reserve has typically reacted to higher inflation with contractionary monetary policy and a higher interest rate and reacted to higher unemployment with expansionary monetary policy and a lower interest rate.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80472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303614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B88A-C4F8-484C-963B-C6E0074601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33377-704B-4905-9E88-3118E9EC8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E3E04B-7F63-44AA-900B-F5859668118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F30A82-867D-4195-AE30-7267E6791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106D8-F013-4B5A-92CF-45DD339D5C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728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46A3-D522-49FD-972D-DE9A9C144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FD2B1-56D4-4879-A4EA-0C9A99AA8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6D77E-50FD-44E6-BB19-8E1038EFB16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6101022-C1A5-4B3F-B92A-D0E96483E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3B635-1802-40BD-BADD-D7EB22E8E8C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753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99C60B-F86F-4BF4-83DE-004AB3CCB8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18D8FC-9413-47F8-8A40-6647F4626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6C43C-3FB1-4265-8F91-1D00F0E9F8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BA256C0-6A4F-4572-96D1-8D72DAB39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238AB-7D13-4520-8DD9-E2863E381E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3058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E0F6-81CC-43F9-B6D6-23526C4F6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4C28E-C36E-4334-AAA9-7E2927A7AE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2D062-3D15-455A-8688-012C2C792F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926CF4-054C-45AD-BDD0-2001B3CEA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9107D-4520-46A0-80E2-66FBE9AB9D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31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2843-EE07-42F1-9D35-0B601CF6FD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8A4F6B-C640-4C17-B513-010857B46B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A9AF56-3C39-4A8B-BD2D-5652F4C327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E6EF7D-BDA6-45E8-9659-059190216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2FED7-95FC-4FA7-A6EF-DF8924EA0A6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316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6FB0-0A87-4C6C-A4A5-2D9A41750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797C1-A776-41A5-9E71-BFA18AF49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9136E2-D2B1-4117-8FEF-7C89086BF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EFB912-02E4-48E8-A926-93E418226E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8834A67-54CF-4EE8-B679-0131598C4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738C-A743-469D-9A3A-F28BCBE7E9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3120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DF92-29BD-41C8-B421-691EE9E68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9F1E6C-45E5-40C2-8A04-400861F701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3FD338-8EE1-4D1C-9218-44CBF32E3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DD90B-C6B2-4CD9-8FF4-C76BF1556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FE8424-8DAD-49B7-A263-8F2EC57842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E8C10-A24F-48F5-B1C4-CD617F47A50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B5EE04C-204D-447C-A16A-F40C23854D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02A14C-206F-4D35-BE5A-526BA1BFA1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0044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F3E7-BDBB-4E42-8D45-397469DE9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E04B45-2E89-491C-BC9B-E9F5CE11EB3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CF56416-F92E-4F96-B21E-70ACCAD67B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49A8A9-546C-4E5A-BE29-889D254321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907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43CDA-889F-48E7-ADFF-87D0A9BCA3F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F2BAFBC-C773-487D-8911-B18AC0F0D4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E6C4E-F7F6-4906-83C3-EE756CAAEFC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997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218D-4126-4787-A491-31EB8D5EE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4E941-A042-4F8F-B351-F2BC273C7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A817C-BDDD-4BD1-9522-3B0E2EA87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4FA3D-F932-4419-BD38-41EA36AE86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DFD9380-09B4-4E90-AF4F-862BCB8A0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51344-F818-4561-AEE5-49389D2FD97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837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AD2D-9F21-4BFE-A6F0-213E792F6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E399A-58D9-4CF0-94CD-57935593F2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FC1A9E-B8A7-44D8-BEFD-D8A0752DB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D8C79-889B-40A9-9047-F691E53920E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277FA0B-1A32-4DCC-87E0-C6D24F0D4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ABA4B-8440-4B58-B31F-CCA4AA39B74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82544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B5571-138A-40E6-BC02-3ED149F56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ABB1B-AB14-4283-A96D-3BEDD11C1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07558-52CC-4657-9815-A9D12A5495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34F9D0B-441F-4374-B1CA-18528023CB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CEB13-5EA4-4153-97C6-0856B035F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12690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293766"/>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Monetary Policy and Economic Outcomes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524001" y="1433251"/>
            <a:ext cx="9144001" cy="5067414"/>
            <a:chOff x="542923" y="1736761"/>
            <a:chExt cx="8058154" cy="629837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3"/>
              <a:ext cx="8058154" cy="6235413"/>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algn="ctr"/>
              <a:endParaRPr lang="en-US" sz="2000" dirty="0">
                <a:solidFill>
                  <a:schemeClr val="bg1"/>
                </a:solidFill>
              </a:endParaRPr>
            </a:p>
            <a:p>
              <a:pPr algn="ctr"/>
              <a:r>
                <a:rPr lang="en-US" sz="2000" i="1" dirty="0">
                  <a:solidFill>
                    <a:schemeClr val="bg1"/>
                  </a:solidFill>
                </a:rPr>
                <a:t>An economy facing inflationary pressures would prefer contractionary (tight) monetary policy. Contractionary monetary policy is implemented to decrease the money supply in the economy. A decreased money supply would raise the interest rates in the economy, which would decrease the desire for businesses to borrow money from the banks. Also, higher interest rates would decrease consumption in the economy because the overall demand for big-ticket items, such as cars or homes, would decline. These declines in consumption and investment in the economy would cause a decrease in overall price levels and real GDP.</a:t>
              </a:r>
            </a:p>
            <a:p>
              <a:pPr algn="ctr"/>
              <a:endParaRPr lang="en-US" sz="2000" i="1" dirty="0">
                <a:solidFill>
                  <a:schemeClr val="bg1"/>
                </a:solidFill>
              </a:endParaRPr>
            </a:p>
          </p:txBody>
        </p:sp>
      </p:grpSp>
    </p:spTree>
    <p:extLst>
      <p:ext uri="{BB962C8B-B14F-4D97-AF65-F5344CB8AC3E}">
        <p14:creationId xmlns:p14="http://schemas.microsoft.com/office/powerpoint/2010/main" val="28915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Quantitative Easing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49229"/>
            <a:chOff x="542923" y="1736761"/>
            <a:chExt cx="8058154" cy="104922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The most powerful and commonly used of the three traditional tools of monetary policy—open market operations—works by expanding or contracting the money supply in a way that influences the interest rate. </a:t>
              </a:r>
              <a:endParaRPr lang="en-US" sz="2000"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111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In late 2008, as the U.S. economy struggled with recession, the Federal Reserve had already reduced the interest rate to near-zero.</a:t>
              </a:r>
            </a:p>
          </p:txBody>
        </p:sp>
      </p:grpSp>
      <p:grpSp>
        <p:nvGrpSpPr>
          <p:cNvPr id="16" name="Group 15">
            <a:extLst>
              <a:ext uri="{FF2B5EF4-FFF2-40B4-BE49-F238E27FC236}">
                <a16:creationId xmlns:a16="http://schemas.microsoft.com/office/drawing/2014/main" id="{939545C5-6349-4829-A59C-0DB522A4510E}"/>
              </a:ext>
            </a:extLst>
          </p:cNvPr>
          <p:cNvGrpSpPr/>
          <p:nvPr/>
        </p:nvGrpSpPr>
        <p:grpSpPr>
          <a:xfrm>
            <a:off x="2074671" y="359537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E9AA1E10-6BB8-4642-9A5A-33FA32FBA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E028F05B-F002-4B0E-AF5E-9974E321E88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With the recession still ongoing, the Fed decided to adopt an innovative and nontraditional policy known as </a:t>
              </a:r>
              <a:r>
                <a:rPr lang="en-US" sz="2000" b="1" dirty="0">
                  <a:solidFill>
                    <a:schemeClr val="bg1"/>
                  </a:solidFill>
                  <a:sym typeface="Arial"/>
                </a:rPr>
                <a:t>quantitative easing (QE)</a:t>
              </a:r>
              <a:r>
                <a:rPr lang="en-US" sz="2000" dirty="0">
                  <a:solidFill>
                    <a:schemeClr val="bg1"/>
                  </a:solidFill>
                  <a:sym typeface="Arial"/>
                </a:rPr>
                <a:t>. </a:t>
              </a:r>
            </a:p>
          </p:txBody>
        </p:sp>
      </p:grpSp>
      <p:grpSp>
        <p:nvGrpSpPr>
          <p:cNvPr id="19" name="Group 18">
            <a:extLst>
              <a:ext uri="{FF2B5EF4-FFF2-40B4-BE49-F238E27FC236}">
                <a16:creationId xmlns:a16="http://schemas.microsoft.com/office/drawing/2014/main" id="{DA41D407-1F7B-4851-9419-59E620DE1EAA}"/>
              </a:ext>
            </a:extLst>
          </p:cNvPr>
          <p:cNvGrpSpPr/>
          <p:nvPr/>
        </p:nvGrpSpPr>
        <p:grpSpPr>
          <a:xfrm>
            <a:off x="2066922" y="4487692"/>
            <a:ext cx="8058154" cy="1415537"/>
            <a:chOff x="542923" y="1736761"/>
            <a:chExt cx="8058154" cy="1415537"/>
          </a:xfrm>
          <a:solidFill>
            <a:srgbClr val="627981"/>
          </a:solidFill>
        </p:grpSpPr>
        <p:sp>
          <p:nvSpPr>
            <p:cNvPr id="20" name="Rectangle 19">
              <a:extLst>
                <a:ext uri="{FF2B5EF4-FFF2-40B4-BE49-F238E27FC236}">
                  <a16:creationId xmlns:a16="http://schemas.microsoft.com/office/drawing/2014/main" id="{16090BBD-7B6B-4555-9BF7-55650B2F8215}"/>
                </a:ext>
              </a:extLst>
            </p:cNvPr>
            <p:cNvSpPr/>
            <p:nvPr/>
          </p:nvSpPr>
          <p:spPr>
            <a:xfrm>
              <a:off x="542923" y="1736761"/>
              <a:ext cx="8058154" cy="1415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1" name="TextBox 20">
              <a:extLst>
                <a:ext uri="{FF2B5EF4-FFF2-40B4-BE49-F238E27FC236}">
                  <a16:creationId xmlns:a16="http://schemas.microsoft.com/office/drawing/2014/main" id="{D20F9FD1-E75F-4500-945F-34B4DB9E576E}"/>
                </a:ext>
              </a:extLst>
            </p:cNvPr>
            <p:cNvSpPr txBox="1"/>
            <p:nvPr/>
          </p:nvSpPr>
          <p:spPr>
            <a:xfrm>
              <a:off x="558421" y="1795588"/>
              <a:ext cx="8042656"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sym typeface="Arial"/>
                </a:rPr>
                <a:t>To stimulate AD by making credit available, central banks purchased long-term (rather than short-term) Treasury bonds and private mortgage-backed securities, neither of which the Fed had purchased before.</a:t>
              </a:r>
            </a:p>
          </p:txBody>
        </p:sp>
      </p:grpSp>
    </p:spTree>
    <p:extLst>
      <p:ext uri="{BB962C8B-B14F-4D97-AF65-F5344CB8AC3E}">
        <p14:creationId xmlns:p14="http://schemas.microsoft.com/office/powerpoint/2010/main" val="157975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1524001" y="288568"/>
            <a:ext cx="9144001" cy="5828453"/>
            <a:chOff x="-1" y="463132"/>
            <a:chExt cx="9144001" cy="6332628"/>
          </a:xfrm>
        </p:grpSpPr>
        <p:sp>
          <p:nvSpPr>
            <p:cNvPr id="162" name="Google Shape;162;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Summary</a:t>
              </a:r>
              <a:endParaRPr dirty="0"/>
            </a:p>
          </p:txBody>
        </p:sp>
        <p:sp>
          <p:nvSpPr>
            <p:cNvPr id="163" name="Google Shape;163;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4" name="Google Shape;164;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65" name="Google Shape;165;p19"/>
          <p:cNvSpPr txBox="1"/>
          <p:nvPr/>
        </p:nvSpPr>
        <p:spPr>
          <a:xfrm>
            <a:off x="1459475" y="1341775"/>
            <a:ext cx="9273000" cy="3883367"/>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66" name="Google Shape;166;p19"/>
          <p:cNvSpPr txBox="1"/>
          <p:nvPr/>
        </p:nvSpPr>
        <p:spPr>
          <a:xfrm>
            <a:off x="1681025" y="1581320"/>
            <a:ext cx="8829900" cy="31497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Expansionary (loose) monetary policy raises the quantity of money and credit above what it otherwise would have been and reduces interest rates, boosting AD and thus countering recession. </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Contractionary (tight) monetary policy reduces the quantity of money and credit below what it otherwise would have been and raises interest rates, seeking to hold down inflation.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During the 2008–2009 recession, central banks around the world also used quantitative easing (QE) to expand the supply of credit</a:t>
            </a:r>
            <a:endParaRPr sz="2200"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0"/>
        <p:cNvGrpSpPr/>
        <p:nvPr/>
      </p:nvGrpSpPr>
      <p:grpSpPr>
        <a:xfrm>
          <a:off x="0" y="0"/>
          <a:ext cx="0" cy="0"/>
          <a:chOff x="0" y="0"/>
          <a:chExt cx="0" cy="0"/>
        </a:xfrm>
      </p:grpSpPr>
      <p:cxnSp>
        <p:nvCxnSpPr>
          <p:cNvPr id="171" name="Google Shape;171;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2" name="Google Shape;172;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3" name="Google Shape;173;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4" name="Google Shape;174;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5" name="Google Shape;175;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76" name="Google Shape;176;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Expansionary monetary policy</a:t>
              </a:r>
              <a:r>
                <a:rPr lang="en-US" sz="2000" dirty="0">
                  <a:solidFill>
                    <a:schemeClr val="bg1"/>
                  </a:solidFill>
                </a:rPr>
                <a:t>, also called </a:t>
              </a:r>
              <a:r>
                <a:rPr lang="en-US" sz="2000" b="1" dirty="0">
                  <a:solidFill>
                    <a:schemeClr val="bg1"/>
                  </a:solidFill>
                </a:rPr>
                <a:t>loose monetary policy</a:t>
              </a:r>
              <a:r>
                <a:rPr lang="en-US" sz="2000" dirty="0">
                  <a:solidFill>
                    <a:schemeClr val="bg1"/>
                  </a:solidFill>
                </a:rPr>
                <a:t>, lowers interest rates and stimulates borrowing. </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Contractionary monetary policy</a:t>
              </a:r>
              <a:r>
                <a:rPr lang="en-US" sz="2000" dirty="0">
                  <a:solidFill>
                    <a:schemeClr val="bg1"/>
                  </a:solidFill>
                </a:rPr>
                <a:t>, also called </a:t>
              </a:r>
              <a:r>
                <a:rPr lang="en-US" sz="2000" b="1" dirty="0">
                  <a:solidFill>
                    <a:schemeClr val="bg1"/>
                  </a:solidFill>
                </a:rPr>
                <a:t>tight monetary policy</a:t>
              </a:r>
              <a:r>
                <a:rPr lang="en-US" sz="2000" dirty="0">
                  <a:solidFill>
                    <a:schemeClr val="bg1"/>
                  </a:solidFill>
                </a:rPr>
                <a:t>, raises interest rates and reduces borrowing in the economy.</a:t>
              </a:r>
            </a:p>
          </p:txBody>
        </p:sp>
      </p:grpSp>
    </p:spTree>
    <p:extLst>
      <p:ext uri="{BB962C8B-B14F-4D97-AF65-F5344CB8AC3E}">
        <p14:creationId xmlns:p14="http://schemas.microsoft.com/office/powerpoint/2010/main" val="423227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6"/>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Effect of Monetary Policy on Interest Rates</a:t>
            </a:r>
            <a:endParaRPr dirty="0"/>
          </a:p>
        </p:txBody>
      </p:sp>
      <p:cxnSp>
        <p:nvCxnSpPr>
          <p:cNvPr id="119" name="Google Shape;119;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3" name="Picture 2" descr="Two graphs showing the impacts of both expansionary monetary policy and contractionary monetary policy on interest rates and supply of loanable funds.">
            <a:extLst>
              <a:ext uri="{FF2B5EF4-FFF2-40B4-BE49-F238E27FC236}">
                <a16:creationId xmlns:a16="http://schemas.microsoft.com/office/drawing/2014/main" id="{C7E3E134-DE5D-1340-628A-2E9E4932DEB6}"/>
              </a:ext>
            </a:extLst>
          </p:cNvPr>
          <p:cNvPicPr>
            <a:picLocks noChangeAspect="1"/>
          </p:cNvPicPr>
          <p:nvPr/>
        </p:nvPicPr>
        <p:blipFill>
          <a:blip r:embed="rId3"/>
          <a:stretch>
            <a:fillRect/>
          </a:stretch>
        </p:blipFill>
        <p:spPr>
          <a:xfrm>
            <a:off x="1080418" y="1341376"/>
            <a:ext cx="10031163" cy="3458751"/>
          </a:xfrm>
          <a:prstGeom prst="rect">
            <a:avLst/>
          </a:prstGeom>
        </p:spPr>
      </p:pic>
      <p:grpSp>
        <p:nvGrpSpPr>
          <p:cNvPr id="5" name="Group 4">
            <a:extLst>
              <a:ext uri="{FF2B5EF4-FFF2-40B4-BE49-F238E27FC236}">
                <a16:creationId xmlns:a16="http://schemas.microsoft.com/office/drawing/2014/main" id="{3EA607CE-6A8B-1739-CCE3-068A176D5D97}"/>
              </a:ext>
            </a:extLst>
          </p:cNvPr>
          <p:cNvGrpSpPr/>
          <p:nvPr/>
        </p:nvGrpSpPr>
        <p:grpSpPr>
          <a:xfrm>
            <a:off x="844298" y="4908960"/>
            <a:ext cx="5166083" cy="1471291"/>
            <a:chOff x="542923" y="1736760"/>
            <a:chExt cx="8058154" cy="1074490"/>
          </a:xfrm>
          <a:solidFill>
            <a:srgbClr val="627981"/>
          </a:solidFill>
        </p:grpSpPr>
        <p:sp>
          <p:nvSpPr>
            <p:cNvPr id="6" name="Rectangle 5">
              <a:extLst>
                <a:ext uri="{FF2B5EF4-FFF2-40B4-BE49-F238E27FC236}">
                  <a16:creationId xmlns:a16="http://schemas.microsoft.com/office/drawing/2014/main" id="{F7641BEE-0884-5A7C-1EFC-07033A0EE6B7}"/>
                </a:ext>
              </a:extLst>
            </p:cNvPr>
            <p:cNvSpPr/>
            <p:nvPr/>
          </p:nvSpPr>
          <p:spPr>
            <a:xfrm>
              <a:off x="542923" y="1736760"/>
              <a:ext cx="8058154" cy="1074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7" name="TextBox 6">
              <a:extLst>
                <a:ext uri="{FF2B5EF4-FFF2-40B4-BE49-F238E27FC236}">
                  <a16:creationId xmlns:a16="http://schemas.microsoft.com/office/drawing/2014/main" id="{785E11D3-4AA6-B10D-234D-DA6933C38F9E}"/>
                </a:ext>
              </a:extLst>
            </p:cNvPr>
            <p:cNvSpPr txBox="1"/>
            <p:nvPr/>
          </p:nvSpPr>
          <p:spPr>
            <a:xfrm>
              <a:off x="542923" y="1790748"/>
              <a:ext cx="8042656" cy="966513"/>
            </a:xfrm>
            <a:prstGeom prst="rect">
              <a:avLst/>
            </a:prstGeom>
            <a:grpFill/>
          </p:spPr>
          <p:txBody>
            <a:bodyPr wrap="square" rtlCol="0">
              <a:spAutoFit/>
            </a:bodyPr>
            <a:lstStyle/>
            <a:p>
              <a:r>
                <a:rPr lang="en-US" sz="2000" dirty="0">
                  <a:solidFill>
                    <a:schemeClr val="bg1"/>
                  </a:solidFill>
                </a:rPr>
                <a:t>The Fed conducts expansionary monetary policy by lowering its administered rates. This causes the demand curve to shift down and intersect the supply curve at a lower federal funds rate.</a:t>
              </a:r>
            </a:p>
          </p:txBody>
        </p:sp>
      </p:grpSp>
      <p:grpSp>
        <p:nvGrpSpPr>
          <p:cNvPr id="8" name="Group 7">
            <a:extLst>
              <a:ext uri="{FF2B5EF4-FFF2-40B4-BE49-F238E27FC236}">
                <a16:creationId xmlns:a16="http://schemas.microsoft.com/office/drawing/2014/main" id="{C9B33495-FE29-F1BE-3FB8-735E92F1128B}"/>
              </a:ext>
            </a:extLst>
          </p:cNvPr>
          <p:cNvGrpSpPr/>
          <p:nvPr/>
        </p:nvGrpSpPr>
        <p:grpSpPr>
          <a:xfrm>
            <a:off x="6277615" y="4908960"/>
            <a:ext cx="5321909" cy="1471291"/>
            <a:chOff x="542923" y="1736760"/>
            <a:chExt cx="8058154" cy="1213209"/>
          </a:xfrm>
          <a:solidFill>
            <a:srgbClr val="627981"/>
          </a:solidFill>
        </p:grpSpPr>
        <p:sp>
          <p:nvSpPr>
            <p:cNvPr id="9" name="Rectangle 8">
              <a:extLst>
                <a:ext uri="{FF2B5EF4-FFF2-40B4-BE49-F238E27FC236}">
                  <a16:creationId xmlns:a16="http://schemas.microsoft.com/office/drawing/2014/main" id="{D8B548AE-0766-3B11-27DE-1D1590A686FD}"/>
                </a:ext>
              </a:extLst>
            </p:cNvPr>
            <p:cNvSpPr/>
            <p:nvPr/>
          </p:nvSpPr>
          <p:spPr>
            <a:xfrm>
              <a:off x="542923" y="1736760"/>
              <a:ext cx="8058154" cy="12132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a:extLst>
                <a:ext uri="{FF2B5EF4-FFF2-40B4-BE49-F238E27FC236}">
                  <a16:creationId xmlns:a16="http://schemas.microsoft.com/office/drawing/2014/main" id="{333AF7D4-CE7E-E98F-A139-9353D00EE366}"/>
                </a:ext>
              </a:extLst>
            </p:cNvPr>
            <p:cNvSpPr txBox="1"/>
            <p:nvPr/>
          </p:nvSpPr>
          <p:spPr>
            <a:xfrm>
              <a:off x="558420" y="1781264"/>
              <a:ext cx="8042657" cy="1168705"/>
            </a:xfrm>
            <a:prstGeom prst="rect">
              <a:avLst/>
            </a:prstGeom>
            <a:grpFill/>
          </p:spPr>
          <p:txBody>
            <a:bodyPr wrap="square" rtlCol="0">
              <a:spAutoFit/>
            </a:bodyPr>
            <a:lstStyle/>
            <a:p>
              <a:r>
                <a:rPr lang="en-US" sz="2000" dirty="0">
                  <a:solidFill>
                    <a:schemeClr val="bg1"/>
                  </a:solidFill>
                </a:rPr>
                <a:t>The Fed conducts contractionary monetary policy by raising its administered rates. This causes the demand curve to shift up and intersect the supply curve at a higher federal funds rate.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Funds Rate</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Recall that the specific interest rate the Fed targets is the federal funds rate (FFR).</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1997819"/>
            <a:chOff x="542923" y="1736761"/>
            <a:chExt cx="8058154" cy="1997819"/>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997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193899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central bank changes its administered rates.</a:t>
              </a:r>
            </a:p>
            <a:p>
              <a:pPr marL="800100" lvl="1" indent="-342900">
                <a:buFont typeface="Courier New" panose="02070309020205020404" pitchFamily="49" charset="0"/>
                <a:buChar char="o"/>
              </a:pPr>
              <a:r>
                <a:rPr lang="en-US" sz="2000" dirty="0">
                  <a:solidFill>
                    <a:schemeClr val="bg1"/>
                  </a:solidFill>
                </a:rPr>
                <a:t>The discount rate sets a ceiling that the FFR will not rise above.</a:t>
              </a:r>
            </a:p>
            <a:p>
              <a:pPr marL="800100" lvl="1" indent="-342900">
                <a:buFont typeface="Courier New" panose="02070309020205020404" pitchFamily="49" charset="0"/>
                <a:buChar char="o"/>
              </a:pPr>
              <a:r>
                <a:rPr lang="en-US" sz="2000" dirty="0">
                  <a:solidFill>
                    <a:schemeClr val="bg1"/>
                  </a:solidFill>
                </a:rPr>
                <a:t>The overnight reverse repurchase (ON RRP) rate sets a floor that the FFR will not go below.</a:t>
              </a:r>
            </a:p>
            <a:p>
              <a:pPr marL="800100" lvl="1" indent="-342900">
                <a:buFont typeface="Courier New" panose="02070309020205020404" pitchFamily="49" charset="0"/>
                <a:buChar char="o"/>
              </a:pPr>
              <a:r>
                <a:rPr lang="en-US" sz="2000" dirty="0">
                  <a:solidFill>
                    <a:schemeClr val="bg1"/>
                  </a:solidFill>
                </a:rPr>
                <a:t>The interest rate on reserves balances (IORB) is near the FFR and stays near it due to arbitrage.</a:t>
              </a:r>
            </a:p>
          </p:txBody>
        </p:sp>
      </p:grpSp>
      <p:grpSp>
        <p:nvGrpSpPr>
          <p:cNvPr id="2" name="Group 1">
            <a:extLst>
              <a:ext uri="{FF2B5EF4-FFF2-40B4-BE49-F238E27FC236}">
                <a16:creationId xmlns:a16="http://schemas.microsoft.com/office/drawing/2014/main" id="{AFD853C8-B238-4ACA-5A2A-38822287108A}"/>
              </a:ext>
            </a:extLst>
          </p:cNvPr>
          <p:cNvGrpSpPr/>
          <p:nvPr/>
        </p:nvGrpSpPr>
        <p:grpSpPr>
          <a:xfrm>
            <a:off x="2066922" y="4555404"/>
            <a:ext cx="8058154" cy="658721"/>
            <a:chOff x="542923" y="1736761"/>
            <a:chExt cx="8058154" cy="658721"/>
          </a:xfrm>
          <a:solidFill>
            <a:srgbClr val="627981"/>
          </a:solidFill>
        </p:grpSpPr>
        <p:sp>
          <p:nvSpPr>
            <p:cNvPr id="3" name="Rectangle 2">
              <a:extLst>
                <a:ext uri="{FF2B5EF4-FFF2-40B4-BE49-F238E27FC236}">
                  <a16:creationId xmlns:a16="http://schemas.microsoft.com/office/drawing/2014/main" id="{C20FFDE8-2BDD-5586-B74A-8C945A5E03D7}"/>
                </a:ext>
              </a:extLst>
            </p:cNvPr>
            <p:cNvSpPr/>
            <p:nvPr/>
          </p:nvSpPr>
          <p:spPr>
            <a:xfrm>
              <a:off x="542923" y="1736761"/>
              <a:ext cx="8058154" cy="6587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4" name="TextBox 3">
              <a:extLst>
                <a:ext uri="{FF2B5EF4-FFF2-40B4-BE49-F238E27FC236}">
                  <a16:creationId xmlns:a16="http://schemas.microsoft.com/office/drawing/2014/main" id="{A4625110-1F07-88AD-3C79-8004D5CDDA80}"/>
                </a:ext>
              </a:extLst>
            </p:cNvPr>
            <p:cNvSpPr txBox="1"/>
            <p:nvPr/>
          </p:nvSpPr>
          <p:spPr>
            <a:xfrm>
              <a:off x="542923" y="1840821"/>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sets these three rates to target its goal FFR.</a:t>
              </a:r>
            </a:p>
          </p:txBody>
        </p:sp>
      </p:grpSp>
    </p:spTree>
    <p:extLst>
      <p:ext uri="{BB962C8B-B14F-4D97-AF65-F5344CB8AC3E}">
        <p14:creationId xmlns:p14="http://schemas.microsoft.com/office/powerpoint/2010/main" val="359355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5344" y="370608"/>
            <a:ext cx="10221309"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Effect of Monetary Policy on Aggregate Demand</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78626"/>
            <a:chOff x="542923" y="1736761"/>
            <a:chExt cx="8058154" cy="107862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Contractionary (tight) monetary policy will reduce investment and consumption due to higher interest rates and a reduced quantity of loanable funds.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56871"/>
            <a:ext cx="8058154" cy="1147309"/>
            <a:chOff x="542923" y="1736761"/>
            <a:chExt cx="8058154" cy="1147309"/>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147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(loose) monetary policy will increase business investment and consumption (consumer borrowing) due to lower interest rates and a higher quantity of loanable funds.</a:t>
              </a:r>
            </a:p>
          </p:txBody>
        </p:sp>
      </p:grpSp>
    </p:spTree>
    <p:extLst>
      <p:ext uri="{BB962C8B-B14F-4D97-AF65-F5344CB8AC3E}">
        <p14:creationId xmlns:p14="http://schemas.microsoft.com/office/powerpoint/2010/main" val="322166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6"/>
          <p:cNvGrpSpPr/>
          <p:nvPr/>
        </p:nvGrpSpPr>
        <p:grpSpPr>
          <a:xfrm>
            <a:off x="1016874" y="359188"/>
            <a:ext cx="10158247" cy="6311987"/>
            <a:chOff x="-507128" y="483875"/>
            <a:chExt cx="10158247" cy="6311987"/>
          </a:xfrm>
        </p:grpSpPr>
        <p:sp>
          <p:nvSpPr>
            <p:cNvPr id="117" name="Google Shape;117;p16"/>
            <p:cNvSpPr txBox="1"/>
            <p:nvPr/>
          </p:nvSpPr>
          <p:spPr>
            <a:xfrm>
              <a:off x="-507128" y="483875"/>
              <a:ext cx="10158247"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Countercyclical Monetary Policy</a:t>
              </a:r>
              <a:endParaRPr lang="en-US" sz="3200" dirty="0"/>
            </a:p>
          </p:txBody>
        </p:sp>
        <p:sp>
          <p:nvSpPr>
            <p:cNvPr id="118" name="Google Shape;118;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19" name="Google Shape;119;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2" name="TextBox 11">
            <a:extLst>
              <a:ext uri="{FF2B5EF4-FFF2-40B4-BE49-F238E27FC236}">
                <a16:creationId xmlns:a16="http://schemas.microsoft.com/office/drawing/2014/main" id="{2BD77BBA-0200-4317-8408-1F65EAF80312}"/>
              </a:ext>
            </a:extLst>
          </p:cNvPr>
          <p:cNvSpPr txBox="1"/>
          <p:nvPr/>
        </p:nvSpPr>
        <p:spPr>
          <a:xfrm>
            <a:off x="1913811" y="5193847"/>
            <a:ext cx="4023360" cy="1477328"/>
          </a:xfrm>
          <a:prstGeom prst="rect">
            <a:avLst/>
          </a:prstGeom>
          <a:solidFill>
            <a:srgbClr val="627981"/>
          </a:solidFill>
        </p:spPr>
        <p:txBody>
          <a:bodyPr wrap="square" rtlCol="0">
            <a:spAutoFit/>
          </a:bodyPr>
          <a:lstStyle/>
          <a:p>
            <a:pPr algn="ctr"/>
            <a:r>
              <a:rPr lang="en-US" dirty="0">
                <a:solidFill>
                  <a:schemeClr val="bg1"/>
                </a:solidFill>
              </a:rPr>
              <a:t>If the economy is suffering a recession and high unemployment, with output below potential GDP, expansionary monetary policy can help the economy return to potential GDP.</a:t>
            </a:r>
          </a:p>
        </p:txBody>
      </p:sp>
      <p:pic>
        <p:nvPicPr>
          <p:cNvPr id="3" name="Picture 2" descr="Two side-by-side graphs illustrating the effects of monetary policy on long- and short-run aggregate supply.">
            <a:extLst>
              <a:ext uri="{FF2B5EF4-FFF2-40B4-BE49-F238E27FC236}">
                <a16:creationId xmlns:a16="http://schemas.microsoft.com/office/drawing/2014/main" id="{4ECFA0A8-73F8-4D4A-8D59-5F8E602AF877}"/>
              </a:ext>
            </a:extLst>
          </p:cNvPr>
          <p:cNvPicPr>
            <a:picLocks noChangeAspect="1"/>
          </p:cNvPicPr>
          <p:nvPr/>
        </p:nvPicPr>
        <p:blipFill>
          <a:blip r:embed="rId3"/>
          <a:stretch>
            <a:fillRect/>
          </a:stretch>
        </p:blipFill>
        <p:spPr>
          <a:xfrm>
            <a:off x="2491769" y="1277146"/>
            <a:ext cx="7208461" cy="3794584"/>
          </a:xfrm>
          <a:prstGeom prst="rect">
            <a:avLst/>
          </a:prstGeom>
        </p:spPr>
      </p:pic>
      <p:sp>
        <p:nvSpPr>
          <p:cNvPr id="8" name="TextBox 7">
            <a:extLst>
              <a:ext uri="{FF2B5EF4-FFF2-40B4-BE49-F238E27FC236}">
                <a16:creationId xmlns:a16="http://schemas.microsoft.com/office/drawing/2014/main" id="{37CDBE25-282A-4173-B93F-E9B06C7518A5}"/>
              </a:ext>
            </a:extLst>
          </p:cNvPr>
          <p:cNvSpPr txBox="1"/>
          <p:nvPr/>
        </p:nvSpPr>
        <p:spPr>
          <a:xfrm>
            <a:off x="6114819" y="5193847"/>
            <a:ext cx="4023360" cy="1477328"/>
          </a:xfrm>
          <a:prstGeom prst="rect">
            <a:avLst/>
          </a:prstGeom>
          <a:solidFill>
            <a:srgbClr val="627981"/>
          </a:solidFill>
        </p:spPr>
        <p:txBody>
          <a:bodyPr wrap="square" rtlCol="0">
            <a:spAutoFit/>
          </a:bodyPr>
          <a:lstStyle/>
          <a:p>
            <a:pPr algn="ctr"/>
            <a:r>
              <a:rPr lang="en-US" dirty="0">
                <a:solidFill>
                  <a:schemeClr val="bg1"/>
                </a:solidFill>
              </a:rPr>
              <a:t>If the economy is producing at a quantity of output above its potential GDP, contractionary monetary policy can reduce the inflationary pressures for a rising price level.</a:t>
            </a:r>
          </a:p>
        </p:txBody>
      </p:sp>
    </p:spTree>
    <p:extLst>
      <p:ext uri="{BB962C8B-B14F-4D97-AF65-F5344CB8AC3E}">
        <p14:creationId xmlns:p14="http://schemas.microsoft.com/office/powerpoint/2010/main" val="410960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5344" y="370608"/>
            <a:ext cx="10221309"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sym typeface="Century Gothic"/>
              </a:rPr>
              <a:t>Countercyclical Monetary Policy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367609"/>
            <a:ext cx="8058155" cy="1631216"/>
            <a:chOff x="542922" y="1593770"/>
            <a:chExt cx="8058155" cy="163121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2" y="1593770"/>
              <a:ext cx="8058154" cy="1631216"/>
            </a:xfrm>
            <a:prstGeom prst="rect">
              <a:avLst/>
            </a:prstGeom>
            <a:grpFill/>
          </p:spPr>
          <p:txBody>
            <a:bodyPr wrap="square" rtlCol="0">
              <a:spAutoFit/>
            </a:bodyPr>
            <a:lstStyle/>
            <a:p>
              <a:pPr algn="ctr"/>
              <a:r>
                <a:rPr lang="en-US" sz="2000" dirty="0">
                  <a:solidFill>
                    <a:schemeClr val="bg1"/>
                  </a:solidFill>
                </a:rPr>
                <a:t>Monetary policy should be </a:t>
              </a:r>
              <a:r>
                <a:rPr lang="en-US" sz="2000" b="1" dirty="0">
                  <a:solidFill>
                    <a:schemeClr val="bg1"/>
                  </a:solidFill>
                </a:rPr>
                <a:t>countercyclical</a:t>
              </a:r>
              <a:r>
                <a:rPr lang="en-US" sz="2000" dirty="0">
                  <a:solidFill>
                    <a:schemeClr val="bg1"/>
                  </a:solidFill>
                </a:rPr>
                <a:t>: it should counterbalance the business cycles of economic downturns and upswings. Of course, countercyclical policy comes with the risk of overreaction. Loose monetary policy may increase AD too much and trigger inflation, while tight monetary policy may decrease AD too much and trigger a recession.</a:t>
              </a:r>
            </a:p>
          </p:txBody>
        </p:sp>
      </p:grpSp>
      <p:graphicFrame>
        <p:nvGraphicFramePr>
          <p:cNvPr id="2" name="Diagram 1">
            <a:extLst>
              <a:ext uri="{FF2B5EF4-FFF2-40B4-BE49-F238E27FC236}">
                <a16:creationId xmlns:a16="http://schemas.microsoft.com/office/drawing/2014/main" id="{B1D64DE6-87D6-497D-825D-8965CFD01167}"/>
              </a:ext>
            </a:extLst>
          </p:cNvPr>
          <p:cNvGraphicFramePr/>
          <p:nvPr>
            <p:extLst>
              <p:ext uri="{D42A27DB-BD31-4B8C-83A1-F6EECF244321}">
                <p14:modId xmlns:p14="http://schemas.microsoft.com/office/powerpoint/2010/main" val="4132036023"/>
              </p:ext>
            </p:extLst>
          </p:nvPr>
        </p:nvGraphicFramePr>
        <p:xfrm>
          <a:off x="3725983" y="3212128"/>
          <a:ext cx="4740033" cy="3494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25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5344" y="370608"/>
            <a:ext cx="10221309"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Federal Reserve Actions in Recent Decades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663609" y="5482028"/>
            <a:ext cx="8864782" cy="1113982"/>
            <a:chOff x="542923" y="1736761"/>
            <a:chExt cx="8058154" cy="1386402"/>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1323439"/>
            </a:xfrm>
            <a:prstGeom prst="rect">
              <a:avLst/>
            </a:prstGeom>
            <a:grpFill/>
          </p:spPr>
          <p:txBody>
            <a:bodyPr wrap="square" rtlCol="0">
              <a:spAutoFit/>
            </a:bodyPr>
            <a:lstStyle/>
            <a:p>
              <a:pPr algn="ctr"/>
              <a:r>
                <a:rPr lang="en-US" sz="2000" dirty="0">
                  <a:solidFill>
                    <a:schemeClr val="bg1"/>
                  </a:solidFill>
                </a:rPr>
                <a:t>In recent decades, the Federal Reserve has typically reacted to higher inflation with contractionary monetary policy and a higher interest rate and reacted to higher unemployment with expansionary monetary policy and a lower interest rate.</a:t>
              </a:r>
            </a:p>
          </p:txBody>
        </p:sp>
      </p:grpSp>
      <p:pic>
        <p:nvPicPr>
          <p:cNvPr id="3" name="Picture 2" descr="A graph showing the unemployment rate, inflation rate, and federal funds rate in the United States from 1970 to 2022; separated into twelve episodes of various lengths.">
            <a:extLst>
              <a:ext uri="{FF2B5EF4-FFF2-40B4-BE49-F238E27FC236}">
                <a16:creationId xmlns:a16="http://schemas.microsoft.com/office/drawing/2014/main" id="{D74D4D8C-C0DF-AB50-6B92-F418FC78362B}"/>
              </a:ext>
            </a:extLst>
          </p:cNvPr>
          <p:cNvPicPr>
            <a:picLocks noChangeAspect="1"/>
          </p:cNvPicPr>
          <p:nvPr/>
        </p:nvPicPr>
        <p:blipFill>
          <a:blip r:embed="rId3"/>
          <a:stretch>
            <a:fillRect/>
          </a:stretch>
        </p:blipFill>
        <p:spPr>
          <a:xfrm>
            <a:off x="3071300" y="1282830"/>
            <a:ext cx="6049395" cy="4054277"/>
          </a:xfrm>
          <a:prstGeom prst="rect">
            <a:avLst/>
          </a:prstGeom>
        </p:spPr>
      </p:pic>
    </p:spTree>
    <p:extLst>
      <p:ext uri="{BB962C8B-B14F-4D97-AF65-F5344CB8AC3E}">
        <p14:creationId xmlns:p14="http://schemas.microsoft.com/office/powerpoint/2010/main" val="294284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1524001" y="1433251"/>
            <a:ext cx="9144001" cy="2297426"/>
            <a:chOff x="542923" y="1736761"/>
            <a:chExt cx="8058154" cy="2855510"/>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3"/>
              <a:ext cx="8058154" cy="2792548"/>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Imagine you are the main decision maker for your country's central bank. Now, suppose your country is facing inflationary pressures and is producing over potential GDP. Which type of monetary policy would you decide to implement in the economy? Describe the effect the policy would have on the economy’s interest rates, price levels, and components of aggregate demand. </a:t>
              </a:r>
            </a:p>
            <a:p>
              <a:pPr algn="ctr"/>
              <a:endParaRPr lang="en-US" sz="2000" dirty="0">
                <a:solidFill>
                  <a:schemeClr val="bg1"/>
                </a:solidFill>
              </a:endParaRPr>
            </a:p>
          </p:txBody>
        </p:sp>
      </p:grpSp>
    </p:spTree>
    <p:extLst>
      <p:ext uri="{BB962C8B-B14F-4D97-AF65-F5344CB8AC3E}">
        <p14:creationId xmlns:p14="http://schemas.microsoft.com/office/powerpoint/2010/main" val="3284204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TotalTime>
  <Words>1669</Words>
  <Application>Microsoft Office PowerPoint</Application>
  <PresentationFormat>Widescreen</PresentationFormat>
  <Paragraphs>273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Century Gothic</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28</cp:revision>
  <dcterms:modified xsi:type="dcterms:W3CDTF">2023-08-08T16:56:09Z</dcterms:modified>
</cp:coreProperties>
</file>