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 id="2147483738" r:id="rId2"/>
  </p:sldMasterIdLst>
  <p:notesMasterIdLst>
    <p:notesMasterId r:id="rId77"/>
  </p:notesMasterIdLst>
  <p:sldIdLst>
    <p:sldId id="293" r:id="rId3"/>
    <p:sldId id="389" r:id="rId4"/>
    <p:sldId id="390" r:id="rId5"/>
    <p:sldId id="391" r:id="rId6"/>
    <p:sldId id="392" r:id="rId7"/>
    <p:sldId id="393" r:id="rId8"/>
    <p:sldId id="394" r:id="rId9"/>
    <p:sldId id="395" r:id="rId10"/>
    <p:sldId id="396" r:id="rId11"/>
    <p:sldId id="397" r:id="rId12"/>
    <p:sldId id="264" r:id="rId13"/>
    <p:sldId id="398" r:id="rId14"/>
    <p:sldId id="454" r:id="rId15"/>
    <p:sldId id="455" r:id="rId16"/>
    <p:sldId id="456" r:id="rId17"/>
    <p:sldId id="457" r:id="rId18"/>
    <p:sldId id="458" r:id="rId19"/>
    <p:sldId id="459" r:id="rId20"/>
    <p:sldId id="460" r:id="rId21"/>
    <p:sldId id="461" r:id="rId22"/>
    <p:sldId id="462" r:id="rId23"/>
    <p:sldId id="463" r:id="rId24"/>
    <p:sldId id="399" r:id="rId25"/>
    <p:sldId id="410" r:id="rId26"/>
    <p:sldId id="464" r:id="rId27"/>
    <p:sldId id="465" r:id="rId28"/>
    <p:sldId id="466" r:id="rId29"/>
    <p:sldId id="467" r:id="rId30"/>
    <p:sldId id="468" r:id="rId31"/>
    <p:sldId id="469" r:id="rId32"/>
    <p:sldId id="470" r:id="rId33"/>
    <p:sldId id="471" r:id="rId34"/>
    <p:sldId id="400" r:id="rId35"/>
    <p:sldId id="369" r:id="rId36"/>
    <p:sldId id="420" r:id="rId37"/>
    <p:sldId id="421" r:id="rId38"/>
    <p:sldId id="422" r:id="rId39"/>
    <p:sldId id="423" r:id="rId40"/>
    <p:sldId id="424" r:id="rId41"/>
    <p:sldId id="472" r:id="rId42"/>
    <p:sldId id="364" r:id="rId43"/>
    <p:sldId id="329" r:id="rId44"/>
    <p:sldId id="426" r:id="rId45"/>
    <p:sldId id="427" r:id="rId46"/>
    <p:sldId id="372" r:id="rId47"/>
    <p:sldId id="256" r:id="rId48"/>
    <p:sldId id="428" r:id="rId49"/>
    <p:sldId id="258" r:id="rId50"/>
    <p:sldId id="429" r:id="rId51"/>
    <p:sldId id="430" r:id="rId52"/>
    <p:sldId id="473" r:id="rId53"/>
    <p:sldId id="474" r:id="rId54"/>
    <p:sldId id="433" r:id="rId55"/>
    <p:sldId id="434" r:id="rId56"/>
    <p:sldId id="435" r:id="rId57"/>
    <p:sldId id="436" r:id="rId58"/>
    <p:sldId id="437" r:id="rId59"/>
    <p:sldId id="438" r:id="rId60"/>
    <p:sldId id="439" r:id="rId61"/>
    <p:sldId id="440" r:id="rId62"/>
    <p:sldId id="441" r:id="rId63"/>
    <p:sldId id="442" r:id="rId64"/>
    <p:sldId id="443" r:id="rId65"/>
    <p:sldId id="444" r:id="rId66"/>
    <p:sldId id="445" r:id="rId67"/>
    <p:sldId id="446" r:id="rId68"/>
    <p:sldId id="447" r:id="rId69"/>
    <p:sldId id="448" r:id="rId70"/>
    <p:sldId id="449" r:id="rId71"/>
    <p:sldId id="450" r:id="rId72"/>
    <p:sldId id="451" r:id="rId73"/>
    <p:sldId id="452" r:id="rId74"/>
    <p:sldId id="453" r:id="rId75"/>
    <p:sldId id="340"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4"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627981"/>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4972" autoAdjust="0"/>
  </p:normalViewPr>
  <p:slideViewPr>
    <p:cSldViewPr snapToGrid="0">
      <p:cViewPr varScale="1">
        <p:scale>
          <a:sx n="94" d="100"/>
          <a:sy n="94" d="100"/>
        </p:scale>
        <p:origin x="100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9810C-8375-4FE2-BF96-F2D5C83E0997}" type="datetimeFigureOut">
              <a:rPr lang="en-US" smtClean="0"/>
              <a:t>8/9/2023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B26F9-5DF8-44BD-8888-A73DAC1303E1}" type="slidenum">
              <a:rPr lang="en-US" smtClean="0"/>
              <a:t>‹#›</a:t>
            </a:fld>
            <a:endParaRPr lang="en-US"/>
          </a:p>
        </p:txBody>
      </p:sp>
    </p:spTree>
    <p:extLst>
      <p:ext uri="{BB962C8B-B14F-4D97-AF65-F5344CB8AC3E}">
        <p14:creationId xmlns:p14="http://schemas.microsoft.com/office/powerpoint/2010/main" val="587832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All levels of government—federal, state, and local—have budgets that show how much revenue the government expects to receive in taxes and other income and how it plans to spend it. Budgets can shift dramatically within a few years as policy decisions and unexpected events disrupt earlier tax and spending plans. Fiscal policy is one of two policy tools for fine-tuning the economy. The discussion of fiscal policy focuses on how federal government spending and taxes affect aggregate demand (AD).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are two main categories of taxes: those that the federal government collects and those that state and local governments collect. The amount the government collects in taxes and what taxes are used for varies.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9887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federal taxes as a percentage of GDP from 1968 to 2020. Federal tax revenues have been about 16%–18% of GDP during most periods in recent decades.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33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individual income tax, due every year on April 15, is the largest single source of federal government revenue, but it still represents less than half of federal tax revenue. The second largest source of federal revenue is the payroll tax (captured in social insurance and retirement receipts), which provides funds for Social Security and Medicare. Payroll taxes have increased steadily over time. Together, the personal income tax and the payroll tax accounted for about 83% of federal tax revenues in 2021.</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679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income tax is a progressive tax, which means that the rate increases as a household's income increases. The marginal tax rates (the tax due on all yearly income) for a single taxpayer range from 10%–37%, depending on income.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6700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key fact is that the federal income tax is designed so that tax rates increase as income increases, up to a certain level. The payroll taxes that support Social Security and Medicare are designed in a different way. The payroll taxes for Social Security are imposed at a rate of 12.4% up to a certain wage limit, set at $147,000 in 2022. Medicare, on the other hand, pays for elderly health care and is fixed at 2.9%, with no upper ceiling.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We also call the Medicare payroll tax a proportional tax: a flat percentage of all wages earned. The Social Security payroll tax is proportional up to the wage limit, but above that level it becomes a regressive tax, meaning that people with higher incomes pay a smaller share of their income in tax.</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921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third largest source of federal tax revenue is the corporate income tax. An excise tax is a tax on a particular good, such as gasoline, tobacco, or alcohol. Estate and gift taxes are placed on people who pass large amounts of assets to the next generation, either after death or during life as gifts.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6549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At the state and local level, taxes have been rising as a share of GDP over the last few decades to match the gradual rise in spending. The main revenue sources for state and local governments are sales taxes, property taxes, and revenue passed along from the federal government. Many state and local governments also levy personal and corporate income taxes and impose a wide variety of fees and charges.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857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tax revenues have increased to match the rise in state and local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00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spending covers a range of services that federal, state, and local governments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Deficit </a:t>
            </a:r>
            <a:r>
              <a:rPr lang="en-US" sz="12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Surplus </a:t>
            </a:r>
            <a:r>
              <a:rPr lang="en-US" sz="12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Balanced Budget </a:t>
            </a:r>
            <a:r>
              <a:rPr lang="en-US" sz="1200" dirty="0">
                <a:solidFill>
                  <a:schemeClr val="bg1"/>
                </a:solidFill>
              </a:rPr>
              <a:t>- When the federal government spending and taxes are equal</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For example, in 2020, the U.S. government experienced its largest budget deficit ever: the federal government spent $3.1 trillion more than it collected in taxes.</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268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has been your experience with paying taxes? How has your job, living situation, and income played a role in what you pay and how?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05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97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3855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useful way to view the budget deficit is through the prism of accumulated debt rather than annual deficits. The national debt refers to the total amount that the government has borrowed over time. In contrast, the budget deficit refers to how much the government has borrowed in one particular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66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The federal government has run budget deficits for decades. There were especially deep deficits during World War II, the 2008-2009 recession, and the COVID-19 recession.</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224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Until the 1970s, the debt-to-GDP ratio revealed a relatively clear pattern of federal borrowing. The graph in the previous slide shows the following trends:</a:t>
            </a:r>
          </a:p>
          <a:p>
            <a:pPr marL="0" indent="0">
              <a:buNone/>
            </a:pPr>
            <a:r>
              <a:rPr lang="en-US" dirty="0"/>
              <a:t>During World War II, there were large deficits, so the debt-to-GDP ratio was high. The debt-to-GDP ratio decreased from the 1950s to the 1970s. The ratio began to increase in the 1980s due to large deficits. Budget surpluses reduced the ratio between 1998 and 2001. Since 2002, large deficits, especially during the 2008–2009 recession and the COVID-19 pandemic, caused the ratio to increase.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49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0102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 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8455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Why did the budget deficits suddenly turn to surpluses from 1998 to 2001, and why did the surpluses return to deficits in 2002? Why did the deficit become so large after 2007? The following figure suggests some answers: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653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dirty="0">
                <a:solidFill>
                  <a:schemeClr val="bg1"/>
                </a:solidFill>
              </a:rPr>
              <a:t>Government spending as a share of GDP declined steadily through the 1990s as a result of the decrease in spending on national defense and the lowering of interest rates by the federal </a:t>
            </a:r>
            <a:r>
              <a:rPr lang="en-US" dirty="0"/>
              <a:t>Government spending as a share of GDP declined steadily through the 1990s as a result of the decrease in spending on national defense and the lowering of interest rates by the federal government. Federal tax collections increased substantially in the late 1990s, jumping from 18.1% of GDP in 1994 to 20.8% in 2000; powerful economic growth in the late 1990s fueled the boom in taxes. At the same time, government spending on transfer payments—such as unemployment benefits, foods stamps, and welfare—declined with more people working. In the 2000s, recessions in 2001 and 2008 led to lower tax revenues and tax cuts. Starting in 2010, the first of the baby boomer generation started to retire.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710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spending in nominal dollars (that is, dollars not adjusted for inflation) has grown by a multiple of more than forty-four over the last four decades, from $92.2 billion in 1960 to $4.1 trillion in 2018. Comparing spending over time in nominal dollars is misleading because it does not account for inflation or growth in population and the real economy. A more useful method of comparison is to examine government spending as a percent of GDP over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8434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is the use of government spending and tax policy to influence the path of the economy over time. Fiscal policy, whether through changes in spending or taxes, shifts the AD curve outward in the case of expansionary fiscal policy and inward in the case of contractionary fiscal policy. As an economy's population and resources grow, the labor force gets larger, businesses invest new capital, and technology improves. These components of economic growth cause the aggregate supply (AS) curve to shift to the right.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original equilibrium occurs at E0, the intersection of AD curve AD0 and SRAS curve SRAS0, at an output level of 200 and a price of 90. One year later, AS has shifted right to SRAS1 in the process of long-term economic growth, and AD has also shifted right to AD1, keeping the economy operating at the new level of potential GDP. The new equilibrium, E1, is an output level of 206 and a price of 92. One more year later, AS has again shifted right, now to SRAS2, and AD shifts right as well to AD2. Now, the equilibrium is E2, with an output level of 212 and a price of 94.</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3845079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Aggregate demand and aggregate supply do not always move neatly together. As aggregate supply increases, incomes tend to go up. This tends to increase consumer and investment spending, shifting the aggregate demand curve right, but in any given period it may not shift the same amount as aggregate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1965983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pays for typical items such as national defense, social security, and health care. Tax revenues, in part, pay for these expenditures. The result may be an increase in AD that is more or less than the increase in AS. AD may fail to increase along with AS, or the AD curve may even shift left, for a number of possible reasons: Households become hesitant about consuming, Firms decide against investing as much, or The demand for exports from other countries diminishes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39</a:t>
            </a:fld>
            <a:endParaRPr lang="en-US" dirty="0"/>
          </a:p>
        </p:txBody>
      </p:sp>
    </p:spTree>
    <p:extLst>
      <p:ext uri="{BB962C8B-B14F-4D97-AF65-F5344CB8AC3E}">
        <p14:creationId xmlns:p14="http://schemas.microsoft.com/office/powerpoint/2010/main" val="824289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013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central bank can engage in countercyclical actions if either aggregate demand or supply run too far ahead of the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recession threatens, the central bank uses expansionary monetary policy to increase the money supply, increase the quantity of loans, reduce interest rates, and shift the </a:t>
            </a:r>
            <a:r>
              <a:rPr lang="en-US" sz="1200" i="1" dirty="0">
                <a:solidFill>
                  <a:schemeClr val="bg1"/>
                </a:solidFill>
              </a:rPr>
              <a:t>AD</a:t>
            </a:r>
            <a:r>
              <a:rPr lang="en-US" sz="1200" dirty="0">
                <a:solidFill>
                  <a:schemeClr val="bg1"/>
                </a:solidFill>
              </a:rPr>
              <a:t>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inflation threatens, the central bank uses contractionary monetary policy to reduce the money supply, reduce the quantity of loans, raise interest rates, and shift the </a:t>
            </a:r>
            <a:r>
              <a:rPr lang="en-US" sz="1200" i="1" dirty="0">
                <a:solidFill>
                  <a:schemeClr val="bg1"/>
                </a:solidFill>
              </a:rPr>
              <a:t>AD</a:t>
            </a:r>
            <a:r>
              <a:rPr lang="en-US" sz="1200" dirty="0">
                <a:solidFill>
                  <a:schemeClr val="bg1"/>
                </a:solidFill>
              </a:rPr>
              <a:t>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Fiscal policy is another macroeconomic policy tool for adjusting AD by using either government spending or taxation policy.</a:t>
            </a:r>
          </a:p>
        </p:txBody>
      </p:sp>
      <p:sp>
        <p:nvSpPr>
          <p:cNvPr id="4" name="Slide Number Placeholder 3"/>
          <p:cNvSpPr>
            <a:spLocks noGrp="1"/>
          </p:cNvSpPr>
          <p:nvPr>
            <p:ph type="sldNum" sz="quarter" idx="5"/>
          </p:nvPr>
        </p:nvSpPr>
        <p:spPr/>
        <p:txBody>
          <a:bodyPr/>
          <a:lstStyle/>
          <a:p>
            <a:fld id="{D90691F0-B815-448E-ACA8-31C5EFD69EEA}" type="slidenum">
              <a:rPr lang="en-US" smtClean="0"/>
              <a:t>41</a:t>
            </a:fld>
            <a:endParaRPr lang="en-US"/>
          </a:p>
        </p:txBody>
      </p:sp>
    </p:spTree>
    <p:extLst>
      <p:ext uri="{BB962C8B-B14F-4D97-AF65-F5344CB8AC3E}">
        <p14:creationId xmlns:p14="http://schemas.microsoft.com/office/powerpoint/2010/main" val="32911099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Expansionary Policy: Increases level of aggregate demand, either through increasing government spending or reducing tax rates</a:t>
            </a:r>
          </a:p>
          <a:p>
            <a:r>
              <a:rPr lang="en-US" dirty="0"/>
              <a:t>Can increase consumption by raising disposable income through income or payroll tax cuts</a:t>
            </a:r>
          </a:p>
          <a:p>
            <a:r>
              <a:rPr lang="en-US" dirty="0"/>
              <a:t>Can increase investment spending by raising after-tax profits through corporate tax cuts</a:t>
            </a:r>
          </a:p>
          <a:p>
            <a:r>
              <a:rPr lang="en-US" dirty="0"/>
              <a:t>Can increase government purchases of final goods/services and raising grants to local and state governments to increase their purchases</a:t>
            </a:r>
          </a:p>
          <a:p>
            <a:r>
              <a:rPr lang="en-US" dirty="0"/>
              <a:t>Contractionary Policy: Decreases level of aggregate demand, either through decreasing government spending or increasing tax rates</a:t>
            </a:r>
          </a:p>
          <a:p>
            <a:r>
              <a:rPr lang="en-US" dirty="0"/>
              <a:t>Decreases consumption</a:t>
            </a:r>
          </a:p>
          <a:p>
            <a:r>
              <a:rPr lang="en-US" dirty="0"/>
              <a:t>Decreases investment </a:t>
            </a:r>
          </a:p>
          <a:p>
            <a:endParaRPr lang="en-US" dirty="0"/>
          </a:p>
        </p:txBody>
      </p:sp>
      <p:sp>
        <p:nvSpPr>
          <p:cNvPr id="4" name="Slide Number Placeholder 3"/>
          <p:cNvSpPr>
            <a:spLocks noGrp="1"/>
          </p:cNvSpPr>
          <p:nvPr>
            <p:ph type="sldNum" sz="quarter" idx="5"/>
          </p:nvPr>
        </p:nvSpPr>
        <p:spPr/>
        <p:txBody>
          <a:bodyPr/>
          <a:lstStyle/>
          <a:p>
            <a:fld id="{D90691F0-B815-448E-ACA8-31C5EFD69EEA}" type="slidenum">
              <a:rPr lang="en-US" smtClean="0"/>
              <a:t>42</a:t>
            </a:fld>
            <a:endParaRPr lang="en-US"/>
          </a:p>
        </p:txBody>
      </p:sp>
    </p:spTree>
    <p:extLst>
      <p:ext uri="{BB962C8B-B14F-4D97-AF65-F5344CB8AC3E}">
        <p14:creationId xmlns:p14="http://schemas.microsoft.com/office/powerpoint/2010/main" val="17898310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choice between whether to use tax or spending tools often has a political tinge. As a general statement, conservatives and Republicans prefer to see expansionary fiscal policy carried out by tax cuts, while liberals and Democrats prefer that the government implement expansionary fiscal policy through spending increases. In a bipartisan effort to address the extreme situation, the Obama administration and Congress passed an $830 billion expansionary policy in early 2009 that involved both tax cuts and increases in 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318644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also contribute to pushing AD beyond potential GDP in a way that leads to inflation. A very large budget deficit pushes up the AD curve so that the intersection of AD0 and SRAS0 occurs at E0, which is an output level above potential GDP, an “overheating economy”. In this situation, contractionary fiscal policy involving federal spending cuts or tax increases can help reduce the upward pressure on the price level by shifting the AD curve left, to AD1, and causing the new equilibrium E1 to be at potential GDP, where AD intersects the LRAS curve.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1259995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696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fiscal policy includes discretionary fiscal policy, when the government passes a law that explicitly changes tax or spending levels. Changes in tax and spending levels can also occur automatically due to automatic stabilizers. Automatic stabilizers are programs that are already laws that stimulate aggregate demand (AD) in a recession and hold down AD in a potentially inflationary boom, like unemployment insurance or food stamps.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 can rise sharply, causing the equilibrium to occur at an output level above potential GDP, causing inflationary pressures. The policy prescription in this setting would be a dose of contractionary fiscal policy, implemented through some combination of higher taxes and lower spending. To some extent, both changes happen automatically. On the tax side, a rise in AD means that workers and firms earn more, increasing tax payments. On the spending side, a rise in AD means lower unemployment and fewer layoffs, meaning there will be a less need for unemployment benefits, welfare, and other programs in the social safety net.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AD were to fall sharply so that a recession occurs, the prescription would be for expansionary fiscal policy: some mix of tax cuts and spending increases. Higher unemployment and a weaker economy overall would cause the government to increase spending on social safety net programs. For example, in 2009 and 2020, the stimulus packages included extensions in the time allowed to collect unemployment insurance. The automatic stabilizers react to a weakening of AD with expansionary fiscal policy and a strengthening of aggregate demand with contractionary fiscal policy, just as the AD/AS analysis suggests.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2937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Each year, the nonpartisan Congressional Budget Office calculates the cyclically adjusted budget (or the standardized employment budget). This budget is what the budget deficit or surplus would be if the economy were producing at potential GDP. At potential GDP, people who look for work find jobs in a reasonable period of time, and businesses make normal profits, with the result that both workers and businesses earn more and pay more taxes. In effect, the cyclically adjusted budget deficit eliminates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762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853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recession years, like the early 1990s, 2001, 2009, or 2020, the cyclically adjusted budget deficit is smaller than the actual deficit. During recessions, the automatic stabilizers tend to increase the budget deficit, so if the economy was instead at full employment, the deficit would be reduced by cutting taxes or increasing government spending. In the late 1990s, the cyclically adjusted budget surplus was lower than the actual budget surplus. The gap between the cyclically adjusted budget deficit or surplus and the actual budget deficit or surplus shows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9226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Automatic stabilizers occur quickly. Lower wages mean that a lower amount of taxes is withheld from paychecks right away. Higher unemployment or poverty means that government spending in those areas rises as quickly as people apply for benefits. However, while the automatic stabilizers offset some shifts in aggregate demand, they do not offset all or even most of them. Automatic stabilizers, like shock absorbers in a car, can be useful if they reduce the impact of the worst bumps, even if they do not eliminate the bumps altogether.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077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Chances are you will be or are currently paying taxes. How do you feel knowing that your tax contributions will increase during times of recession? Are you happy to help aid the country in this way or do you find it frustrating?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39084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early 1960s, many economists believed that the problem of the business cycle, unemployment, and inflation were all but solved. The U.S. economy faced several significant recessions in the 1960s, 70s, and 80s, showing that the problems of macroeconomic policy were not entirely solved. As economists began to explore these problems, they identified several issues that make discretionary fiscal policy more difficult than previously believed during the optimism of the 1960s.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Each year, the government borrows funds from U.S. citizens and foreigners to cover its budget deficits. It does this by selling securities (Treasury bonds, notes, and bills)—in essence, borrowing from the public and promising to repay with interest in the future. From 1961 to 1997, the U.S. government ran budget deficits, and thus borrowed funds, almost every year. It had budget surpluses from 1998 to 2001 and then returned to deficits.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0609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Fiscal policy affects both aggregate demand and interest rates. An increase in government budget deficits shifts the demand for financial capital rightward. An increase in budget deficits by 1% of GDP will cause an increase of roughly ½% to 1% in the interest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fiscal policy, through tax cuts and increased government spending, is intended to increase aggregate demand. If expansionary fiscal policy also increases interest rates, firms and households are discouraged from borrowing and spending, which reduces aggregate demand. Even if the effect of expansionary fiscal policy is not completely offset, fiscal policy can still end up less powerful than was originally expected. We refer to this as crowding out. If expansionary fiscal policy is to work as intended, the government must coordinate fiscal and monetary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114328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can change monetary policy multiple times a year, but it takes a substantially longer time to enact fiscal policy.</a:t>
            </a:r>
          </a:p>
          <a:p>
            <a:pPr marL="0" lvl="0" indent="0" algn="l" rtl="0">
              <a:spcBef>
                <a:spcPts val="0"/>
              </a:spcBef>
              <a:spcAft>
                <a:spcPts val="0"/>
              </a:spcAft>
              <a:buNone/>
            </a:pPr>
            <a:r>
              <a:rPr lang="en-US" dirty="0"/>
              <a:t>Recognition Lag: time it takes to determine that a recession has occurred</a:t>
            </a:r>
          </a:p>
          <a:p>
            <a:pPr marL="0" lvl="0" indent="0" algn="l" rtl="0">
              <a:spcBef>
                <a:spcPts val="0"/>
              </a:spcBef>
              <a:spcAft>
                <a:spcPts val="0"/>
              </a:spcAft>
              <a:buNone/>
            </a:pPr>
            <a:r>
              <a:rPr lang="en-US" dirty="0"/>
              <a:t>Legislative Lag: time it takes to pass a bill</a:t>
            </a:r>
          </a:p>
          <a:p>
            <a:pPr marL="0" lvl="0" indent="0" algn="l" rtl="0">
              <a:spcBef>
                <a:spcPts val="0"/>
              </a:spcBef>
              <a:spcAft>
                <a:spcPts val="0"/>
              </a:spcAft>
              <a:buNone/>
            </a:pPr>
            <a:r>
              <a:rPr lang="en-US" dirty="0"/>
              <a:t>Implementation Lag: time it takes to start projects after a bill is passed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temporary tax cut or spending increase will last only for a year or two and then revert to its original level. A permanent tax cut or spending increase is expected to stay in place for the foreseeable future. The appropriate policy may be an expansionary fiscal policy with large budget deficits during a recession and a contractionary fiscal policy with budget surpluses when the economy is growing. If both policies are explicitly temporary, they will have a less powerful effect than a permanent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12657951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62</a:t>
            </a:fld>
            <a:endParaRPr lang="en-US" dirty="0"/>
          </a:p>
        </p:txBody>
      </p:sp>
    </p:spTree>
    <p:extLst>
      <p:ext uri="{BB962C8B-B14F-4D97-AF65-F5344CB8AC3E}">
        <p14:creationId xmlns:p14="http://schemas.microsoft.com/office/powerpoint/2010/main" val="21587706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an economy begins to recover from a recession, it does not immediately revert to its state from before the start of the recession. The economy's internal structure has evolved and changed, and the process of recovery can take time. Fiscal policy can increase demand, but the process of structural economic change, the expansion of a new set of industries and the movement of workers, inevitably takes a long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63</a:t>
            </a:fld>
            <a:endParaRPr lang="en-US" dirty="0"/>
          </a:p>
        </p:txBody>
      </p:sp>
    </p:spTree>
    <p:extLst>
      <p:ext uri="{BB962C8B-B14F-4D97-AF65-F5344CB8AC3E}">
        <p14:creationId xmlns:p14="http://schemas.microsoft.com/office/powerpoint/2010/main" val="33996281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help an economy that is producing below its potential GDP to expand aggregate demand so that it produces closer to potential GDP, thus lowering unemployment. However, fiscal policy cannot help an economy produce at an output level above potential GDP without causing inflation. At this point, unemployment becomes so low that workers become scarce, and wages rise rapidly.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64</a:t>
            </a:fld>
            <a:endParaRPr lang="en-US" dirty="0"/>
          </a:p>
        </p:txBody>
      </p:sp>
    </p:spTree>
    <p:extLst>
      <p:ext uri="{BB962C8B-B14F-4D97-AF65-F5344CB8AC3E}">
        <p14:creationId xmlns:p14="http://schemas.microsoft.com/office/powerpoint/2010/main" val="4113075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It proves difficult to explain to politicians how countercyclical fiscal policy, that runs against the tide of the business cycle, should work. Countercyclical policy says that an economic boom should be an appropriate time for keeping taxes high and restraining spending. Politicians tend to prove less willing to hear the message that in good economic times, they should propose tax increases and spending limits. From a political viewpoint, sometimes it simply just looks better to maintain a booming economic climate.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65</a:t>
            </a:fld>
            <a:endParaRPr lang="en-US" dirty="0"/>
          </a:p>
        </p:txBody>
      </p:sp>
    </p:spTree>
    <p:extLst>
      <p:ext uri="{BB962C8B-B14F-4D97-AF65-F5344CB8AC3E}">
        <p14:creationId xmlns:p14="http://schemas.microsoft.com/office/powerpoint/2010/main" val="236398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the 1930s, various legislators have proposed that the U.S. government should balance its budget every year. In 1995, a proposed constitutional amendment that would require a balanced budget passed the U.S. House of Representatives but failed in the U.S. Senate by a single vote. Most economists view these proposals with bemusement because in the short term, they expect budget deficits and surpluses to fluctuate up and down with the economy and automatic stabilizers.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68</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pie chart shows the division of federal government spending by category in 2021. Notice that 55% of government spending goes to four major areas: national defense, Social Security, health care, and interest payments on past borrowing.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961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Some supporters of a balanced budget argue that since households must balance their own budgets, the government should too. Households often borrow to buy things like houses or tuition, while the government has macroeconomic responsibilities. From a Keynesian viewpoint, the government should be spending when times are hard and saving when times are good for the sake of the overall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69</a:t>
            </a:fld>
            <a:endParaRPr lang="en-US" dirty="0"/>
          </a:p>
        </p:txBody>
      </p:sp>
    </p:spTree>
    <p:extLst>
      <p:ext uri="{BB962C8B-B14F-4D97-AF65-F5344CB8AC3E}">
        <p14:creationId xmlns:p14="http://schemas.microsoft.com/office/powerpoint/2010/main" val="36432483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There is no particular reason why a government should balance its budget in the medium term of a few years. Running a large budget deficit could be necessary in making crucial long-term investments in human capital and physical infrastructure. As long as the percentage increases in debt are smaller than the percentage growth of GDP, the debt to GDP ratio will decline.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70</a:t>
            </a:fld>
            <a:endParaRPr lang="en-US" dirty="0"/>
          </a:p>
        </p:txBody>
      </p:sp>
    </p:spTree>
    <p:extLst>
      <p:ext uri="{BB962C8B-B14F-4D97-AF65-F5344CB8AC3E}">
        <p14:creationId xmlns:p14="http://schemas.microsoft.com/office/powerpoint/2010/main" val="38993146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Budget deficits are not always a wise policy. A government running a large budget deficit can increase aggregate demand substantially and trigger severe inflation. Unwise borrowing by a government can reduce national saving, hampering economic growth and leading to international financial crises. Despite this, requiring the federal budget to be balanced each calendar year is typically a misguided overreaction.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71</a:t>
            </a:fld>
            <a:endParaRPr lang="en-US" dirty="0"/>
          </a:p>
        </p:txBody>
      </p:sp>
    </p:spTree>
    <p:extLst>
      <p:ext uri="{BB962C8B-B14F-4D97-AF65-F5344CB8AC3E}">
        <p14:creationId xmlns:p14="http://schemas.microsoft.com/office/powerpoint/2010/main" val="34438384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what extent have you balanced your budget? Is this a task you take seriously or something you rarely, if ever, think about?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72</a:t>
            </a:fld>
            <a:endParaRPr lang="en-US" dirty="0"/>
          </a:p>
        </p:txBody>
      </p:sp>
    </p:spTree>
    <p:extLst>
      <p:ext uri="{BB962C8B-B14F-4D97-AF65-F5344CB8AC3E}">
        <p14:creationId xmlns:p14="http://schemas.microsoft.com/office/powerpoint/2010/main" val="8356807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617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government spending is also substantial—at about $4.4 trillion in 2021. Spending by state and local government increased from about 12% of nominal GDP in the early 1960s to around 20% by 2021. The single biggest spending item is education.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08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45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r>
              <a:rPr lang="en-US" dirty="0"/>
              <a:t>annual deficit = $400 per month × 12 months = $4,800</a:t>
            </a:r>
          </a:p>
          <a:p>
            <a:pPr marL="0" indent="0">
              <a:buNone/>
            </a:pPr>
            <a:r>
              <a:rPr lang="en-US" dirty="0"/>
              <a:t>debt = $4,800 × 15 years = $72,000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9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C439-A4F4-4964-BDEB-24AC76594E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98264B-321D-420E-A582-881C7A4DD7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E06F09-B60D-4BB5-A6EB-5A27A4B60FD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FF537C9-4D38-446A-8474-B2DB9DE1F5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8938A-14A0-4D5D-B199-35058E99B8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557506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D90F2-AF8D-4B4C-9D33-2B2E42FD07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506668-B5BE-4CE2-A1C2-7173B56E38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502747-AC8E-43B5-81E2-FC62C990321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9C794D8-BCAF-4FF4-81E1-8F21DF43E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1AEAF5-41CC-4023-A72D-98708622D00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701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2A94E-BD6B-40BB-9C88-E9A9C212AE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098BE94-1540-4D3E-9BCB-86594F7A00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5B1DAE-4146-4544-B61B-57ECA01807B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2AEF40E-9020-4D2C-A3DD-5A22D9471A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454A8-0908-4540-B88D-01BE915DCC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3385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EC00-4D48-41E7-8CA5-0B89318752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C39D8A-5D33-4161-9D0A-98E7073AF79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FFB269-6817-43C7-A6EC-5F440C49EF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5D070D-7175-47D0-A5C3-7155E135B35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EAC34B8-3087-4231-850B-93468EA833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E95D6A-82DA-4647-8840-2C80E9A1D91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3590087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E12E0-15E2-4FDA-A680-82D8E035A3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EC337E-498A-4E8F-8081-AA96B762DC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1A0A76-E9D3-4955-B9F6-F4B4855DC7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0AC233-062C-4474-B956-8F70698DF3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21D630-61A1-42C5-BE25-C86D93E41F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3260C1-69F6-4634-BD1C-190875936ADA}"/>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567B5B79-CBA4-40D9-8917-FAAF6260F9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243960-BB3D-475C-B02E-4A49A211497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789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A2336-E1BB-4BA3-95D8-DB8FC3B1C9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362628-CF58-48D1-9521-203E0758CA3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BC5BF7CD-799E-4AE8-BD63-D727BA046F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9AF5E4-613E-42FC-9082-BCC69787FAE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92508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A7B23-CEC4-4B64-997B-83399603FB0A}"/>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7609BCC1-7697-4432-AFAA-714639DF3B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17E49C-70A4-4055-9B1B-DCE8944E887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2631048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54E5-CC10-40B5-BD7A-55B32A2972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0569FD-7704-48EA-A92D-C2A8A9191B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044F94-6D43-4323-9B56-65BA9F7DEB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135334-B6A1-48E0-A641-54950AACC45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63A4F93-BD21-438B-BF76-6A5509EA35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F7EE1F-7FD7-435A-9042-AEA8F190513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02942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DEBD9-F907-4755-A91B-2FE55F65ED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77C2F6-DB9E-4925-A747-0F29625C82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AE77C4-9AC0-4408-9EA3-8F108F21F7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29DC2D-3F4E-4F9C-AFFD-D08648CCD66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A85FF254-5E2F-4908-B1F7-7351C74A4F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E10615-0017-4CB3-8F7E-906EA6B3394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58189708"/>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D6B11-5CB0-41F2-8C04-FA929E8EC3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339BE5-E4FD-435D-A2F0-EDED6311E6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9814D-9B87-4B58-9562-B2FC2B1DD79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FDFC9A-DF80-4993-9680-1CC8B3D96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2080F-84D0-4881-B707-29055733ADF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03153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A6F8F4-4DF8-46AE-BAD7-B56C49823A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788B83-0600-4F26-8359-775FDB665C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A5F8C-ACD6-4362-9E25-4B18C40125C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3E62EB9-F185-4BA0-B050-6BE5828AA2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5742D7-51D5-4AC4-AF52-0D335140C22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267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B8F323-19FD-4EE6-BE82-0B7485BE1B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D542B0-2F77-4D93-8D02-9BF0775B15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21B98D-EF03-42BD-A3F5-4E381DD640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0392F683-F725-4073-A294-462CED74A3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AB878A-E176-454B-B4C4-B0124BD33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7365617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3.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2.bin"/><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3.bin"/><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Government Spending</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74559"/>
            <a:ext cx="8058422" cy="1951790"/>
            <a:chOff x="542655" y="1736761"/>
            <a:chExt cx="8058422" cy="195179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938992"/>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annual deficit = $400 per month × 12 months = $4,800</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debt = $4,800 × 15 years = $72,000</a:t>
              </a:r>
            </a:p>
          </p:txBody>
        </p:sp>
      </p:grpSp>
    </p:spTree>
    <p:extLst>
      <p:ext uri="{BB962C8B-B14F-4D97-AF65-F5344CB8AC3E}">
        <p14:creationId xmlns:p14="http://schemas.microsoft.com/office/powerpoint/2010/main" val="523689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Summary</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210" name="Google Shape;210;p21"/>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2" name="Google Shape;212;p21"/>
          <p:cNvSpPr txBox="1"/>
          <p:nvPr/>
        </p:nvSpPr>
        <p:spPr>
          <a:xfrm>
            <a:off x="1699500" y="1433250"/>
            <a:ext cx="8793000" cy="5056037"/>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Fiscal policy is the set of policies that relate to federal government spending, taxation, and borrowing.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In recent decades, the level of federal government spending and taxes, expressed as a share of GDP, has not changed much.</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However, the level of state spending and taxes as a share of GDP has risen.</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four main areas of federal spending are national defense, Social Security, health care, and interest payments, which together account for about 55% of all federal spending.</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spends more than it collects in taxes, it has a budget deficit.</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When a government collects more in taxes than it spends, it has a budget surplus.</a:t>
            </a: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endPar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457200" rtl="0" eaLnBrk="1" fontAlgn="auto" latinLnBrk="0" hangingPunct="1">
              <a:lnSpc>
                <a:spcPct val="100000"/>
              </a:lnSpc>
              <a:spcBef>
                <a:spcPts val="0"/>
              </a:spcBef>
              <a:spcAft>
                <a:spcPts val="0"/>
              </a:spcAft>
              <a:buClr>
                <a:prstClr val="white"/>
              </a:buClr>
              <a:buSzPts val="2200"/>
              <a:buFont typeface="Arial" panose="020B0604020202020204" pitchFamily="34" charset="0"/>
              <a:buChar char="•"/>
              <a:tabLst/>
              <a:defRPr/>
            </a:pPr>
            <a:r>
              <a:rPr kumimoji="0" lang="en-US" sz="1900" b="0" i="0" u="none" strike="noStrike" kern="1200" cap="none" spc="0" normalizeH="0" baseline="0" noProof="0" dirty="0">
                <a:ln>
                  <a:noFill/>
                </a:ln>
                <a:solidFill>
                  <a:prstClr val="white"/>
                </a:solidFill>
                <a:effectLst/>
                <a:uLnTx/>
                <a:uFillTx/>
                <a:latin typeface="Calibri"/>
                <a:ea typeface="Calibri"/>
                <a:cs typeface="Calibri"/>
                <a:sym typeface="Calibri"/>
              </a:rPr>
              <a:t>The sum of all past deficits and surpluses make up government debt.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Taxation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415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789" y="1328842"/>
            <a:ext cx="8058422" cy="1957976"/>
            <a:chOff x="542655" y="1736761"/>
            <a:chExt cx="8058422" cy="131997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307181"/>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main categories of taxes: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the federal government collects</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that state and local governments collect</a:t>
              </a:r>
            </a:p>
            <a:p>
              <a:pPr marL="800100" marR="0" lvl="1" indent="-34290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amount the government collects in taxes and what taxes are used for varies.</a:t>
              </a:r>
            </a:p>
          </p:txBody>
        </p:sp>
      </p:grpSp>
      <p:pic>
        <p:nvPicPr>
          <p:cNvPr id="3" name="Picture 2" descr="The word 'taxes' surrounded by dollar bills of differing denomination">
            <a:extLst>
              <a:ext uri="{FF2B5EF4-FFF2-40B4-BE49-F238E27FC236}">
                <a16:creationId xmlns:a16="http://schemas.microsoft.com/office/drawing/2014/main" id="{DBCD357C-FAB4-437F-AAB8-0DDFA771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4803" y="3571183"/>
            <a:ext cx="4581854" cy="3054569"/>
          </a:xfrm>
          <a:prstGeom prst="rect">
            <a:avLst/>
          </a:prstGeom>
        </p:spPr>
      </p:pic>
    </p:spTree>
    <p:extLst>
      <p:ext uri="{BB962C8B-B14F-4D97-AF65-F5344CB8AC3E}">
        <p14:creationId xmlns:p14="http://schemas.microsoft.com/office/powerpoint/2010/main" val="1585016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04C7D1BC-597C-4FF0-8F20-54530159785D}"/>
              </a:ext>
            </a:extLst>
          </p:cNvPr>
          <p:cNvGrpSpPr/>
          <p:nvPr/>
        </p:nvGrpSpPr>
        <p:grpSpPr>
          <a:xfrm>
            <a:off x="1702325" y="2366233"/>
            <a:ext cx="2700645" cy="2676940"/>
            <a:chOff x="542923" y="1736761"/>
            <a:chExt cx="8058154" cy="986369"/>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3" y="1781860"/>
              <a:ext cx="8058154" cy="94127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graph shows federal taxes as a percentage of GDP from 1968 to 2020. Federal tax revenues have been about 16%–18% of GDP during most periods in recent decades.</a:t>
              </a:r>
            </a:p>
          </p:txBody>
        </p:sp>
      </p:grpSp>
      <p:pic>
        <p:nvPicPr>
          <p:cNvPr id="3" name="Picture 2" descr="A line graph of various federal taxes over time.">
            <a:extLst>
              <a:ext uri="{FF2B5EF4-FFF2-40B4-BE49-F238E27FC236}">
                <a16:creationId xmlns:a16="http://schemas.microsoft.com/office/drawing/2014/main" id="{8F156EA3-2304-74F5-00C2-7462E5C4C3BB}"/>
              </a:ext>
            </a:extLst>
          </p:cNvPr>
          <p:cNvPicPr>
            <a:picLocks noChangeAspect="1"/>
          </p:cNvPicPr>
          <p:nvPr/>
        </p:nvPicPr>
        <p:blipFill>
          <a:blip r:embed="rId3"/>
          <a:stretch>
            <a:fillRect/>
          </a:stretch>
        </p:blipFill>
        <p:spPr>
          <a:xfrm>
            <a:off x="4698682" y="1449646"/>
            <a:ext cx="6213157" cy="5118835"/>
          </a:xfrm>
          <a:prstGeom prst="rect">
            <a:avLst/>
          </a:prstGeom>
        </p:spPr>
      </p:pic>
    </p:spTree>
    <p:extLst>
      <p:ext uri="{BB962C8B-B14F-4D97-AF65-F5344CB8AC3E}">
        <p14:creationId xmlns:p14="http://schemas.microsoft.com/office/powerpoint/2010/main" val="42280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Income and Payroll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individual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every year on April 15, is the largest single source of federal government revenue, but it still represents less than half of federal tax revenue.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709860"/>
            <a:ext cx="8058422" cy="1042682"/>
            <a:chOff x="542655" y="1736761"/>
            <a:chExt cx="8058422" cy="1042682"/>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second largest source of federal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payroll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(captured in social insurance and retirement receipts), which provides funds for Social Security and Medicare.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86283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40173"/>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Payroll taxes have increased steadily over time.</a:t>
              </a:r>
            </a:p>
          </p:txBody>
        </p:sp>
      </p:grpSp>
      <p:grpSp>
        <p:nvGrpSpPr>
          <p:cNvPr id="18" name="Group 17">
            <a:extLst>
              <a:ext uri="{FF2B5EF4-FFF2-40B4-BE49-F238E27FC236}">
                <a16:creationId xmlns:a16="http://schemas.microsoft.com/office/drawing/2014/main" id="{04C7D1BC-597C-4FF0-8F20-54530159785D}"/>
              </a:ext>
            </a:extLst>
          </p:cNvPr>
          <p:cNvGrpSpPr/>
          <p:nvPr/>
        </p:nvGrpSpPr>
        <p:grpSpPr>
          <a:xfrm>
            <a:off x="2072569" y="476355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Together, the personal income tax and the payroll tax accounted for about 83% of federal tax revenues in 2021.</a:t>
              </a:r>
            </a:p>
          </p:txBody>
        </p:sp>
      </p:grpSp>
    </p:spTree>
    <p:extLst>
      <p:ext uri="{BB962C8B-B14F-4D97-AF65-F5344CB8AC3E}">
        <p14:creationId xmlns:p14="http://schemas.microsoft.com/office/powerpoint/2010/main" val="1719377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364607"/>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tax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means that the rate increases as a household's income increases.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274774"/>
            <a:ext cx="8058422"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tax rates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due on all yearly income) for a single taxpayer range from 10%–37%, depending on income.</a:t>
              </a:r>
            </a:p>
          </p:txBody>
        </p:sp>
      </p:grpSp>
      <p:graphicFrame>
        <p:nvGraphicFramePr>
          <p:cNvPr id="2" name="Table 2">
            <a:extLst>
              <a:ext uri="{FF2B5EF4-FFF2-40B4-BE49-F238E27FC236}">
                <a16:creationId xmlns:a16="http://schemas.microsoft.com/office/drawing/2014/main" id="{5521DC47-8421-4917-B102-1CFD6A269FFD}"/>
              </a:ext>
            </a:extLst>
          </p:cNvPr>
          <p:cNvGraphicFramePr>
            <a:graphicFrameLocks noGrp="1"/>
          </p:cNvGraphicFramePr>
          <p:nvPr/>
        </p:nvGraphicFramePr>
        <p:xfrm>
          <a:off x="2031729" y="3660218"/>
          <a:ext cx="8128000" cy="29667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473119200"/>
                    </a:ext>
                  </a:extLst>
                </a:gridCol>
                <a:gridCol w="4064000">
                  <a:extLst>
                    <a:ext uri="{9D8B030D-6E8A-4147-A177-3AD203B41FA5}">
                      <a16:colId xmlns:a16="http://schemas.microsoft.com/office/drawing/2014/main" val="2545024151"/>
                    </a:ext>
                  </a:extLst>
                </a:gridCol>
              </a:tblGrid>
              <a:tr h="370840">
                <a:tc>
                  <a:txBody>
                    <a:bodyPr/>
                    <a:lstStyle/>
                    <a:p>
                      <a:pPr algn="ctr"/>
                      <a:r>
                        <a:rPr lang="en-US" dirty="0">
                          <a:solidFill>
                            <a:schemeClr val="tx1"/>
                          </a:solidFill>
                        </a:rPr>
                        <a:t>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626082"/>
                  </a:ext>
                </a:extLst>
              </a:tr>
              <a:tr h="370840">
                <a:tc>
                  <a:txBody>
                    <a:bodyPr/>
                    <a:lstStyle/>
                    <a:p>
                      <a:pPr algn="ctr"/>
                      <a:r>
                        <a:rPr lang="en-US" dirty="0">
                          <a:solidFill>
                            <a:schemeClr val="tx1"/>
                          </a:solidFill>
                        </a:rPr>
                        <a:t>$0–$10,725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3146558"/>
                  </a:ext>
                </a:extLst>
              </a:tr>
              <a:tr h="370840">
                <a:tc>
                  <a:txBody>
                    <a:bodyPr/>
                    <a:lstStyle/>
                    <a:p>
                      <a:pPr algn="ctr"/>
                      <a:r>
                        <a:rPr lang="en-US" dirty="0">
                          <a:solidFill>
                            <a:schemeClr val="tx1"/>
                          </a:solidFill>
                        </a:rPr>
                        <a:t>$10,276 –$41,775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256409"/>
                  </a:ext>
                </a:extLst>
              </a:tr>
              <a:tr h="370840">
                <a:tc>
                  <a:txBody>
                    <a:bodyPr/>
                    <a:lstStyle/>
                    <a:p>
                      <a:pPr algn="ctr"/>
                      <a:r>
                        <a:rPr lang="en-US" dirty="0">
                          <a:solidFill>
                            <a:schemeClr val="tx1"/>
                          </a:solidFill>
                        </a:rPr>
                        <a:t>$41,776–$89,075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7261763"/>
                  </a:ext>
                </a:extLst>
              </a:tr>
              <a:tr h="370840">
                <a:tc>
                  <a:txBody>
                    <a:bodyPr/>
                    <a:lstStyle/>
                    <a:p>
                      <a:pPr algn="ctr"/>
                      <a:r>
                        <a:rPr lang="en-US" dirty="0">
                          <a:solidFill>
                            <a:schemeClr val="tx1"/>
                          </a:solidFill>
                        </a:rPr>
                        <a:t>$89,076–$170,050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798704"/>
                  </a:ext>
                </a:extLst>
              </a:tr>
              <a:tr h="370840">
                <a:tc>
                  <a:txBody>
                    <a:bodyPr/>
                    <a:lstStyle/>
                    <a:p>
                      <a:pPr lvl="1" algn="ctr"/>
                      <a:r>
                        <a:rPr lang="en-US" dirty="0">
                          <a:solidFill>
                            <a:schemeClr val="tx1"/>
                          </a:solidFill>
                        </a:rPr>
                        <a:t>$170,051–$215,950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6659627"/>
                  </a:ext>
                </a:extLst>
              </a:tr>
              <a:tr h="370840">
                <a:tc>
                  <a:txBody>
                    <a:bodyPr/>
                    <a:lstStyle/>
                    <a:p>
                      <a:pPr algn="ctr"/>
                      <a:r>
                        <a:rPr lang="en-US" dirty="0">
                          <a:solidFill>
                            <a:schemeClr val="tx1"/>
                          </a:solidFill>
                        </a:rPr>
                        <a:t>$215,951 –$539,900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0475326"/>
                  </a:ext>
                </a:extLst>
              </a:tr>
              <a:tr h="370840">
                <a:tc>
                  <a:txBody>
                    <a:bodyPr/>
                    <a:lstStyle/>
                    <a:p>
                      <a:pPr algn="ctr"/>
                      <a:r>
                        <a:rPr lang="en-US" dirty="0">
                          <a:solidFill>
                            <a:schemeClr val="tx1"/>
                          </a:solidFill>
                        </a:rPr>
                        <a:t>$539,901+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9786085"/>
                  </a:ext>
                </a:extLst>
              </a:tr>
            </a:tbl>
          </a:graphicData>
        </a:graphic>
      </p:graphicFrame>
      <p:sp>
        <p:nvSpPr>
          <p:cNvPr id="3" name="TextBox 2">
            <a:extLst>
              <a:ext uri="{FF2B5EF4-FFF2-40B4-BE49-F238E27FC236}">
                <a16:creationId xmlns:a16="http://schemas.microsoft.com/office/drawing/2014/main" id="{1D06C2B8-72FA-4A46-BCE7-6B4C85DF6763}"/>
              </a:ext>
            </a:extLst>
          </p:cNvPr>
          <p:cNvSpPr txBox="1"/>
          <p:nvPr/>
        </p:nvSpPr>
        <p:spPr>
          <a:xfrm>
            <a:off x="4254504" y="3260685"/>
            <a:ext cx="368245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Table 1: Tax Brackets and Rates, 2022</a:t>
            </a:r>
          </a:p>
        </p:txBody>
      </p:sp>
    </p:spTree>
    <p:extLst>
      <p:ext uri="{BB962C8B-B14F-4D97-AF65-F5344CB8AC3E}">
        <p14:creationId xmlns:p14="http://schemas.microsoft.com/office/powerpoint/2010/main" val="306434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Social Security and Medicare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key fact is that the federal income tax is designed so that tax rates increase as income increases, up to a certain level.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that support Social Security and Medicare are designed in a different way.</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payroll taxes for Social Security are imposed at a rate of 12.4% up to a certain wage limit, set at $147,000 in 2022.</a:t>
              </a:r>
            </a:p>
          </p:txBody>
        </p:sp>
      </p:grpSp>
      <p:grpSp>
        <p:nvGrpSpPr>
          <p:cNvPr id="18" name="Group 17">
            <a:extLst>
              <a:ext uri="{FF2B5EF4-FFF2-40B4-BE49-F238E27FC236}">
                <a16:creationId xmlns:a16="http://schemas.microsoft.com/office/drawing/2014/main" id="{11E29669-5833-4C55-AC71-A0CDC67F2DC9}"/>
              </a:ext>
            </a:extLst>
          </p:cNvPr>
          <p:cNvGrpSpPr/>
          <p:nvPr/>
        </p:nvGrpSpPr>
        <p:grpSpPr>
          <a:xfrm>
            <a:off x="2066654" y="4332374"/>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0E142619-E7C3-4B71-9A63-0117C07947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0F78896B-26EE-4CFB-BED2-F796E3302563}"/>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Medicare, on the other hand, pays for elderly health care and is fixed at 2.9%, with no upper ceiling.</a:t>
              </a:r>
            </a:p>
          </p:txBody>
        </p:sp>
      </p:grpSp>
    </p:spTree>
    <p:extLst>
      <p:ext uri="{BB962C8B-B14F-4D97-AF65-F5344CB8AC3E}">
        <p14:creationId xmlns:p14="http://schemas.microsoft.com/office/powerpoint/2010/main" val="478117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Proportional and Regressive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also call the Medicare payroll tax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proportional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flat percentage of all wages earned.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86566"/>
            <a:ext cx="8052373" cy="1015663"/>
            <a:chOff x="542655" y="1732248"/>
            <a:chExt cx="8058422"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32248"/>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Social Security payroll tax is proportional up to the wage limit, but above that level it becomes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regressive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meaning that people with higher incomes pay a smaller share of their income in tax.</a:t>
              </a:r>
            </a:p>
          </p:txBody>
        </p:sp>
      </p:grpSp>
    </p:spTree>
    <p:extLst>
      <p:ext uri="{BB962C8B-B14F-4D97-AF65-F5344CB8AC3E}">
        <p14:creationId xmlns:p14="http://schemas.microsoft.com/office/powerpoint/2010/main" val="2429006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Other Federal Tax Income</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third largest source of federal tax revenue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corporate income tax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excise tax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tax on a particular good, such as gasoline, tobacco, or alcohol.</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Estate and gift taxes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placed on people who pass large amounts of assets to the next generation, either after death or during life as gifts.</a:t>
              </a:r>
            </a:p>
          </p:txBody>
        </p:sp>
      </p:grpSp>
    </p:spTree>
    <p:extLst>
      <p:ext uri="{BB962C8B-B14F-4D97-AF65-F5344CB8AC3E}">
        <p14:creationId xmlns:p14="http://schemas.microsoft.com/office/powerpoint/2010/main" val="316331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levels of government—federal, state, and local—have budgets that show how much revenue the government expects to receive in taxes and other income and how it plans to spend it.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Budgets can shift dramatically within a few years as policy decisions and unexpected events disrupt earlier tax and spending plans.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12041"/>
              <a:ext cx="8048303"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Fiscal policy is one of two policy tools for fine-tuning the economy.</a:t>
              </a:r>
            </a:p>
          </p:txBody>
        </p:sp>
      </p:grpSp>
      <p:grpSp>
        <p:nvGrpSpPr>
          <p:cNvPr id="18" name="Group 17">
            <a:extLst>
              <a:ext uri="{FF2B5EF4-FFF2-40B4-BE49-F238E27FC236}">
                <a16:creationId xmlns:a16="http://schemas.microsoft.com/office/drawing/2014/main" id="{04C7D1BC-597C-4FF0-8F20-54530159785D}"/>
              </a:ext>
            </a:extLst>
          </p:cNvPr>
          <p:cNvGrpSpPr/>
          <p:nvPr/>
        </p:nvGrpSpPr>
        <p:grpSpPr>
          <a:xfrm>
            <a:off x="2072569" y="451130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discussion of fiscal policy focuses on how federal government spending and taxes affect aggregate demand (AD).</a:t>
              </a:r>
            </a:p>
          </p:txBody>
        </p:sp>
      </p:grpSp>
    </p:spTree>
    <p:extLst>
      <p:ext uri="{BB962C8B-B14F-4D97-AF65-F5344CB8AC3E}">
        <p14:creationId xmlns:p14="http://schemas.microsoft.com/office/powerpoint/2010/main" val="307744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state and local level, taxes have been rising as a share of GDP over the last few decades to match the gradual rise in spending.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1023018"/>
            <a:chOff x="542655" y="1736761"/>
            <a:chExt cx="8058422" cy="102301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4411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main revenue sources for state and local governments are sales taxes, property taxes, and revenue passed along from the federal government.</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62468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Many state and local governments also levy personal and corporate income taxes and impose a wide variety of fees and charges.</a:t>
              </a:r>
            </a:p>
          </p:txBody>
        </p:sp>
      </p:grpSp>
    </p:spTree>
    <p:extLst>
      <p:ext uri="{BB962C8B-B14F-4D97-AF65-F5344CB8AC3E}">
        <p14:creationId xmlns:p14="http://schemas.microsoft.com/office/powerpoint/2010/main" val="885534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Taxes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FD4793F-AC6C-4282-9018-39209C683785}"/>
              </a:ext>
            </a:extLst>
          </p:cNvPr>
          <p:cNvGrpSpPr/>
          <p:nvPr/>
        </p:nvGrpSpPr>
        <p:grpSpPr>
          <a:xfrm>
            <a:off x="2066654" y="5636721"/>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tax revenues have increased to match the rise in state and local spending.</a:t>
              </a:r>
            </a:p>
          </p:txBody>
        </p:sp>
      </p:grpSp>
      <p:pic>
        <p:nvPicPr>
          <p:cNvPr id="3" name="Picture 2" descr="A line graph of state and local taxes over time.">
            <a:extLst>
              <a:ext uri="{FF2B5EF4-FFF2-40B4-BE49-F238E27FC236}">
                <a16:creationId xmlns:a16="http://schemas.microsoft.com/office/drawing/2014/main" id="{1E8A5FA4-46DC-DA79-BE14-FE7E7C2FF428}"/>
              </a:ext>
            </a:extLst>
          </p:cNvPr>
          <p:cNvPicPr>
            <a:picLocks noChangeAspect="1"/>
          </p:cNvPicPr>
          <p:nvPr/>
        </p:nvPicPr>
        <p:blipFill>
          <a:blip r:embed="rId3"/>
          <a:stretch>
            <a:fillRect/>
          </a:stretch>
        </p:blipFill>
        <p:spPr>
          <a:xfrm>
            <a:off x="2652712" y="1388656"/>
            <a:ext cx="6886575" cy="4072773"/>
          </a:xfrm>
          <a:prstGeom prst="rect">
            <a:avLst/>
          </a:prstGeom>
        </p:spPr>
      </p:pic>
    </p:spTree>
    <p:extLst>
      <p:ext uri="{BB962C8B-B14F-4D97-AF65-F5344CB8AC3E}">
        <p14:creationId xmlns:p14="http://schemas.microsoft.com/office/powerpoint/2010/main" val="1031562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has been your experience with paying taxes? How has your job, living situation, and income played a role in what you pay and how?</a:t>
              </a:r>
            </a:p>
          </p:txBody>
        </p:sp>
      </p:grpSp>
      <p:pic>
        <p:nvPicPr>
          <p:cNvPr id="2" name="Picture 1" descr="An image of a tax return on a laptop screen with a sticky note that says, &quot;Don't forget to pay taxes&quot;">
            <a:extLst>
              <a:ext uri="{FF2B5EF4-FFF2-40B4-BE49-F238E27FC236}">
                <a16:creationId xmlns:a16="http://schemas.microsoft.com/office/drawing/2014/main" id="{55458F81-275A-48FB-A1B2-8BD936DC3308}"/>
              </a:ext>
            </a:extLst>
          </p:cNvPr>
          <p:cNvPicPr>
            <a:picLocks noChangeAspect="1"/>
          </p:cNvPicPr>
          <p:nvPr/>
        </p:nvPicPr>
        <p:blipFill rotWithShape="1">
          <a:blip r:embed="rId3"/>
          <a:srcRect t="13261" b="2605"/>
          <a:stretch/>
        </p:blipFill>
        <p:spPr>
          <a:xfrm>
            <a:off x="4558071" y="2695448"/>
            <a:ext cx="3075858" cy="3881753"/>
          </a:xfrm>
          <a:prstGeom prst="rect">
            <a:avLst/>
          </a:prstGeom>
        </p:spPr>
      </p:pic>
    </p:spTree>
    <p:extLst>
      <p:ext uri="{BB962C8B-B14F-4D97-AF65-F5344CB8AC3E}">
        <p14:creationId xmlns:p14="http://schemas.microsoft.com/office/powerpoint/2010/main" val="931256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16808"/>
            <a:ext cx="9273061" cy="5170646"/>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The two main federal taxes are individual income taxes and payroll taxes that provide funds for Social Security and Medicare.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Other federal taxes include the corporate income tax, excise taxes, and the estate and gift tax.</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progressive tax, like the federal income tax, requires those with higher incomes to pay a higher share of taxes than those with lower incomes.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proportional tax, like the payroll tax for Medicare, requires everyone to pay the same share of taxes, regardless of income level.</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regressive tax, like the payroll tax (above a certain threshold) that supports Social Security, requires those with higher incomes to pay a lower share than those with lower incomes.</a:t>
            </a:r>
          </a:p>
        </p:txBody>
      </p:sp>
    </p:spTree>
    <p:extLst>
      <p:ext uri="{BB962C8B-B14F-4D97-AF65-F5344CB8AC3E}">
        <p14:creationId xmlns:p14="http://schemas.microsoft.com/office/powerpoint/2010/main" val="1921353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Federal Deficits and the National Debt</a:t>
            </a:r>
          </a:p>
        </p:txBody>
      </p:sp>
      <p:cxnSp>
        <p:nvCxnSpPr>
          <p:cNvPr id="14" name="Straight Connector 13"/>
          <p:cNvCxnSpPr/>
          <p:nvPr/>
        </p:nvCxnSpPr>
        <p:spPr>
          <a:xfrm>
            <a:off x="3071447" y="46527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238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Introduction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annual budget deficit or surplus is the difference between the government's tax revenue and spending over a fiscal year.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3493" y="2483304"/>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6205" y="1918440"/>
              <a:ext cx="8041977"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fiscal year starts October 1 and ends September 30 of the next year.</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54283" y="3385696"/>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943915"/>
              <a:ext cx="8058422"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deficit or surplus = tax revenue − government spending</a:t>
              </a:r>
            </a:p>
          </p:txBody>
        </p:sp>
      </p:grpSp>
    </p:spTree>
    <p:extLst>
      <p:ext uri="{BB962C8B-B14F-4D97-AF65-F5344CB8AC3E}">
        <p14:creationId xmlns:p14="http://schemas.microsoft.com/office/powerpoint/2010/main" val="1438765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093815" y="298289"/>
            <a:ext cx="10003562"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 of Annual Federal Budget Deficits &amp; Surpluses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888733" y="5541006"/>
            <a:ext cx="10414534" cy="1082114"/>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a:t>
              </a:r>
            </a:p>
          </p:txBody>
        </p:sp>
      </p:grpSp>
      <p:pic>
        <p:nvPicPr>
          <p:cNvPr id="4" name="Picture 3" descr="A line graph of federal deficits and surpluses over time.">
            <a:extLst>
              <a:ext uri="{FF2B5EF4-FFF2-40B4-BE49-F238E27FC236}">
                <a16:creationId xmlns:a16="http://schemas.microsoft.com/office/drawing/2014/main" id="{682AE030-E07D-428E-9B49-44B4226ED912}"/>
              </a:ext>
            </a:extLst>
          </p:cNvPr>
          <p:cNvPicPr>
            <a:picLocks noChangeAspect="1"/>
          </p:cNvPicPr>
          <p:nvPr/>
        </p:nvPicPr>
        <p:blipFill>
          <a:blip r:embed="rId3"/>
          <a:stretch>
            <a:fillRect/>
          </a:stretch>
        </p:blipFill>
        <p:spPr>
          <a:xfrm>
            <a:off x="2891496" y="1263911"/>
            <a:ext cx="6409008" cy="4135862"/>
          </a:xfrm>
          <a:prstGeom prst="rect">
            <a:avLst/>
          </a:prstGeom>
        </p:spPr>
      </p:pic>
    </p:spTree>
    <p:extLst>
      <p:ext uri="{BB962C8B-B14F-4D97-AF65-F5344CB8AC3E}">
        <p14:creationId xmlns:p14="http://schemas.microsoft.com/office/powerpoint/2010/main" val="1129150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Another useful way to view the budget deficit is through the prism of accumulated debt rather than annual deficits.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86952"/>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national debt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total amount that the government has borrowed over time.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654" y="3392991"/>
            <a:ext cx="8055265" cy="806935"/>
            <a:chOff x="539761" y="1736761"/>
            <a:chExt cx="8061316"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86285"/>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contrast, the budget deficit refers to how much the government has borrowed in one particular year.</a:t>
              </a:r>
            </a:p>
          </p:txBody>
        </p:sp>
      </p:grpSp>
    </p:spTree>
    <p:extLst>
      <p:ext uri="{BB962C8B-B14F-4D97-AF65-F5344CB8AC3E}">
        <p14:creationId xmlns:p14="http://schemas.microsoft.com/office/powerpoint/2010/main" val="1367550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Deficits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FA824E0-8E29-4FC2-92E4-A1B3DDEC5FD6}"/>
              </a:ext>
            </a:extLst>
          </p:cNvPr>
          <p:cNvSpPr txBox="1"/>
          <p:nvPr/>
        </p:nvSpPr>
        <p:spPr>
          <a:xfrm>
            <a:off x="2069542" y="5357580"/>
            <a:ext cx="8052373" cy="1015663"/>
          </a:xfrm>
          <a:prstGeom prst="rect">
            <a:avLst/>
          </a:prstGeom>
          <a:solidFill>
            <a:srgbClr val="62798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federal government has run budget deficits for decades. There were especially deep deficits during World War II, the 2008-2009 recession, and the COVID-19 recession.</a:t>
            </a:r>
          </a:p>
        </p:txBody>
      </p:sp>
      <p:pic>
        <p:nvPicPr>
          <p:cNvPr id="4" name="Picture 3" descr="A graph showing federal debt as a percentage of GDP from 1940-2021">
            <a:extLst>
              <a:ext uri="{FF2B5EF4-FFF2-40B4-BE49-F238E27FC236}">
                <a16:creationId xmlns:a16="http://schemas.microsoft.com/office/drawing/2014/main" id="{B177BD40-9216-C157-97D1-0F1266A6907F}"/>
              </a:ext>
            </a:extLst>
          </p:cNvPr>
          <p:cNvPicPr>
            <a:picLocks noChangeAspect="1"/>
          </p:cNvPicPr>
          <p:nvPr/>
        </p:nvPicPr>
        <p:blipFill>
          <a:blip r:embed="rId3"/>
          <a:stretch>
            <a:fillRect/>
          </a:stretch>
        </p:blipFill>
        <p:spPr>
          <a:xfrm>
            <a:off x="2939363" y="1378109"/>
            <a:ext cx="6312733" cy="3819029"/>
          </a:xfrm>
          <a:prstGeom prst="rect">
            <a:avLst/>
          </a:prstGeom>
        </p:spPr>
      </p:pic>
    </p:spTree>
    <p:extLst>
      <p:ext uri="{BB962C8B-B14F-4D97-AF65-F5344CB8AC3E}">
        <p14:creationId xmlns:p14="http://schemas.microsoft.com/office/powerpoint/2010/main" val="1053101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Debt-to-GDP Ratio</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707794" y="2866400"/>
            <a:ext cx="3470671" cy="3293209"/>
          </a:xfrm>
          <a:prstGeom prst="rect">
            <a:avLst/>
          </a:prstGeom>
          <a:solidFill>
            <a:srgbClr val="627981"/>
          </a:solid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During World War II, there were large deficits, so the debt-to-GDP ratio was high.</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The debt-to-GDP ratio decreased from the 1950s to the 1970s but began to increase in the 1980s due to large deficits.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Budget surpluses reduced the ratio between 1998 and 2001.</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Since 2002, large deficits, especially during the 2008–2009 recession and the COVID-19 pandemic, caused the ratio to increase.</a:t>
            </a:r>
          </a:p>
        </p:txBody>
      </p:sp>
      <p:grpSp>
        <p:nvGrpSpPr>
          <p:cNvPr id="14" name="Group 13">
            <a:extLst>
              <a:ext uri="{FF2B5EF4-FFF2-40B4-BE49-F238E27FC236}">
                <a16:creationId xmlns:a16="http://schemas.microsoft.com/office/drawing/2014/main" id="{7848B872-EB81-470B-9FDC-A36A495DC0A0}"/>
              </a:ext>
            </a:extLst>
          </p:cNvPr>
          <p:cNvGrpSpPr/>
          <p:nvPr/>
        </p:nvGrpSpPr>
        <p:grpSpPr>
          <a:xfrm>
            <a:off x="707794" y="1579167"/>
            <a:ext cx="3470787" cy="1111941"/>
            <a:chOff x="542655" y="1736761"/>
            <a:chExt cx="8058422" cy="1419530"/>
          </a:xfrm>
          <a:solidFill>
            <a:srgbClr val="627981"/>
          </a:solidFill>
        </p:grpSpPr>
        <p:sp>
          <p:nvSpPr>
            <p:cNvPr id="16" name="Rectangle 15">
              <a:extLst>
                <a:ext uri="{FF2B5EF4-FFF2-40B4-BE49-F238E27FC236}">
                  <a16:creationId xmlns:a16="http://schemas.microsoft.com/office/drawing/2014/main" id="{B66A2447-2398-4C30-AC5A-A38CB98B68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6BD78A3-E42E-43AE-9A54-49544671635C}"/>
                </a:ext>
              </a:extLst>
            </p:cNvPr>
            <p:cNvSpPr txBox="1"/>
            <p:nvPr/>
          </p:nvSpPr>
          <p:spPr>
            <a:xfrm>
              <a:off x="542655" y="1781090"/>
              <a:ext cx="8058153" cy="1375201"/>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panose="020F0502020204030204"/>
                  <a:ea typeface="+mn-ea"/>
                  <a:cs typeface="+mn-cs"/>
                </a:rPr>
                <a:t>Until the 1970s, the debt-to-GDP ratio revealed a relatively clear pattern of federal borrowing. The graph shows the following trends:</a:t>
              </a:r>
            </a:p>
          </p:txBody>
        </p:sp>
      </p:grpSp>
      <p:pic>
        <p:nvPicPr>
          <p:cNvPr id="3" name="Picture 2" descr="A graph of the debt to GDP ratio from 1948 to 2023">
            <a:extLst>
              <a:ext uri="{FF2B5EF4-FFF2-40B4-BE49-F238E27FC236}">
                <a16:creationId xmlns:a16="http://schemas.microsoft.com/office/drawing/2014/main" id="{DE212BAB-D978-AD61-19DD-B648E60C45A6}"/>
              </a:ext>
            </a:extLst>
          </p:cNvPr>
          <p:cNvPicPr>
            <a:picLocks noChangeAspect="1"/>
          </p:cNvPicPr>
          <p:nvPr/>
        </p:nvPicPr>
        <p:blipFill>
          <a:blip r:embed="rId3"/>
          <a:stretch>
            <a:fillRect/>
          </a:stretch>
        </p:blipFill>
        <p:spPr>
          <a:xfrm>
            <a:off x="4273221" y="2051014"/>
            <a:ext cx="7480400" cy="3474716"/>
          </a:xfrm>
          <a:prstGeom prst="rect">
            <a:avLst/>
          </a:prstGeom>
        </p:spPr>
      </p:pic>
    </p:spTree>
    <p:extLst>
      <p:ext uri="{BB962C8B-B14F-4D97-AF65-F5344CB8AC3E}">
        <p14:creationId xmlns:p14="http://schemas.microsoft.com/office/powerpoint/2010/main" val="1988874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covers a range of services that federal, state, and local governments provide.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505008"/>
            <a:ext cx="8058154" cy="2597330"/>
            <a:chOff x="542923" y="1736761"/>
            <a:chExt cx="8058154" cy="259733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25736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2554545"/>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Deficit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spends more money than it receives in taxes in a given year</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Budget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receives more money in taxes than it spends in a given year </a:t>
              </a: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Balanced Budget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federal government spending and taxes are equal</a:t>
              </a:r>
            </a:p>
          </p:txBody>
        </p:sp>
      </p:grpSp>
      <p:grpSp>
        <p:nvGrpSpPr>
          <p:cNvPr id="21" name="Group 20">
            <a:extLst>
              <a:ext uri="{FF2B5EF4-FFF2-40B4-BE49-F238E27FC236}">
                <a16:creationId xmlns:a16="http://schemas.microsoft.com/office/drawing/2014/main" id="{0D4D3DB6-E651-4F25-A8CE-1CBDFEC12ECC}"/>
              </a:ext>
            </a:extLst>
          </p:cNvPr>
          <p:cNvGrpSpPr/>
          <p:nvPr/>
        </p:nvGrpSpPr>
        <p:grpSpPr>
          <a:xfrm>
            <a:off x="2066386" y="5241193"/>
            <a:ext cx="8058422" cy="1028461"/>
            <a:chOff x="542655" y="1736761"/>
            <a:chExt cx="8058422" cy="1028461"/>
          </a:xfrm>
          <a:solidFill>
            <a:srgbClr val="627981"/>
          </a:solidFill>
        </p:grpSpPr>
        <p:sp>
          <p:nvSpPr>
            <p:cNvPr id="22" name="Rectangle 21">
              <a:extLst>
                <a:ext uri="{FF2B5EF4-FFF2-40B4-BE49-F238E27FC236}">
                  <a16:creationId xmlns:a16="http://schemas.microsoft.com/office/drawing/2014/main" id="{34D9453E-CA25-45A5-9402-2860A44D24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F521E12-9D47-4356-8ADD-DFE15E7227D9}"/>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2020, the U.S. government experienced its largest budget deficit ever: the federal government spent $3.1 trillion more than it collected in taxes.</a:t>
              </a:r>
            </a:p>
          </p:txBody>
        </p:sp>
      </p:grpSp>
    </p:spTree>
    <p:extLst>
      <p:ext uri="{BB962C8B-B14F-4D97-AF65-F5344CB8AC3E}">
        <p14:creationId xmlns:p14="http://schemas.microsoft.com/office/powerpoint/2010/main" val="3842696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3" y="1580912"/>
            <a:ext cx="8058423" cy="806935"/>
            <a:chOff x="542654" y="1736761"/>
            <a:chExt cx="8058423"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4" y="1940173"/>
              <a:ext cx="8058154" cy="400110"/>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p:txBody>
        </p:sp>
      </p:grpSp>
      <p:pic>
        <p:nvPicPr>
          <p:cNvPr id="3" name="Graphic 2" descr="Badge Question Mark with solid fill">
            <a:extLst>
              <a:ext uri="{FF2B5EF4-FFF2-40B4-BE49-F238E27FC236}">
                <a16:creationId xmlns:a16="http://schemas.microsoft.com/office/drawing/2014/main" id="{BA5156C0-FD07-44F0-AF44-8C39AD26B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3460" y="3034262"/>
            <a:ext cx="2545080" cy="2545080"/>
          </a:xfrm>
          <a:prstGeom prst="rect">
            <a:avLst/>
          </a:prstGeom>
        </p:spPr>
      </p:pic>
    </p:spTree>
    <p:extLst>
      <p:ext uri="{BB962C8B-B14F-4D97-AF65-F5344CB8AC3E}">
        <p14:creationId xmlns:p14="http://schemas.microsoft.com/office/powerpoint/2010/main" val="1547344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2480661"/>
            <a:chOff x="542923" y="1736761"/>
            <a:chExt cx="8058154" cy="24806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70653"/>
              <a:ext cx="8058154" cy="224676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What is the difference between the national debt and a budget deficit?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160681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388407"/>
            <a:ext cx="8422886" cy="1148317"/>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Why did the budget deficits suddenly turn to surpluses from 1998 to 2001, and why did the surpluses return to deficits in 2002? Why did the deficit become so large after 2007 and 2020? The following figure suggests some answers:</a:t>
              </a:r>
            </a:p>
          </p:txBody>
        </p:sp>
      </p:grpSp>
      <p:pic>
        <p:nvPicPr>
          <p:cNvPr id="3" name="Picture 2" descr="A line graph comparing tax receipts and total spending over time.">
            <a:extLst>
              <a:ext uri="{FF2B5EF4-FFF2-40B4-BE49-F238E27FC236}">
                <a16:creationId xmlns:a16="http://schemas.microsoft.com/office/drawing/2014/main" id="{E1BCEC9F-B213-31AE-D13A-2B77DB196047}"/>
              </a:ext>
            </a:extLst>
          </p:cNvPr>
          <p:cNvPicPr>
            <a:picLocks noChangeAspect="1"/>
          </p:cNvPicPr>
          <p:nvPr/>
        </p:nvPicPr>
        <p:blipFill>
          <a:blip r:embed="rId3"/>
          <a:stretch>
            <a:fillRect/>
          </a:stretch>
        </p:blipFill>
        <p:spPr>
          <a:xfrm>
            <a:off x="3016669" y="2615407"/>
            <a:ext cx="6158121" cy="3913213"/>
          </a:xfrm>
          <a:prstGeom prst="rect">
            <a:avLst/>
          </a:prstGeom>
        </p:spPr>
      </p:pic>
    </p:spTree>
    <p:extLst>
      <p:ext uri="{BB962C8B-B14F-4D97-AF65-F5344CB8AC3E}">
        <p14:creationId xmlns:p14="http://schemas.microsoft.com/office/powerpoint/2010/main" val="2801461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Path from Deficits to Surpluses to Deficits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367552"/>
            <a:ext cx="8058422" cy="1029513"/>
            <a:chOff x="542655" y="1736761"/>
            <a:chExt cx="8058422" cy="102951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50611"/>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spending as a share of GDP declined steadily through the 1990s as a result of the decrease in spending on national defense and the lowering of interest rates by the federal government.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7693"/>
            <a:ext cx="8055265" cy="1041866"/>
            <a:chOff x="539761" y="1736761"/>
            <a:chExt cx="8061316" cy="1041866"/>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418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5805"/>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tax collections increased substantially in the late 1990s, jumping from 18.1% of GDP in 1994 to 20.8% in 2000; powerful economic growth in the late 1990s fueled the boom in taxes.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654" y="3636832"/>
            <a:ext cx="8055265" cy="1058179"/>
            <a:chOff x="539761" y="1736761"/>
            <a:chExt cx="8061316" cy="1058179"/>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1058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57551"/>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same time, government spending on transfer payments—such as unemployment benefits, foods stamps, and welfare—declined with more people working.</a:t>
              </a:r>
            </a:p>
          </p:txBody>
        </p:sp>
      </p:grpSp>
      <p:grpSp>
        <p:nvGrpSpPr>
          <p:cNvPr id="14" name="Group 13">
            <a:extLst>
              <a:ext uri="{FF2B5EF4-FFF2-40B4-BE49-F238E27FC236}">
                <a16:creationId xmlns:a16="http://schemas.microsoft.com/office/drawing/2014/main" id="{9F6BD3C2-7796-4480-864F-F0B3AC432676}"/>
              </a:ext>
            </a:extLst>
          </p:cNvPr>
          <p:cNvGrpSpPr/>
          <p:nvPr/>
        </p:nvGrpSpPr>
        <p:grpSpPr>
          <a:xfrm>
            <a:off x="2066654" y="4821691"/>
            <a:ext cx="8055265" cy="806935"/>
            <a:chOff x="539761" y="1736761"/>
            <a:chExt cx="8061316" cy="806935"/>
          </a:xfrm>
          <a:solidFill>
            <a:srgbClr val="627981"/>
          </a:solidFill>
        </p:grpSpPr>
        <p:sp>
          <p:nvSpPr>
            <p:cNvPr id="16" name="Rectangle 15">
              <a:extLst>
                <a:ext uri="{FF2B5EF4-FFF2-40B4-BE49-F238E27FC236}">
                  <a16:creationId xmlns:a16="http://schemas.microsoft.com/office/drawing/2014/main" id="{D6A83D47-115A-4AF4-8AC2-E2C6F54397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2FB49A6-7C39-4AA2-8313-69D5BF18697E}"/>
                </a:ext>
              </a:extLst>
            </p:cNvPr>
            <p:cNvSpPr txBox="1"/>
            <p:nvPr/>
          </p:nvSpPr>
          <p:spPr>
            <a:xfrm>
              <a:off x="539761" y="1760082"/>
              <a:ext cx="8058422"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2000s, recessions in 2001 and 2008 led to lower tax revenues and tax cuts. </a:t>
              </a:r>
            </a:p>
          </p:txBody>
        </p:sp>
      </p:grpSp>
      <p:grpSp>
        <p:nvGrpSpPr>
          <p:cNvPr id="21" name="Group 20">
            <a:extLst>
              <a:ext uri="{FF2B5EF4-FFF2-40B4-BE49-F238E27FC236}">
                <a16:creationId xmlns:a16="http://schemas.microsoft.com/office/drawing/2014/main" id="{8B7134AF-D249-48D1-B55B-0CBAAE3AD59D}"/>
              </a:ext>
            </a:extLst>
          </p:cNvPr>
          <p:cNvGrpSpPr/>
          <p:nvPr/>
        </p:nvGrpSpPr>
        <p:grpSpPr>
          <a:xfrm>
            <a:off x="2066922" y="5725899"/>
            <a:ext cx="8052105" cy="806935"/>
            <a:chOff x="542923" y="1736761"/>
            <a:chExt cx="8058154" cy="806935"/>
          </a:xfrm>
          <a:solidFill>
            <a:srgbClr val="627981"/>
          </a:solidFill>
        </p:grpSpPr>
        <p:sp>
          <p:nvSpPr>
            <p:cNvPr id="22" name="Rectangle 21">
              <a:extLst>
                <a:ext uri="{FF2B5EF4-FFF2-40B4-BE49-F238E27FC236}">
                  <a16:creationId xmlns:a16="http://schemas.microsoft.com/office/drawing/2014/main" id="{366860E7-8E9B-4B51-95FD-24CEADB66E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61C79DDA-D2DD-447F-925B-C35990985E4E}"/>
                </a:ext>
              </a:extLst>
            </p:cNvPr>
            <p:cNvSpPr txBox="1"/>
            <p:nvPr/>
          </p:nvSpPr>
          <p:spPr>
            <a:xfrm>
              <a:off x="555068" y="1766168"/>
              <a:ext cx="8046009"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Starting in 2010, the first of the baby boomer generation started to retire.</a:t>
              </a:r>
            </a:p>
          </p:txBody>
        </p:sp>
      </p:grpSp>
    </p:spTree>
    <p:extLst>
      <p:ext uri="{BB962C8B-B14F-4D97-AF65-F5344CB8AC3E}">
        <p14:creationId xmlns:p14="http://schemas.microsoft.com/office/powerpoint/2010/main" val="3104033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76173" y="1665169"/>
            <a:ext cx="9829800" cy="439874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0337" y="1787049"/>
            <a:ext cx="9661472" cy="4154984"/>
          </a:xfrm>
          <a:prstGeom prst="rect">
            <a:avLst/>
          </a:prstGeom>
          <a:solidFill>
            <a:srgbClr val="627981"/>
          </a:solidFill>
        </p:spPr>
        <p:txBody>
          <a:bodyPr wrap="square" rtlCol="0" anchor="ctr">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For most of the twentieth century, the U.S. government took on debt during wartime and then paid down that debt slowly in peacetime.</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However, it took on quite substantial debts in peacetime in the 1980s and early '90s, had a brief period of budget surpluses from 1998 to 2001, then returned to annual budget deficits since 2002, with very large deficits in the recession of 2008 and 2009 and in the COVID-19 recession.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A budget deficit or budget surplus is measured annually.</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Total government debt or national debt is the sum of budget deficits and budget surpluses over time.</a:t>
            </a:r>
          </a:p>
        </p:txBody>
      </p:sp>
    </p:spTree>
    <p:extLst>
      <p:ext uri="{BB962C8B-B14F-4D97-AF65-F5344CB8AC3E}">
        <p14:creationId xmlns:p14="http://schemas.microsoft.com/office/powerpoint/2010/main" val="932547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3999" y="2330992"/>
            <a:ext cx="9515061" cy="2585323"/>
          </a:xfrm>
          <a:prstGeom prst="rect">
            <a:avLst/>
          </a:prstGeom>
          <a:noFill/>
        </p:spPr>
        <p:txBody>
          <a:bodyPr wrap="square" rtlCol="0">
            <a:spAutoFit/>
          </a:bodyPr>
          <a:lstStyle/>
          <a:p>
            <a:pPr lvl="0" algn="ctr"/>
            <a:r>
              <a:rPr lang="en-US" sz="5400" dirty="0">
                <a:latin typeface="Century Gothic" panose="020B0502020202020204" pitchFamily="34" charset="0"/>
              </a:rPr>
              <a:t>Using Fiscal Policy to Fight Recession, Unemployment, and Inflation</a:t>
            </a:r>
          </a:p>
        </p:txBody>
      </p:sp>
      <p:cxnSp>
        <p:nvCxnSpPr>
          <p:cNvPr id="14" name="Straight Connector 13"/>
          <p:cNvCxnSpPr/>
          <p:nvPr/>
        </p:nvCxnSpPr>
        <p:spPr>
          <a:xfrm>
            <a:off x="3071447" y="51254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726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the use of government spending and tax policy to influence the path of the economy over time.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83646"/>
            <a:ext cx="8055265" cy="1015663"/>
            <a:chOff x="539761" y="1717957"/>
            <a:chExt cx="8061316"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17957"/>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whether through changes in spending or taxes, shifts the </a:t>
              </a:r>
              <a:r>
                <a:rPr lang="en-US" sz="2000" i="1" dirty="0">
                  <a:solidFill>
                    <a:schemeClr val="bg1"/>
                  </a:solidFill>
                </a:rPr>
                <a:t>AD</a:t>
              </a:r>
              <a:r>
                <a:rPr lang="en-US" sz="2000" dirty="0">
                  <a:solidFill>
                    <a:schemeClr val="bg1"/>
                  </a:solidFill>
                </a:rPr>
                <a:t> curve outward in the case of expansionary fiscal policy and inward in the case of contractionary fiscal policy.</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9814" y="3618831"/>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economy's population and resources grow, the labor force gets larger, businesses invest new capital, and technology improves.</a:t>
              </a:r>
            </a:p>
          </p:txBody>
        </p:sp>
      </p:grpSp>
      <p:grpSp>
        <p:nvGrpSpPr>
          <p:cNvPr id="14" name="Group 13">
            <a:extLst>
              <a:ext uri="{FF2B5EF4-FFF2-40B4-BE49-F238E27FC236}">
                <a16:creationId xmlns:a16="http://schemas.microsoft.com/office/drawing/2014/main" id="{03E06EC5-E975-4A96-9641-F7F54CCF0B28}"/>
              </a:ext>
            </a:extLst>
          </p:cNvPr>
          <p:cNvGrpSpPr/>
          <p:nvPr/>
        </p:nvGrpSpPr>
        <p:grpSpPr>
          <a:xfrm>
            <a:off x="2066654" y="4545395"/>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components of economic growth cause the aggregate supply (</a:t>
              </a:r>
              <a:r>
                <a:rPr lang="en-US" sz="2000" i="1" dirty="0">
                  <a:solidFill>
                    <a:schemeClr val="bg1"/>
                  </a:solidFill>
                </a:rPr>
                <a:t>AS</a:t>
              </a:r>
              <a:r>
                <a:rPr lang="en-US" sz="2000" dirty="0">
                  <a:solidFill>
                    <a:schemeClr val="bg1"/>
                  </a:solidFill>
                </a:rPr>
                <a:t>) curve to shift to the right.</a:t>
              </a:r>
            </a:p>
          </p:txBody>
        </p:sp>
      </p:grpSp>
    </p:spTree>
    <p:extLst>
      <p:ext uri="{BB962C8B-B14F-4D97-AF65-F5344CB8AC3E}">
        <p14:creationId xmlns:p14="http://schemas.microsoft.com/office/powerpoint/2010/main" val="1002546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Fiscal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54028" y="1239583"/>
            <a:ext cx="4680344" cy="5290556"/>
            <a:chOff x="542923" y="1736761"/>
            <a:chExt cx="8058154" cy="89727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2757"/>
              <a:ext cx="8058154" cy="861278"/>
            </a:xfrm>
            <a:prstGeom prst="rect">
              <a:avLst/>
            </a:prstGeom>
            <a:grpFill/>
          </p:spPr>
          <p:txBody>
            <a:bodyPr wrap="square" rtlCol="0">
              <a:spAutoFit/>
            </a:bodyPr>
            <a:lstStyle/>
            <a:p>
              <a:pPr marL="457200" indent="-457200">
                <a:buFont typeface="+mj-lt"/>
                <a:buAutoNum type="arabicPeriod"/>
              </a:pPr>
              <a:r>
                <a:rPr lang="en-US" dirty="0">
                  <a:solidFill>
                    <a:schemeClr val="bg1"/>
                  </a:solidFill>
                </a:rPr>
                <a:t>The original equilibrium occurs at </a:t>
              </a:r>
              <a:r>
                <a:rPr lang="en-US" i="1" dirty="0">
                  <a:solidFill>
                    <a:schemeClr val="bg1"/>
                  </a:solidFill>
                </a:rPr>
                <a:t>E</a:t>
              </a:r>
              <a:r>
                <a:rPr lang="en-US" baseline="-25000" dirty="0">
                  <a:solidFill>
                    <a:schemeClr val="bg1"/>
                  </a:solidFill>
                </a:rPr>
                <a:t>0</a:t>
              </a:r>
              <a:r>
                <a:rPr lang="en-US" dirty="0">
                  <a:solidFill>
                    <a:schemeClr val="bg1"/>
                  </a:solidFill>
                </a:rPr>
                <a:t>, the intersection of </a:t>
              </a:r>
              <a:r>
                <a:rPr lang="en-US" i="1" dirty="0">
                  <a:solidFill>
                    <a:schemeClr val="bg1"/>
                  </a:solidFill>
                </a:rPr>
                <a:t>AD</a:t>
              </a:r>
              <a:r>
                <a:rPr lang="en-US" dirty="0">
                  <a:solidFill>
                    <a:schemeClr val="bg1"/>
                  </a:solidFill>
                </a:rPr>
                <a:t> curve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dirty="0">
                  <a:solidFill>
                    <a:schemeClr val="bg1"/>
                  </a:solidFill>
                </a:rPr>
                <a:t> curve </a:t>
              </a:r>
              <a:r>
                <a:rPr lang="en-US" i="1" dirty="0">
                  <a:solidFill>
                    <a:schemeClr val="bg1"/>
                  </a:solidFill>
                </a:rPr>
                <a:t>SRAS</a:t>
              </a:r>
              <a:r>
                <a:rPr lang="en-US" baseline="-25000" dirty="0">
                  <a:solidFill>
                    <a:schemeClr val="bg1"/>
                  </a:solidFill>
                </a:rPr>
                <a:t>0</a:t>
              </a:r>
              <a:r>
                <a:rPr lang="en-US" dirty="0">
                  <a:solidFill>
                    <a:schemeClr val="bg1"/>
                  </a:solidFill>
                </a:rPr>
                <a:t>, at an output level of 200 and a price level of 90.</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year later, </a:t>
              </a:r>
              <a:r>
                <a:rPr lang="en-US" i="1" dirty="0">
                  <a:solidFill>
                    <a:schemeClr val="bg1"/>
                  </a:solidFill>
                </a:rPr>
                <a:t>AS</a:t>
              </a:r>
              <a:r>
                <a:rPr lang="en-US" dirty="0">
                  <a:solidFill>
                    <a:schemeClr val="bg1"/>
                  </a:solidFill>
                </a:rPr>
                <a:t> has shifted right to </a:t>
              </a:r>
              <a:r>
                <a:rPr lang="en-US" i="1" dirty="0">
                  <a:solidFill>
                    <a:schemeClr val="bg1"/>
                  </a:solidFill>
                </a:rPr>
                <a:t>SRAS</a:t>
              </a:r>
              <a:r>
                <a:rPr lang="en-US" baseline="-25000" dirty="0">
                  <a:solidFill>
                    <a:schemeClr val="bg1"/>
                  </a:solidFill>
                </a:rPr>
                <a:t>1</a:t>
              </a:r>
              <a:r>
                <a:rPr lang="en-US" dirty="0">
                  <a:solidFill>
                    <a:schemeClr val="bg1"/>
                  </a:solidFill>
                </a:rPr>
                <a:t> in the process of long-term economic growth, and </a:t>
              </a:r>
              <a:r>
                <a:rPr lang="en-US" i="1" dirty="0">
                  <a:solidFill>
                    <a:schemeClr val="bg1"/>
                  </a:solidFill>
                </a:rPr>
                <a:t>AD</a:t>
              </a:r>
              <a:r>
                <a:rPr lang="en-US" dirty="0">
                  <a:solidFill>
                    <a:schemeClr val="bg1"/>
                  </a:solidFill>
                </a:rPr>
                <a:t> has also shifted right to </a:t>
              </a:r>
              <a:r>
                <a:rPr lang="en-US" i="1" dirty="0">
                  <a:solidFill>
                    <a:schemeClr val="bg1"/>
                  </a:solidFill>
                </a:rPr>
                <a:t>AD</a:t>
              </a:r>
              <a:r>
                <a:rPr lang="en-US" baseline="-25000" dirty="0">
                  <a:solidFill>
                    <a:schemeClr val="bg1"/>
                  </a:solidFill>
                </a:rPr>
                <a:t>1</a:t>
              </a:r>
              <a:r>
                <a:rPr lang="en-US" dirty="0">
                  <a:solidFill>
                    <a:schemeClr val="bg1"/>
                  </a:solidFill>
                </a:rPr>
                <a:t>, keeping the economy operating at the new level of potential GDP. The new equilibrium, </a:t>
              </a:r>
              <a:r>
                <a:rPr lang="en-US" i="1" dirty="0">
                  <a:solidFill>
                    <a:schemeClr val="bg1"/>
                  </a:solidFill>
                </a:rPr>
                <a:t>E</a:t>
              </a:r>
              <a:r>
                <a:rPr lang="en-US" baseline="-25000" dirty="0">
                  <a:solidFill>
                    <a:schemeClr val="bg1"/>
                  </a:solidFill>
                </a:rPr>
                <a:t>1</a:t>
              </a:r>
              <a:r>
                <a:rPr lang="en-US" dirty="0">
                  <a:solidFill>
                    <a:schemeClr val="bg1"/>
                  </a:solidFill>
                </a:rPr>
                <a:t>, is an output level of 206 and a price level of 92.</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more year later, </a:t>
              </a:r>
              <a:r>
                <a:rPr lang="en-US" i="1" dirty="0">
                  <a:solidFill>
                    <a:schemeClr val="bg1"/>
                  </a:solidFill>
                </a:rPr>
                <a:t>AS</a:t>
              </a:r>
              <a:r>
                <a:rPr lang="en-US" dirty="0">
                  <a:solidFill>
                    <a:schemeClr val="bg1"/>
                  </a:solidFill>
                </a:rPr>
                <a:t> has again shifted right, now to </a:t>
              </a:r>
              <a:r>
                <a:rPr lang="en-US" i="1" dirty="0">
                  <a:solidFill>
                    <a:schemeClr val="bg1"/>
                  </a:solidFill>
                </a:rPr>
                <a:t>SRAS</a:t>
              </a:r>
              <a:r>
                <a:rPr lang="en-US" baseline="-25000" dirty="0">
                  <a:solidFill>
                    <a:schemeClr val="bg1"/>
                  </a:solidFill>
                </a:rPr>
                <a:t>2</a:t>
              </a:r>
              <a:r>
                <a:rPr lang="en-US" dirty="0">
                  <a:solidFill>
                    <a:schemeClr val="bg1"/>
                  </a:solidFill>
                </a:rPr>
                <a:t>, and </a:t>
              </a:r>
              <a:r>
                <a:rPr lang="en-US" i="1" dirty="0">
                  <a:solidFill>
                    <a:schemeClr val="bg1"/>
                  </a:solidFill>
                </a:rPr>
                <a:t>AD</a:t>
              </a:r>
              <a:r>
                <a:rPr lang="en-US" dirty="0">
                  <a:solidFill>
                    <a:schemeClr val="bg1"/>
                  </a:solidFill>
                </a:rPr>
                <a:t> shifts right as well to </a:t>
              </a:r>
              <a:r>
                <a:rPr lang="en-US" i="1" dirty="0">
                  <a:solidFill>
                    <a:schemeClr val="bg1"/>
                  </a:solidFill>
                </a:rPr>
                <a:t>AD</a:t>
              </a:r>
              <a:r>
                <a:rPr lang="en-US" baseline="-25000" dirty="0">
                  <a:solidFill>
                    <a:schemeClr val="bg1"/>
                  </a:solidFill>
                </a:rPr>
                <a:t>2</a:t>
              </a:r>
              <a:r>
                <a:rPr lang="en-US" dirty="0">
                  <a:solidFill>
                    <a:schemeClr val="bg1"/>
                  </a:solidFill>
                </a:rPr>
                <a:t>. Now, the equilibrium is </a:t>
              </a:r>
              <a:r>
                <a:rPr lang="en-US" i="1" dirty="0">
                  <a:solidFill>
                    <a:schemeClr val="bg1"/>
                  </a:solidFill>
                </a:rPr>
                <a:t>E</a:t>
              </a:r>
              <a:r>
                <a:rPr lang="en-US" baseline="-25000" dirty="0">
                  <a:solidFill>
                    <a:schemeClr val="bg1"/>
                  </a:solidFill>
                </a:rPr>
                <a:t>2</a:t>
              </a:r>
              <a:r>
                <a:rPr lang="en-US" dirty="0">
                  <a:solidFill>
                    <a:schemeClr val="bg1"/>
                  </a:solidFill>
                </a:rPr>
                <a:t>, with an output level of 212 and a price level of 94.</a:t>
              </a:r>
            </a:p>
          </p:txBody>
        </p:sp>
      </p:grpSp>
      <p:pic>
        <p:nvPicPr>
          <p:cNvPr id="4" name="Picture 3" descr="A graphical depiction of a steadily growing economy.">
            <a:extLst>
              <a:ext uri="{FF2B5EF4-FFF2-40B4-BE49-F238E27FC236}">
                <a16:creationId xmlns:a16="http://schemas.microsoft.com/office/drawing/2014/main" id="{C71CFFF2-39C9-4913-A109-C01E1D3A4096}"/>
              </a:ext>
            </a:extLst>
          </p:cNvPr>
          <p:cNvPicPr>
            <a:picLocks noChangeAspect="1"/>
          </p:cNvPicPr>
          <p:nvPr/>
        </p:nvPicPr>
        <p:blipFill>
          <a:blip r:embed="rId3"/>
          <a:stretch>
            <a:fillRect/>
          </a:stretch>
        </p:blipFill>
        <p:spPr>
          <a:xfrm>
            <a:off x="6018847" y="1640847"/>
            <a:ext cx="5647127" cy="4700269"/>
          </a:xfrm>
          <a:prstGeom prst="rect">
            <a:avLst/>
          </a:prstGeom>
        </p:spPr>
      </p:pic>
    </p:spTree>
    <p:extLst>
      <p:ext uri="{BB962C8B-B14F-4D97-AF65-F5344CB8AC3E}">
        <p14:creationId xmlns:p14="http://schemas.microsoft.com/office/powerpoint/2010/main" val="19318913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AD and AS Shifts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and aggregate supply do not always move neatly together.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502450"/>
            <a:ext cx="8054994" cy="806935"/>
            <a:chOff x="542923" y="1736761"/>
            <a:chExt cx="8061045"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354"/>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aggregate supply increases, incomes tend to go up.</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1124" y="3417931"/>
            <a:ext cx="8053684" cy="1021690"/>
            <a:chOff x="541343" y="1736761"/>
            <a:chExt cx="8059734" cy="1021690"/>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1343" y="1742788"/>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tends to increase consumer and investment spending, shifting the aggregate demand curve right, but in any given period it may not shift the same amount as aggregate supply.</a:t>
              </a:r>
            </a:p>
          </p:txBody>
        </p:sp>
      </p:grpSp>
    </p:spTree>
    <p:extLst>
      <p:ext uri="{BB962C8B-B14F-4D97-AF65-F5344CB8AC3E}">
        <p14:creationId xmlns:p14="http://schemas.microsoft.com/office/powerpoint/2010/main" val="12637794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pays for typical items such as national defense, social security, and health care.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5" y="2502450"/>
            <a:ext cx="8054993" cy="806935"/>
            <a:chOff x="542924" y="1736761"/>
            <a:chExt cx="806104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4"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416"/>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revenues, in part, pay for these expenditures.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3761" y="3408586"/>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may be an increase in AD that is more or less than the increase in AS.</a:t>
              </a:r>
            </a:p>
          </p:txBody>
        </p:sp>
      </p:grpSp>
      <p:grpSp>
        <p:nvGrpSpPr>
          <p:cNvPr id="14" name="Group 13">
            <a:extLst>
              <a:ext uri="{FF2B5EF4-FFF2-40B4-BE49-F238E27FC236}">
                <a16:creationId xmlns:a16="http://schemas.microsoft.com/office/drawing/2014/main" id="{03E06EC5-E975-4A96-9641-F7F54CCF0B28}"/>
              </a:ext>
            </a:extLst>
          </p:cNvPr>
          <p:cNvGrpSpPr/>
          <p:nvPr/>
        </p:nvGrpSpPr>
        <p:grpSpPr>
          <a:xfrm>
            <a:off x="2060868" y="4330124"/>
            <a:ext cx="8052105" cy="1680740"/>
            <a:chOff x="542923" y="1736761"/>
            <a:chExt cx="8058154" cy="1680740"/>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may fail to increase along with AS, or the </a:t>
              </a:r>
              <a:r>
                <a:rPr lang="en-US" sz="2000" i="1" dirty="0">
                  <a:solidFill>
                    <a:schemeClr val="bg1"/>
                  </a:solidFill>
                </a:rPr>
                <a:t>AD</a:t>
              </a:r>
              <a:r>
                <a:rPr lang="en-US" sz="2000" dirty="0">
                  <a:solidFill>
                    <a:schemeClr val="bg1"/>
                  </a:solidFill>
                </a:rPr>
                <a:t> curve may even shift left, for a number of possible reasons:</a:t>
              </a:r>
            </a:p>
            <a:p>
              <a:pPr marL="800100" lvl="1" indent="-342900">
                <a:buFont typeface="Courier New" panose="02070309020205020404" pitchFamily="49" charset="0"/>
                <a:buChar char="o"/>
              </a:pPr>
              <a:r>
                <a:rPr lang="en-US" sz="2000" dirty="0">
                  <a:solidFill>
                    <a:schemeClr val="bg1"/>
                  </a:solidFill>
                </a:rPr>
                <a:t>Households become hesitant about consuming</a:t>
              </a:r>
            </a:p>
            <a:p>
              <a:pPr marL="800100" lvl="1" indent="-342900">
                <a:buFont typeface="Courier New" panose="02070309020205020404" pitchFamily="49" charset="0"/>
                <a:buChar char="o"/>
              </a:pPr>
              <a:r>
                <a:rPr lang="en-US" sz="2000" dirty="0">
                  <a:solidFill>
                    <a:schemeClr val="bg1"/>
                  </a:solidFill>
                </a:rPr>
                <a:t>Firms decide against investing as much</a:t>
              </a:r>
            </a:p>
            <a:p>
              <a:pPr marL="800100" lvl="1" indent="-342900">
                <a:buFont typeface="Courier New" panose="02070309020205020404" pitchFamily="49" charset="0"/>
                <a:buChar char="o"/>
              </a:pPr>
              <a:r>
                <a:rPr lang="en-US" sz="2000" dirty="0">
                  <a:solidFill>
                    <a:schemeClr val="bg1"/>
                  </a:solidFill>
                </a:rPr>
                <a:t>The demand for exports from other countries diminishes</a:t>
              </a:r>
            </a:p>
          </p:txBody>
        </p:sp>
      </p:grpSp>
    </p:spTree>
    <p:extLst>
      <p:ext uri="{BB962C8B-B14F-4D97-AF65-F5344CB8AC3E}">
        <p14:creationId xmlns:p14="http://schemas.microsoft.com/office/powerpoint/2010/main" val="420921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Federal spending in nominal dollars (that is, dollars not adjusted for inflation) has grown by a multiple of more than 68 over the last six decades, from $92.2 billion in 1960 to $6.27 trillion in 2022.</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709860"/>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Comparing spending over time in nominal dollars is misleading because it does not account for inflation or growth in population and the real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86283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more useful method of comparison is to examine government spending as a percent of GDP over time.</a:t>
              </a:r>
            </a:p>
          </p:txBody>
        </p:sp>
      </p:grpSp>
    </p:spTree>
    <p:extLst>
      <p:ext uri="{BB962C8B-B14F-4D97-AF65-F5344CB8AC3E}">
        <p14:creationId xmlns:p14="http://schemas.microsoft.com/office/powerpoint/2010/main" val="31865172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Gross Private Domestic Investment</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7C310CB3-CB49-4172-A2CE-EEA5D6AAC37B}"/>
              </a:ext>
            </a:extLst>
          </p:cNvPr>
          <p:cNvGrpSpPr/>
          <p:nvPr/>
        </p:nvGrpSpPr>
        <p:grpSpPr>
          <a:xfrm>
            <a:off x="1255824" y="1313200"/>
            <a:ext cx="9738917" cy="1391493"/>
            <a:chOff x="542923" y="1736760"/>
            <a:chExt cx="8058154" cy="1699229"/>
          </a:xfrm>
          <a:solidFill>
            <a:srgbClr val="627981"/>
          </a:solidFill>
        </p:grpSpPr>
        <p:sp>
          <p:nvSpPr>
            <p:cNvPr id="13" name="Rectangle 12">
              <a:extLst>
                <a:ext uri="{FF2B5EF4-FFF2-40B4-BE49-F238E27FC236}">
                  <a16:creationId xmlns:a16="http://schemas.microsoft.com/office/drawing/2014/main" id="{9E7E7997-2F18-4CE1-BF93-57B51A397870}"/>
                </a:ext>
              </a:extLst>
            </p:cNvPr>
            <p:cNvSpPr/>
            <p:nvPr/>
          </p:nvSpPr>
          <p:spPr>
            <a:xfrm>
              <a:off x="542923" y="1736760"/>
              <a:ext cx="8058154" cy="1699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F3A6112-3E95-4FDD-B2AF-FA29CF452926}"/>
                </a:ext>
              </a:extLst>
            </p:cNvPr>
            <p:cNvSpPr txBox="1"/>
            <p:nvPr/>
          </p:nvSpPr>
          <p:spPr>
            <a:xfrm>
              <a:off x="542923" y="1770766"/>
              <a:ext cx="8055259" cy="1631216"/>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p:txBody>
        </p:sp>
      </p:grpSp>
      <p:pic>
        <p:nvPicPr>
          <p:cNvPr id="4" name="Picture 3" descr="A graph showing U.S. private investment spending by percentage of GDP from 1990 to 2022">
            <a:extLst>
              <a:ext uri="{FF2B5EF4-FFF2-40B4-BE49-F238E27FC236}">
                <a16:creationId xmlns:a16="http://schemas.microsoft.com/office/drawing/2014/main" id="{93CD6CF2-B27F-2ABD-166A-B9F410707088}"/>
              </a:ext>
            </a:extLst>
          </p:cNvPr>
          <p:cNvPicPr>
            <a:picLocks noChangeAspect="1"/>
          </p:cNvPicPr>
          <p:nvPr/>
        </p:nvPicPr>
        <p:blipFill>
          <a:blip r:embed="rId3"/>
          <a:stretch>
            <a:fillRect/>
          </a:stretch>
        </p:blipFill>
        <p:spPr>
          <a:xfrm>
            <a:off x="2864277" y="2898377"/>
            <a:ext cx="6462906" cy="3893245"/>
          </a:xfrm>
          <a:prstGeom prst="rect">
            <a:avLst/>
          </a:prstGeom>
        </p:spPr>
      </p:pic>
    </p:spTree>
    <p:extLst>
      <p:ext uri="{BB962C8B-B14F-4D97-AF65-F5344CB8AC3E}">
        <p14:creationId xmlns:p14="http://schemas.microsoft.com/office/powerpoint/2010/main" val="2646196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7B095-F0DC-4803-99B0-F237D8680E8A}"/>
              </a:ext>
            </a:extLst>
          </p:cNvPr>
          <p:cNvSpPr/>
          <p:nvPr/>
        </p:nvSpPr>
        <p:spPr>
          <a:xfrm>
            <a:off x="1345769" y="1433251"/>
            <a:ext cx="9500461" cy="459607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Countercyclical 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71245" y="1466595"/>
            <a:ext cx="9049508" cy="4493538"/>
          </a:xfrm>
          <a:prstGeom prst="rect">
            <a:avLst/>
          </a:prstGeom>
          <a:solidFill>
            <a:srgbClr val="627981"/>
          </a:solidFill>
        </p:spPr>
        <p:txBody>
          <a:bodyPr wrap="square" rtlCol="0" anchor="ctr">
            <a:spAutoFit/>
          </a:bodyPr>
          <a:lstStyle/>
          <a:p>
            <a:r>
              <a:rPr lang="en-US" sz="2200" dirty="0">
                <a:solidFill>
                  <a:schemeClr val="bg1"/>
                </a:solidFill>
              </a:rPr>
              <a:t>A central bank can engage in countercyclical actions if either aggregate demand or supply run too far ahead of the other.</a:t>
            </a:r>
          </a:p>
          <a:p>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recession threatens, the central bank uses expansionary monetary policy to increase the money supply, increase the quantity of loans, reduce interest rates, and shift the </a:t>
            </a:r>
            <a:r>
              <a:rPr lang="en-US" sz="2200" i="1" dirty="0">
                <a:solidFill>
                  <a:schemeClr val="bg1"/>
                </a:solidFill>
              </a:rPr>
              <a:t>AD</a:t>
            </a:r>
            <a:r>
              <a:rPr lang="en-US" sz="2200" dirty="0">
                <a:solidFill>
                  <a:schemeClr val="bg1"/>
                </a:solidFill>
              </a:rPr>
              <a:t> curve to the right.</a:t>
            </a:r>
          </a:p>
          <a:p>
            <a:pPr marL="800100" lvl="1" indent="-342900">
              <a:buFont typeface="Courier New" panose="02070309020205020404" pitchFamily="49" charset="0"/>
              <a:buChar char="o"/>
            </a:pPr>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inflation threatens, the central bank uses contractionary monetary policy to reduce the money supply, reduce the quantity of loans, raise interest rates, and shift the </a:t>
            </a:r>
            <a:r>
              <a:rPr lang="en-US" sz="2200" i="1" dirty="0">
                <a:solidFill>
                  <a:schemeClr val="bg1"/>
                </a:solidFill>
              </a:rPr>
              <a:t>AD</a:t>
            </a:r>
            <a:r>
              <a:rPr lang="en-US" sz="2200" dirty="0">
                <a:solidFill>
                  <a:schemeClr val="bg1"/>
                </a:solidFill>
              </a:rPr>
              <a:t> curve to the left.</a:t>
            </a:r>
          </a:p>
          <a:p>
            <a:pPr marL="800100" lvl="1" indent="-342900">
              <a:buFont typeface="Courier New" panose="02070309020205020404" pitchFamily="49" charset="0"/>
              <a:buChar char="o"/>
            </a:pPr>
            <a:endParaRPr lang="en-US" sz="2200" dirty="0">
              <a:solidFill>
                <a:schemeClr val="bg1"/>
              </a:solidFill>
            </a:endParaRPr>
          </a:p>
          <a:p>
            <a:r>
              <a:rPr lang="en-US" sz="2200" dirty="0">
                <a:solidFill>
                  <a:schemeClr val="bg1"/>
                </a:solidFill>
              </a:rPr>
              <a:t>Fiscal policy is another macroeconomic policy tool for adjusting AD by using either government spending or taxation policy.</a:t>
            </a:r>
          </a:p>
        </p:txBody>
      </p:sp>
    </p:spTree>
    <p:extLst>
      <p:ext uri="{BB962C8B-B14F-4D97-AF65-F5344CB8AC3E}">
        <p14:creationId xmlns:p14="http://schemas.microsoft.com/office/powerpoint/2010/main" val="1744979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Expansionary vs. Contractionary Fiscal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70358" y="1483450"/>
            <a:ext cx="10651284" cy="3726721"/>
            <a:chOff x="365111" y="1818312"/>
            <a:chExt cx="8443024" cy="3301549"/>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58961" y="3036199"/>
                <a:ext cx="623348" cy="696947"/>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790215"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Expansionary Fiscal Policy</a:t>
              </a:r>
            </a:p>
          </p:txBody>
        </p:sp>
        <p:sp>
          <p:nvSpPr>
            <p:cNvPr id="12" name="TextBox 11"/>
            <p:cNvSpPr txBox="1"/>
            <p:nvPr/>
          </p:nvSpPr>
          <p:spPr>
            <a:xfrm>
              <a:off x="4965976" y="1818312"/>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Contractionary Fiscal Policy</a:t>
              </a:r>
            </a:p>
          </p:txBody>
        </p:sp>
      </p:grpSp>
      <p:sp>
        <p:nvSpPr>
          <p:cNvPr id="3" name="TextBox 2">
            <a:extLst>
              <a:ext uri="{FF2B5EF4-FFF2-40B4-BE49-F238E27FC236}">
                <a16:creationId xmlns:a16="http://schemas.microsoft.com/office/drawing/2014/main" id="{AC15D8EC-8725-8E48-A456-6D6EB2B1FF5E}"/>
              </a:ext>
            </a:extLst>
          </p:cNvPr>
          <p:cNvSpPr txBox="1"/>
          <p:nvPr/>
        </p:nvSpPr>
        <p:spPr>
          <a:xfrm>
            <a:off x="985118" y="2382991"/>
            <a:ext cx="5053165" cy="224676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Increases the level of AD, either through increasing government spending or reducing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investment</a:t>
            </a:r>
          </a:p>
        </p:txBody>
      </p:sp>
      <p:sp>
        <p:nvSpPr>
          <p:cNvPr id="14" name="TextBox 13">
            <a:extLst>
              <a:ext uri="{FF2B5EF4-FFF2-40B4-BE49-F238E27FC236}">
                <a16:creationId xmlns:a16="http://schemas.microsoft.com/office/drawing/2014/main" id="{AF5388DB-4BAA-FC40-A906-3CBC6F35CBDE}"/>
              </a:ext>
            </a:extLst>
          </p:cNvPr>
          <p:cNvSpPr txBox="1"/>
          <p:nvPr/>
        </p:nvSpPr>
        <p:spPr>
          <a:xfrm>
            <a:off x="6646408" y="2382991"/>
            <a:ext cx="4763773" cy="2523768"/>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Decreases the level of AD, either through decreasing government spending or increasing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investment </a:t>
            </a:r>
          </a:p>
          <a:p>
            <a:endParaRPr lang="en-US" dirty="0">
              <a:solidFill>
                <a:schemeClr val="bg1"/>
              </a:solidFill>
            </a:endParaRPr>
          </a:p>
        </p:txBody>
      </p:sp>
    </p:spTree>
    <p:extLst>
      <p:ext uri="{BB962C8B-B14F-4D97-AF65-F5344CB8AC3E}">
        <p14:creationId xmlns:p14="http://schemas.microsoft.com/office/powerpoint/2010/main" val="2699779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Politics of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choice between whether to use tax or spending tools often has a political tinge.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502450"/>
            <a:ext cx="8055265" cy="1369935"/>
            <a:chOff x="539761" y="1736761"/>
            <a:chExt cx="8061316" cy="1369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369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64207"/>
              <a:ext cx="8058422"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general statement, conservatives and Republicans prefer to see expansionary fiscal policy carried out by tax cuts, while liberals and Democrats prefer that the government implement expansionary fiscal policy through spending increases. </a:t>
              </a:r>
            </a:p>
          </p:txBody>
        </p:sp>
      </p:grpSp>
      <p:grpSp>
        <p:nvGrpSpPr>
          <p:cNvPr id="14" name="Group 13">
            <a:extLst>
              <a:ext uri="{FF2B5EF4-FFF2-40B4-BE49-F238E27FC236}">
                <a16:creationId xmlns:a16="http://schemas.microsoft.com/office/drawing/2014/main" id="{214ECC4D-9192-4EAF-BD8B-E8C822655A29}"/>
              </a:ext>
            </a:extLst>
          </p:cNvPr>
          <p:cNvGrpSpPr/>
          <p:nvPr/>
        </p:nvGrpSpPr>
        <p:grpSpPr>
          <a:xfrm>
            <a:off x="2071124" y="3986988"/>
            <a:ext cx="8053684" cy="1329466"/>
            <a:chOff x="541343" y="1736761"/>
            <a:chExt cx="8059734" cy="1329466"/>
          </a:xfrm>
          <a:solidFill>
            <a:srgbClr val="627981"/>
          </a:solidFill>
        </p:grpSpPr>
        <p:sp>
          <p:nvSpPr>
            <p:cNvPr id="16" name="Rectangle 15">
              <a:extLst>
                <a:ext uri="{FF2B5EF4-FFF2-40B4-BE49-F238E27FC236}">
                  <a16:creationId xmlns:a16="http://schemas.microsoft.com/office/drawing/2014/main" id="{D67F7399-E81B-43AE-B06D-AA5310C0CF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A86CDC3-10F9-4F4D-A0C5-F1F85652122E}"/>
                </a:ext>
              </a:extLst>
            </p:cNvPr>
            <p:cNvSpPr txBox="1"/>
            <p:nvPr/>
          </p:nvSpPr>
          <p:spPr>
            <a:xfrm>
              <a:off x="541343" y="1742788"/>
              <a:ext cx="805525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bipartisan effort to address the extreme situation, the Obama administration and Congress passed an $830 billion expansionary policy in early 2009 that involved both tax cuts and increases in government spending.</a:t>
              </a:r>
            </a:p>
          </p:txBody>
        </p:sp>
      </p:grpSp>
    </p:spTree>
    <p:extLst>
      <p:ext uri="{BB962C8B-B14F-4D97-AF65-F5344CB8AC3E}">
        <p14:creationId xmlns:p14="http://schemas.microsoft.com/office/powerpoint/2010/main" val="2415069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Contractionary Fiscal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988484" y="1485222"/>
            <a:ext cx="4680344" cy="4801314"/>
          </a:xfrm>
          <a:prstGeom prst="rect">
            <a:avLst/>
          </a:prstGeom>
          <a:solidFill>
            <a:srgbClr val="627981"/>
          </a:solidFill>
        </p:spPr>
        <p:txBody>
          <a:bodyPr wrap="square" rtlCol="0">
            <a:spAutoFit/>
          </a:bodyPr>
          <a:lstStyle/>
          <a:p>
            <a:pPr marL="285750" indent="-285750">
              <a:buFont typeface="Arial" panose="020B0604020202020204" pitchFamily="34" charset="0"/>
              <a:buChar char="•"/>
            </a:pPr>
            <a:r>
              <a:rPr lang="en-US" dirty="0">
                <a:solidFill>
                  <a:schemeClr val="bg1"/>
                </a:solidFill>
              </a:rPr>
              <a:t>Fiscal policy can also contribute to pushing AD beyond potential GDP in a way that leads to inflation.</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A very large budget deficit pushes up the </a:t>
            </a:r>
            <a:r>
              <a:rPr lang="en-US" i="1" dirty="0">
                <a:solidFill>
                  <a:schemeClr val="bg1"/>
                </a:solidFill>
              </a:rPr>
              <a:t>AD</a:t>
            </a:r>
            <a:r>
              <a:rPr lang="en-US" dirty="0">
                <a:solidFill>
                  <a:schemeClr val="bg1"/>
                </a:solidFill>
              </a:rPr>
              <a:t> curve so that the intersection of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baseline="-25000" dirty="0">
                <a:solidFill>
                  <a:schemeClr val="bg1"/>
                </a:solidFill>
              </a:rPr>
              <a:t>0</a:t>
            </a:r>
            <a:r>
              <a:rPr lang="en-US" dirty="0">
                <a:solidFill>
                  <a:schemeClr val="bg1"/>
                </a:solidFill>
              </a:rPr>
              <a:t> occurs at </a:t>
            </a:r>
            <a:r>
              <a:rPr lang="en-US" i="1" dirty="0">
                <a:solidFill>
                  <a:schemeClr val="bg1"/>
                </a:solidFill>
              </a:rPr>
              <a:t>E</a:t>
            </a:r>
            <a:r>
              <a:rPr lang="en-US" baseline="-25000" dirty="0">
                <a:solidFill>
                  <a:schemeClr val="bg1"/>
                </a:solidFill>
              </a:rPr>
              <a:t>0</a:t>
            </a:r>
            <a:r>
              <a:rPr lang="en-US" dirty="0">
                <a:solidFill>
                  <a:schemeClr val="bg1"/>
                </a:solidFill>
              </a:rPr>
              <a:t>, which is an output level above potential GDP. Economists sometimes call this an “overheating economy.”</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In this situation, contractionary fiscal policy involving federal spending cuts or tax increases can help reduce the upward pressure on the price level by shifting the </a:t>
            </a:r>
            <a:r>
              <a:rPr lang="en-US" i="1" dirty="0">
                <a:solidFill>
                  <a:schemeClr val="bg1"/>
                </a:solidFill>
              </a:rPr>
              <a:t>AD</a:t>
            </a:r>
            <a:r>
              <a:rPr lang="en-US" dirty="0">
                <a:solidFill>
                  <a:schemeClr val="bg1"/>
                </a:solidFill>
              </a:rPr>
              <a:t> curve left, to </a:t>
            </a:r>
            <a:r>
              <a:rPr lang="en-US" i="1" dirty="0">
                <a:solidFill>
                  <a:schemeClr val="bg1"/>
                </a:solidFill>
              </a:rPr>
              <a:t>AD</a:t>
            </a:r>
            <a:r>
              <a:rPr lang="en-US" baseline="-25000" dirty="0">
                <a:solidFill>
                  <a:schemeClr val="bg1"/>
                </a:solidFill>
              </a:rPr>
              <a:t>1</a:t>
            </a:r>
            <a:r>
              <a:rPr lang="en-US" dirty="0">
                <a:solidFill>
                  <a:schemeClr val="bg1"/>
                </a:solidFill>
              </a:rPr>
              <a:t>, and causing the new equilibrium </a:t>
            </a:r>
            <a:r>
              <a:rPr lang="en-US" i="1" dirty="0">
                <a:solidFill>
                  <a:schemeClr val="bg1"/>
                </a:solidFill>
              </a:rPr>
              <a:t>E</a:t>
            </a:r>
            <a:r>
              <a:rPr lang="en-US" baseline="-25000" dirty="0">
                <a:solidFill>
                  <a:schemeClr val="bg1"/>
                </a:solidFill>
              </a:rPr>
              <a:t>1</a:t>
            </a:r>
            <a:r>
              <a:rPr lang="en-US" dirty="0">
                <a:solidFill>
                  <a:schemeClr val="bg1"/>
                </a:solidFill>
              </a:rPr>
              <a:t> to be at potential GDP, where </a:t>
            </a:r>
            <a:r>
              <a:rPr lang="en-US" i="1" dirty="0">
                <a:solidFill>
                  <a:schemeClr val="bg1"/>
                </a:solidFill>
              </a:rPr>
              <a:t>AD</a:t>
            </a:r>
            <a:r>
              <a:rPr lang="en-US" dirty="0">
                <a:solidFill>
                  <a:schemeClr val="bg1"/>
                </a:solidFill>
              </a:rPr>
              <a:t> intersects the </a:t>
            </a:r>
            <a:r>
              <a:rPr lang="en-US" i="1" dirty="0">
                <a:solidFill>
                  <a:schemeClr val="bg1"/>
                </a:solidFill>
              </a:rPr>
              <a:t>LRAS</a:t>
            </a:r>
            <a:r>
              <a:rPr lang="en-US" dirty="0">
                <a:solidFill>
                  <a:schemeClr val="bg1"/>
                </a:solidFill>
              </a:rPr>
              <a:t> curve.</a:t>
            </a:r>
          </a:p>
        </p:txBody>
      </p:sp>
      <p:pic>
        <p:nvPicPr>
          <p:cNvPr id="3" name="Picture 2" descr="A graphical depiction of an overheating economy.">
            <a:extLst>
              <a:ext uri="{FF2B5EF4-FFF2-40B4-BE49-F238E27FC236}">
                <a16:creationId xmlns:a16="http://schemas.microsoft.com/office/drawing/2014/main" id="{D3224411-5D99-4AEA-B58F-D92D2CA728C0}"/>
              </a:ext>
            </a:extLst>
          </p:cNvPr>
          <p:cNvPicPr>
            <a:picLocks noChangeAspect="1"/>
          </p:cNvPicPr>
          <p:nvPr/>
        </p:nvPicPr>
        <p:blipFill>
          <a:blip r:embed="rId3"/>
          <a:stretch>
            <a:fillRect/>
          </a:stretch>
        </p:blipFill>
        <p:spPr>
          <a:xfrm>
            <a:off x="5829707" y="1485222"/>
            <a:ext cx="5788973" cy="5052656"/>
          </a:xfrm>
          <a:prstGeom prst="rect">
            <a:avLst/>
          </a:prstGeom>
        </p:spPr>
      </p:pic>
    </p:spTree>
    <p:extLst>
      <p:ext uri="{BB962C8B-B14F-4D97-AF65-F5344CB8AC3E}">
        <p14:creationId xmlns:p14="http://schemas.microsoft.com/office/powerpoint/2010/main" val="34764427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837000" y="52537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49448" y="1612191"/>
            <a:ext cx="8519106" cy="3778907"/>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523304" y="1944154"/>
              <a:ext cx="3859373"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Expansionary Fiscal Policy</a:t>
              </a:r>
            </a:p>
          </p:txBody>
        </p:sp>
        <p:sp>
          <p:nvSpPr>
            <p:cNvPr id="12" name="TextBox 11"/>
            <p:cNvSpPr txBox="1"/>
            <p:nvPr/>
          </p:nvSpPr>
          <p:spPr>
            <a:xfrm>
              <a:off x="4721789" y="1940701"/>
              <a:ext cx="3990712"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Contractionary Fiscal Policy</a:t>
              </a:r>
            </a:p>
          </p:txBody>
        </p:sp>
      </p:grpSp>
      <p:sp>
        <p:nvSpPr>
          <p:cNvPr id="3" name="TextBox 2">
            <a:extLst>
              <a:ext uri="{FF2B5EF4-FFF2-40B4-BE49-F238E27FC236}">
                <a16:creationId xmlns:a16="http://schemas.microsoft.com/office/drawing/2014/main" id="{B525B651-41E9-3147-81C6-D1DDB8BFC289}"/>
              </a:ext>
            </a:extLst>
          </p:cNvPr>
          <p:cNvSpPr txBox="1"/>
          <p:nvPr/>
        </p:nvSpPr>
        <p:spPr>
          <a:xfrm>
            <a:off x="2486025" y="2461072"/>
            <a:ext cx="3388275" cy="258532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Increases the level of aggregate demand, either through government spending increases or tax reductions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in a recession and producing below its potential GDP</a:t>
            </a:r>
          </a:p>
        </p:txBody>
      </p:sp>
      <p:sp>
        <p:nvSpPr>
          <p:cNvPr id="14" name="TextBox 13">
            <a:extLst>
              <a:ext uri="{FF2B5EF4-FFF2-40B4-BE49-F238E27FC236}">
                <a16:creationId xmlns:a16="http://schemas.microsoft.com/office/drawing/2014/main" id="{D31A37CF-5FE3-BB4D-A8C5-74BC481E826D}"/>
              </a:ext>
            </a:extLst>
          </p:cNvPr>
          <p:cNvSpPr txBox="1"/>
          <p:nvPr/>
        </p:nvSpPr>
        <p:spPr>
          <a:xfrm>
            <a:off x="6940564" y="2509973"/>
            <a:ext cx="3460735" cy="230832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Decreases the level of aggregate demand, either through government spending cuts or tax increases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producing above its potential GDP</a:t>
            </a:r>
          </a:p>
        </p:txBody>
      </p:sp>
    </p:spTree>
    <p:extLst>
      <p:ext uri="{BB962C8B-B14F-4D97-AF65-F5344CB8AC3E}">
        <p14:creationId xmlns:p14="http://schemas.microsoft.com/office/powerpoint/2010/main" val="2945070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Automatic Stabilizers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fiscal policy includes </a:t>
              </a:r>
              <a:r>
                <a:rPr lang="en-US" sz="2000" b="1" dirty="0">
                  <a:solidFill>
                    <a:schemeClr val="bg1"/>
                  </a:solidFill>
                </a:rPr>
                <a:t>discretionary fiscal policy</a:t>
              </a:r>
              <a:r>
                <a:rPr lang="en-US" sz="2000" dirty="0">
                  <a:solidFill>
                    <a:schemeClr val="bg1"/>
                  </a:solidFill>
                </a:rPr>
                <a:t>, when the government passes a law that explicitly changes tax or spending levels.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tax and spending levels can also occur automatically due to automatic stabilizers.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Automatic stabilizers </a:t>
              </a:r>
              <a:r>
                <a:rPr lang="en-US" sz="2000" dirty="0">
                  <a:solidFill>
                    <a:schemeClr val="bg1"/>
                  </a:solidFill>
                </a:rPr>
                <a:t>are programs that are already laws that stimulate aggregate demand (AD) in a recession and hold down AD in a potentially inflationary boom, like unemployment insurance or food stamps.</a:t>
              </a:r>
            </a:p>
          </p:txBody>
        </p:sp>
      </p:grpSp>
    </p:spTree>
    <p:extLst>
      <p:ext uri="{BB962C8B-B14F-4D97-AF65-F5344CB8AC3E}">
        <p14:creationId xmlns:p14="http://schemas.microsoft.com/office/powerpoint/2010/main" val="1057883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Counterbalancing an Economic Boom</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can rise sharply, causing the equilibrium to occur at an output level above potential GDP, causing inflationary pressures.</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654" y="2477817"/>
            <a:ext cx="8055261" cy="1050638"/>
            <a:chOff x="539765" y="1736761"/>
            <a:chExt cx="8061312" cy="1050638"/>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policy prescription in this setting would be a dose of </a:t>
              </a:r>
              <a:r>
                <a:rPr lang="en-US" sz="2000" b="1" dirty="0">
                  <a:solidFill>
                    <a:schemeClr val="bg1"/>
                  </a:solidFill>
                </a:rPr>
                <a:t>contractionary fiscal policy</a:t>
              </a:r>
              <a:r>
                <a:rPr lang="en-US" sz="2000" dirty="0">
                  <a:solidFill>
                    <a:schemeClr val="bg1"/>
                  </a:solidFill>
                </a:rPr>
                <a:t>, implemented through some combination of higher taxes and lower spending.</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654" y="3628128"/>
            <a:ext cx="8054993" cy="806935"/>
            <a:chOff x="540033" y="1736761"/>
            <a:chExt cx="806104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0033" y="1930557"/>
              <a:ext cx="8055259"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some extent, both changes happen automatically.</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66654" y="4518970"/>
            <a:ext cx="8055804" cy="806935"/>
            <a:chOff x="539221" y="1736761"/>
            <a:chExt cx="8061856"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39221" y="1788179"/>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tax side, a rise in AD means that workers and firms earn more, increasing tax payments.</a:t>
              </a:r>
            </a:p>
          </p:txBody>
        </p:sp>
      </p:grpSp>
      <p:grpSp>
        <p:nvGrpSpPr>
          <p:cNvPr id="30" name="Group 29">
            <a:extLst>
              <a:ext uri="{FF2B5EF4-FFF2-40B4-BE49-F238E27FC236}">
                <a16:creationId xmlns:a16="http://schemas.microsoft.com/office/drawing/2014/main" id="{C0ACE6E7-E2C6-4459-AC11-234369CEA2A9}"/>
              </a:ext>
            </a:extLst>
          </p:cNvPr>
          <p:cNvGrpSpPr/>
          <p:nvPr/>
        </p:nvGrpSpPr>
        <p:grpSpPr>
          <a:xfrm>
            <a:off x="2063761" y="5425578"/>
            <a:ext cx="8052105" cy="1070382"/>
            <a:chOff x="542923" y="1736761"/>
            <a:chExt cx="8058154" cy="1070382"/>
          </a:xfrm>
          <a:solidFill>
            <a:srgbClr val="627981"/>
          </a:solidFill>
        </p:grpSpPr>
        <p:sp>
          <p:nvSpPr>
            <p:cNvPr id="31" name="Rectangle 30">
              <a:extLst>
                <a:ext uri="{FF2B5EF4-FFF2-40B4-BE49-F238E27FC236}">
                  <a16:creationId xmlns:a16="http://schemas.microsoft.com/office/drawing/2014/main" id="{123E1DDF-5C80-4207-A23D-6B07617E4B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3FBA6CAC-AF88-487B-BB48-EE96055F8186}"/>
                </a:ext>
              </a:extLst>
            </p:cNvPr>
            <p:cNvSpPr txBox="1"/>
            <p:nvPr/>
          </p:nvSpPr>
          <p:spPr>
            <a:xfrm>
              <a:off x="549520" y="1791480"/>
              <a:ext cx="8051557"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spending side, a rise in AD means lower unemployment and fewer layoffs, meaning there will be a less need for unemployment benefits, welfare, and other programs in the social safety net.</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Counterbalancing a Recession</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1059993"/>
            <a:chOff x="542655" y="1736761"/>
            <a:chExt cx="8058422" cy="1059993"/>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AD were to fall sharply so that a recession occurs, the prescription would be for </a:t>
              </a:r>
              <a:r>
                <a:rPr lang="en-US" sz="2000" b="1" dirty="0">
                  <a:solidFill>
                    <a:schemeClr val="bg1"/>
                  </a:solidFill>
                </a:rPr>
                <a:t>expansionary fiscal policy</a:t>
              </a:r>
              <a:r>
                <a:rPr lang="en-US" sz="2000" dirty="0">
                  <a:solidFill>
                    <a:schemeClr val="bg1"/>
                  </a:solidFill>
                </a:rPr>
                <a:t>: some mix of tax cuts and spending increases.</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654" y="2745839"/>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and a weaker economy overall would cause the government to increase spending on social safety net programs.</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3758" y="3657708"/>
            <a:ext cx="8039736" cy="806935"/>
            <a:chOff x="542923" y="1736761"/>
            <a:chExt cx="805815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2923" y="1790876"/>
              <a:ext cx="804946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and 2020, the stimulus packages included extensions in the time allowed to collect unemployment insurance.</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7980" y="4578758"/>
            <a:ext cx="8052105" cy="1017985"/>
            <a:chOff x="542923" y="1736761"/>
            <a:chExt cx="8058154" cy="101798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1015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39083"/>
              <a:ext cx="802760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automatic stabilizers react to a weakening of AD with expansionary fiscal policy and a strengthening of aggregate demand with contractionary fiscal policy, just as the AD/AS analysis suggests.</a:t>
              </a:r>
            </a:p>
          </p:txBody>
        </p:sp>
      </p:grpSp>
    </p:spTree>
    <p:extLst>
      <p:ext uri="{BB962C8B-B14F-4D97-AF65-F5344CB8AC3E}">
        <p14:creationId xmlns:p14="http://schemas.microsoft.com/office/powerpoint/2010/main" val="71684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Total U.S.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758067" y="1488598"/>
            <a:ext cx="3038167" cy="4561182"/>
            <a:chOff x="542655" y="1736761"/>
            <a:chExt cx="8058422" cy="15833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570595"/>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1960 to 2019, total federal spending has ranged from about 18% to 22% of GDP. It climbed above that level in 2009 but quickly dropped back down by 2013. It increased drastically in 2020, reaching 31.37% of GDP. The share that the government has spent on national defense has generally declined, while the share it has spent on Social Security and health care expenses (mainly Medicare and Medicaid) has increased.</a:t>
              </a:r>
            </a:p>
          </p:txBody>
        </p:sp>
      </p:grpSp>
      <p:pic>
        <p:nvPicPr>
          <p:cNvPr id="3" name="Picture 2" descr="A line graph of federal spending in various areas over time.">
            <a:extLst>
              <a:ext uri="{FF2B5EF4-FFF2-40B4-BE49-F238E27FC236}">
                <a16:creationId xmlns:a16="http://schemas.microsoft.com/office/drawing/2014/main" id="{D28E87B7-8FC5-A218-DDFF-55025C96692F}"/>
              </a:ext>
            </a:extLst>
          </p:cNvPr>
          <p:cNvPicPr>
            <a:picLocks noChangeAspect="1"/>
          </p:cNvPicPr>
          <p:nvPr/>
        </p:nvPicPr>
        <p:blipFill rotWithShape="1">
          <a:blip r:embed="rId3"/>
          <a:srcRect l="3861"/>
          <a:stretch/>
        </p:blipFill>
        <p:spPr>
          <a:xfrm>
            <a:off x="3964245" y="1758368"/>
            <a:ext cx="7670650" cy="4109436"/>
          </a:xfrm>
          <a:prstGeom prst="rect">
            <a:avLst/>
          </a:prstGeom>
        </p:spPr>
      </p:pic>
    </p:spTree>
    <p:extLst>
      <p:ext uri="{BB962C8B-B14F-4D97-AF65-F5344CB8AC3E}">
        <p14:creationId xmlns:p14="http://schemas.microsoft.com/office/powerpoint/2010/main" val="35345555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nonpartisan Congressional Budget Office calculates the </a:t>
              </a:r>
              <a:r>
                <a:rPr lang="en-US" sz="2000" b="1" dirty="0">
                  <a:solidFill>
                    <a:schemeClr val="bg1"/>
                  </a:solidFill>
                </a:rPr>
                <a:t>cyclically adjusted budget </a:t>
              </a:r>
              <a:r>
                <a:rPr lang="en-US" sz="2000" dirty="0">
                  <a:solidFill>
                    <a:schemeClr val="bg1"/>
                  </a:solidFill>
                </a:rPr>
                <a:t>(or the standardized employment budget).</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budget is what the budget deficit or surplus would be if the economy were producing at potential GDP. </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150" y="3373092"/>
            <a:ext cx="8045514" cy="1024195"/>
            <a:chOff x="537132" y="1736761"/>
            <a:chExt cx="8063945" cy="102419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45293"/>
              <a:ext cx="80557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people who look for work find jobs in a reasonable period of time, and businesses make normal profits, with the result that both workers and businesses earn more and pay more taxes.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8769" y="4478124"/>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66876" y="1776063"/>
              <a:ext cx="802760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the cyclically adjusted budget deficit eliminates the impact of the automatic stabilizers.</a:t>
              </a:r>
            </a:p>
          </p:txBody>
        </p:sp>
      </p:grpSp>
    </p:spTree>
    <p:extLst>
      <p:ext uri="{BB962C8B-B14F-4D97-AF65-F5344CB8AC3E}">
        <p14:creationId xmlns:p14="http://schemas.microsoft.com/office/powerpoint/2010/main" val="10512415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9" name="TextBox 28">
            <a:extLst>
              <a:ext uri="{FF2B5EF4-FFF2-40B4-BE49-F238E27FC236}">
                <a16:creationId xmlns:a16="http://schemas.microsoft.com/office/drawing/2014/main" id="{EA9D7405-8BF5-4225-BB6D-3789615DD8DB}"/>
              </a:ext>
            </a:extLst>
          </p:cNvPr>
          <p:cNvSpPr txBox="1"/>
          <p:nvPr/>
        </p:nvSpPr>
        <p:spPr>
          <a:xfrm>
            <a:off x="1881188" y="4916747"/>
            <a:ext cx="8786813"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p:txBody>
      </p:sp>
      <p:pic>
        <p:nvPicPr>
          <p:cNvPr id="3" name="Picture 2" descr="A line graph that compares the actual budget deficit or surplus with the cyclically adjusted budget deficit or surplus over time.">
            <a:extLst>
              <a:ext uri="{FF2B5EF4-FFF2-40B4-BE49-F238E27FC236}">
                <a16:creationId xmlns:a16="http://schemas.microsoft.com/office/drawing/2014/main" id="{A73A8748-5761-18B4-420A-04D85D5EFBC8}"/>
              </a:ext>
            </a:extLst>
          </p:cNvPr>
          <p:cNvPicPr>
            <a:picLocks noChangeAspect="1"/>
          </p:cNvPicPr>
          <p:nvPr/>
        </p:nvPicPr>
        <p:blipFill>
          <a:blip r:embed="rId3"/>
          <a:stretch>
            <a:fillRect/>
          </a:stretch>
        </p:blipFill>
        <p:spPr>
          <a:xfrm>
            <a:off x="3303395" y="1296142"/>
            <a:ext cx="5585209" cy="3474550"/>
          </a:xfrm>
          <a:prstGeom prst="rect">
            <a:avLst/>
          </a:prstGeom>
        </p:spPr>
      </p:pic>
    </p:spTree>
    <p:extLst>
      <p:ext uri="{BB962C8B-B14F-4D97-AF65-F5344CB8AC3E}">
        <p14:creationId xmlns:p14="http://schemas.microsoft.com/office/powerpoint/2010/main" val="25402101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Cyclically Adjusted Budget Deficit or Surplus</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HAWKES</a:t>
              </a:r>
              <a:r>
                <a:rPr kumimoji="0" lang="en-US" sz="2800" b="0" i="0" u="none" strike="noStrike" kern="1200" cap="none" spc="0" normalizeH="0" baseline="0" noProof="0">
                  <a:ln>
                    <a:noFill/>
                  </a:ln>
                  <a:solidFill>
                    <a:prstClr val="white"/>
                  </a:solidFill>
                  <a:effectLst/>
                  <a:uLnTx/>
                  <a:uFillTx/>
                  <a:latin typeface="Century Gothic"/>
                  <a:ea typeface="Century Gothic"/>
                  <a:cs typeface="Century Gothic"/>
                  <a:sym typeface="Century Gothic"/>
                </a:rPr>
                <a:t> LEARNING</a:t>
              </a: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recession years, like the early 1990s, 2001, 2009, or 2020, the cyclically adjusted budget deficit is smaller than the actual deficit.</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8659" cy="1019106"/>
            <a:chOff x="539765" y="1736761"/>
            <a:chExt cx="8061312" cy="1019106"/>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40204"/>
              <a:ext cx="8058422"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recessions, the automatic stabilizers tend to increase the budget deficit, so if the economy was instead at full employment, the deficit would be reduced by cutting taxes or increasing government spending.</a:t>
              </a: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150" y="3593812"/>
            <a:ext cx="8045514"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late 1990s, the cyclically adjusted budget surplus was lower than the actual budget surplus.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1389" y="4485920"/>
            <a:ext cx="8052105" cy="1054965"/>
            <a:chOff x="542923" y="1736761"/>
            <a:chExt cx="8058154" cy="105496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gap between the cyclically adjusted budget deficit or surplus and the actual budget deficit or surplus shows the impact of the automatic stabilizers.</a:t>
              </a:r>
            </a:p>
          </p:txBody>
        </p:sp>
      </p:grpSp>
    </p:spTree>
    <p:extLst>
      <p:ext uri="{BB962C8B-B14F-4D97-AF65-F5344CB8AC3E}">
        <p14:creationId xmlns:p14="http://schemas.microsoft.com/office/powerpoint/2010/main" val="18032673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Automatic Stabilizers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149" y="1580912"/>
            <a:ext cx="8058927" cy="806935"/>
            <a:chOff x="542150" y="1736761"/>
            <a:chExt cx="8058927"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150" y="1929332"/>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occur quickly.</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8927" cy="806935"/>
            <a:chOff x="539764" y="1736761"/>
            <a:chExt cx="8061313"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4" y="176115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wages mean that a lower amount of taxes is withheld from paychecks right away.</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3259" y="3364674"/>
            <a:ext cx="8058927"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or poverty means that government spending in those areas rises as quickly as people apply for benefits.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72198" y="4265898"/>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while the automatic stabilizers offset some shifts in aggregate demand, they do not offset all or even most of them.</a:t>
              </a:r>
            </a:p>
          </p:txBody>
        </p:sp>
      </p:grpSp>
      <p:grpSp>
        <p:nvGrpSpPr>
          <p:cNvPr id="30" name="Group 29">
            <a:extLst>
              <a:ext uri="{FF2B5EF4-FFF2-40B4-BE49-F238E27FC236}">
                <a16:creationId xmlns:a16="http://schemas.microsoft.com/office/drawing/2014/main" id="{7BC69A80-BC67-4EFA-B4C6-EBD6E021E8F1}"/>
              </a:ext>
            </a:extLst>
          </p:cNvPr>
          <p:cNvGrpSpPr/>
          <p:nvPr/>
        </p:nvGrpSpPr>
        <p:grpSpPr>
          <a:xfrm>
            <a:off x="2072198" y="5153570"/>
            <a:ext cx="8052105" cy="1054965"/>
            <a:chOff x="542923" y="1736761"/>
            <a:chExt cx="8058154" cy="1054965"/>
          </a:xfrm>
          <a:solidFill>
            <a:srgbClr val="627981"/>
          </a:solidFill>
        </p:grpSpPr>
        <p:sp>
          <p:nvSpPr>
            <p:cNvPr id="31" name="Rectangle 30">
              <a:extLst>
                <a:ext uri="{FF2B5EF4-FFF2-40B4-BE49-F238E27FC236}">
                  <a16:creationId xmlns:a16="http://schemas.microsoft.com/office/drawing/2014/main" id="{74CB8E6E-D7F4-4F57-B7B8-322112123C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C1A06168-9FF4-4B45-846C-F2EB4349B618}"/>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like shock absorbers in a car, can be useful if they reduce the impact of the worst bumps, even if they do not eliminate the bumps altogether.</a:t>
              </a:r>
            </a:p>
          </p:txBody>
        </p:sp>
      </p:grpSp>
    </p:spTree>
    <p:extLst>
      <p:ext uri="{BB962C8B-B14F-4D97-AF65-F5344CB8AC3E}">
        <p14:creationId xmlns:p14="http://schemas.microsoft.com/office/powerpoint/2010/main" val="23064524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On Your Own</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922" y="1580912"/>
            <a:ext cx="8058154" cy="1323439"/>
            <a:chOff x="542923" y="1736761"/>
            <a:chExt cx="8058154" cy="1323439"/>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923" y="1736761"/>
              <a:ext cx="8058154" cy="1323439"/>
            </a:xfrm>
            <a:prstGeom prst="rect">
              <a:avLst/>
            </a:prstGeom>
            <a:grpFill/>
          </p:spPr>
          <p:txBody>
            <a:bodyPr wrap="square" rtlCol="0">
              <a:spAutoFit/>
            </a:bodyPr>
            <a:lstStyle/>
            <a:p>
              <a:pPr algn="ctr"/>
              <a:r>
                <a:rPr lang="en-US" sz="2000" dirty="0">
                  <a:solidFill>
                    <a:schemeClr val="bg1"/>
                  </a:solidFill>
                </a:rPr>
                <a:t>Chances are you will be or are currently paying taxes. How do you feel knowing that your tax contributions will increase during times of recession? Are you happy to help aid the country in this way or do you find it frustrating?</a:t>
              </a:r>
            </a:p>
          </p:txBody>
        </p:sp>
      </p:grpSp>
      <p:pic>
        <p:nvPicPr>
          <p:cNvPr id="5" name="Picture 4" descr="Two women in conversation while sitting at a desk writing something down in a notebook">
            <a:extLst>
              <a:ext uri="{FF2B5EF4-FFF2-40B4-BE49-F238E27FC236}">
                <a16:creationId xmlns:a16="http://schemas.microsoft.com/office/drawing/2014/main" id="{081B74F7-441F-4552-9DAA-0FD32FA19054}"/>
              </a:ext>
            </a:extLst>
          </p:cNvPr>
          <p:cNvPicPr>
            <a:picLocks noChangeAspect="1"/>
          </p:cNvPicPr>
          <p:nvPr/>
        </p:nvPicPr>
        <p:blipFill>
          <a:blip r:embed="rId3"/>
          <a:stretch>
            <a:fillRect/>
          </a:stretch>
        </p:blipFill>
        <p:spPr>
          <a:xfrm>
            <a:off x="3527664" y="3144870"/>
            <a:ext cx="5136669" cy="3429000"/>
          </a:xfrm>
          <a:prstGeom prst="rect">
            <a:avLst/>
          </a:prstGeom>
        </p:spPr>
      </p:pic>
    </p:spTree>
    <p:extLst>
      <p:ext uri="{BB962C8B-B14F-4D97-AF65-F5344CB8AC3E}">
        <p14:creationId xmlns:p14="http://schemas.microsoft.com/office/powerpoint/2010/main" val="3984245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81100" y="1597965"/>
            <a:ext cx="9829800" cy="47906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746525"/>
            <a:ext cx="9661472"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cyclically adjusted budget is the calculation of what the budget deficit or budget surplus would have been in a given year if the economy had been producing at its potential GDP.</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Many economists and politicians criticize the use of fiscal policy for a variety of reasons, including concerns over time lags, the impact on interest rates, and fiscal policy's inherently political nature.</a:t>
            </a:r>
          </a:p>
        </p:txBody>
      </p:sp>
    </p:spTree>
    <p:extLst>
      <p:ext uri="{BB962C8B-B14F-4D97-AF65-F5344CB8AC3E}">
        <p14:creationId xmlns:p14="http://schemas.microsoft.com/office/powerpoint/2010/main" val="1544590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Practical Problems with Discretionary Fiscal Policy</a:t>
            </a:r>
            <a:endParaRPr dirty="0"/>
          </a:p>
        </p:txBody>
      </p:sp>
      <p:cxnSp>
        <p:nvCxnSpPr>
          <p:cNvPr id="51" name="Google Shape;51;p1"/>
          <p:cNvCxnSpPr/>
          <p:nvPr/>
        </p:nvCxnSpPr>
        <p:spPr>
          <a:xfrm>
            <a:off x="3130060" y="49537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1960s, many economists believed that the problem of the business cycle, unemployment, and inflation were all but solved.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faced several significant recessions in the 1960s, ‘70s, and ‘80s, showing that the problems of macroeconomic policy were not entirely solved.</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economists began to explore these problems, they identified several issues that make discretionary fiscal policy more difficult than previously believed during the optimism of the 1960s.</a:t>
              </a:r>
            </a:p>
          </p:txBody>
        </p:sp>
      </p:grpSp>
    </p:spTree>
    <p:extLst>
      <p:ext uri="{BB962C8B-B14F-4D97-AF65-F5344CB8AC3E}">
        <p14:creationId xmlns:p14="http://schemas.microsoft.com/office/powerpoint/2010/main" val="3291198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Fiscal Policy and Interest Rates</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7503332" y="1657107"/>
            <a:ext cx="3727132" cy="406298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579140" y="1858808"/>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Fiscal policy affects both aggregate demand and interest rates. </a:t>
            </a:r>
          </a:p>
        </p:txBody>
      </p:sp>
      <p:sp>
        <p:nvSpPr>
          <p:cNvPr id="9" name="TextBox 8">
            <a:extLst>
              <a:ext uri="{FF2B5EF4-FFF2-40B4-BE49-F238E27FC236}">
                <a16:creationId xmlns:a16="http://schemas.microsoft.com/office/drawing/2014/main" id="{B5E91B25-57AA-4A9F-8AE3-45B6A52573AE}"/>
              </a:ext>
            </a:extLst>
          </p:cNvPr>
          <p:cNvSpPr txBox="1"/>
          <p:nvPr/>
        </p:nvSpPr>
        <p:spPr>
          <a:xfrm>
            <a:off x="7579138" y="287493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government budget deficits shifts the demand for financial capital rightward.</a:t>
            </a:r>
          </a:p>
        </p:txBody>
      </p:sp>
      <p:sp>
        <p:nvSpPr>
          <p:cNvPr id="10" name="TextBox 9">
            <a:extLst>
              <a:ext uri="{FF2B5EF4-FFF2-40B4-BE49-F238E27FC236}">
                <a16:creationId xmlns:a16="http://schemas.microsoft.com/office/drawing/2014/main" id="{E3E8CAE7-E45C-478D-A30D-30561488E76F}"/>
              </a:ext>
            </a:extLst>
          </p:cNvPr>
          <p:cNvSpPr txBox="1"/>
          <p:nvPr/>
        </p:nvSpPr>
        <p:spPr>
          <a:xfrm>
            <a:off x="7579137" y="4198377"/>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budget deficits by 1% of GDP will cause an increase of roughly 0.5% to 1% in the interest rate.</a:t>
            </a:r>
          </a:p>
        </p:txBody>
      </p:sp>
      <p:pic>
        <p:nvPicPr>
          <p:cNvPr id="5" name="Picture 4" descr="A graph of what happens economically when the government borrows money.">
            <a:extLst>
              <a:ext uri="{FF2B5EF4-FFF2-40B4-BE49-F238E27FC236}">
                <a16:creationId xmlns:a16="http://schemas.microsoft.com/office/drawing/2014/main" id="{F6B2D5D2-017B-4AEF-BCF3-6D1FBA8AC17B}"/>
              </a:ext>
            </a:extLst>
          </p:cNvPr>
          <p:cNvPicPr>
            <a:picLocks noChangeAspect="1"/>
          </p:cNvPicPr>
          <p:nvPr/>
        </p:nvPicPr>
        <p:blipFill>
          <a:blip r:embed="rId3"/>
          <a:stretch>
            <a:fillRect/>
          </a:stretch>
        </p:blipFill>
        <p:spPr>
          <a:xfrm>
            <a:off x="1444532" y="1448516"/>
            <a:ext cx="5868415" cy="4763772"/>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Fiscal Policy and Interest Rates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fiscal policy, through tax cuts and increased government spending, is intended to increase aggregate demand.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3" y="2495629"/>
            <a:ext cx="8052106" cy="1059923"/>
            <a:chOff x="542923" y="1736761"/>
            <a:chExt cx="8058154"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60"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also increases interest rates, firms and households are discouraged from borrowing and spending, which reduces aggregate demand.</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the effect of expansionary fiscal policy is not completely offset, fiscal policy can still end up less powerful than was originally expected; We refer to this as </a:t>
              </a:r>
              <a:r>
                <a:rPr lang="en-US" sz="2000" b="1" dirty="0">
                  <a:solidFill>
                    <a:schemeClr val="bg1"/>
                  </a:solidFill>
                </a:rPr>
                <a:t>crowding out</a:t>
              </a:r>
              <a:r>
                <a:rPr lang="en-US" sz="2000" dirty="0">
                  <a:solidFill>
                    <a:schemeClr val="bg1"/>
                  </a:solidFill>
                </a:rPr>
                <a:t>.</a:t>
              </a:r>
            </a:p>
          </p:txBody>
        </p:sp>
      </p:grpSp>
      <p:grpSp>
        <p:nvGrpSpPr>
          <p:cNvPr id="14" name="Group 13">
            <a:extLst>
              <a:ext uri="{FF2B5EF4-FFF2-40B4-BE49-F238E27FC236}">
                <a16:creationId xmlns:a16="http://schemas.microsoft.com/office/drawing/2014/main" id="{615484A3-A7B0-4921-B2AD-E7EA9FF12D81}"/>
              </a:ext>
            </a:extLst>
          </p:cNvPr>
          <p:cNvGrpSpPr/>
          <p:nvPr/>
        </p:nvGrpSpPr>
        <p:grpSpPr>
          <a:xfrm>
            <a:off x="2066922" y="4804007"/>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is to work as intended, the government must coordinate fiscal and monetary policy.</a:t>
              </a:r>
            </a:p>
          </p:txBody>
        </p:sp>
      </p:grpSp>
    </p:spTree>
    <p:extLst>
      <p:ext uri="{BB962C8B-B14F-4D97-AF65-F5344CB8AC3E}">
        <p14:creationId xmlns:p14="http://schemas.microsoft.com/office/powerpoint/2010/main" val="2785959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Patterns of U.S.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year, the government borrows funds from U.S. citizens and foreigners to cover its budget deficits.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386" y="2481703"/>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does this by selling securities (Treasury bonds, notes, and bills)—in essence, borrowing from the public and promising to repay with interest in the future.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474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1961 to 1997, the U.S. government ran budget deficits, and thus borrowed funds, almost every year.</a:t>
              </a:r>
            </a:p>
          </p:txBody>
        </p:sp>
      </p:grpSp>
      <p:grpSp>
        <p:nvGrpSpPr>
          <p:cNvPr id="18" name="Group 17">
            <a:extLst>
              <a:ext uri="{FF2B5EF4-FFF2-40B4-BE49-F238E27FC236}">
                <a16:creationId xmlns:a16="http://schemas.microsoft.com/office/drawing/2014/main" id="{B6E869FC-83A1-4617-A260-9072F30448DD}"/>
              </a:ext>
            </a:extLst>
          </p:cNvPr>
          <p:cNvGrpSpPr/>
          <p:nvPr/>
        </p:nvGrpSpPr>
        <p:grpSpPr>
          <a:xfrm>
            <a:off x="2066386" y="456169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2D69DBC-3608-4705-8D22-D7BD856549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26010C6B-9D0B-4FDD-9380-ED1F9EAD89FE}"/>
                </a:ext>
              </a:extLst>
            </p:cNvPr>
            <p:cNvSpPr txBox="1"/>
            <p:nvPr/>
          </p:nvSpPr>
          <p:spPr>
            <a:xfrm>
              <a:off x="542923" y="1901746"/>
              <a:ext cx="8042388" cy="400110"/>
            </a:xfrm>
            <a:prstGeom prst="rect">
              <a:avLst/>
            </a:prstGeom>
            <a:grp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had budget surpluses from 1998 to 2001 and then returned to deficits.</a:t>
              </a:r>
            </a:p>
          </p:txBody>
        </p:sp>
      </p:grpSp>
    </p:spTree>
    <p:extLst>
      <p:ext uri="{BB962C8B-B14F-4D97-AF65-F5344CB8AC3E}">
        <p14:creationId xmlns:p14="http://schemas.microsoft.com/office/powerpoint/2010/main" val="27450559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Long and Variable Time Lags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57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government can change monetary policy multiple times a year, but it takes a substantially longer time to enact fiscal policy.</a:t>
              </a:r>
              <a:endParaRPr lang="en-US" dirty="0">
                <a:solidFill>
                  <a:schemeClr val="bg1"/>
                </a:solidFill>
              </a:endParaRPr>
            </a:p>
          </p:txBody>
        </p:sp>
      </p:grpSp>
      <p:sp>
        <p:nvSpPr>
          <p:cNvPr id="4" name="Rectangle 3">
            <a:extLst>
              <a:ext uri="{FF2B5EF4-FFF2-40B4-BE49-F238E27FC236}">
                <a16:creationId xmlns:a16="http://schemas.microsoft.com/office/drawing/2014/main" id="{35011638-03F1-4F89-B43B-7FB7AF1BFD64}"/>
              </a:ext>
            </a:extLst>
          </p:cNvPr>
          <p:cNvSpPr/>
          <p:nvPr/>
        </p:nvSpPr>
        <p:spPr>
          <a:xfrm>
            <a:off x="2066765" y="2875721"/>
            <a:ext cx="1857536" cy="201060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Recognition Lag: time it takes to determine that a recession has occurred</a:t>
            </a:r>
          </a:p>
        </p:txBody>
      </p:sp>
      <p:sp>
        <p:nvSpPr>
          <p:cNvPr id="6" name="Rectangle 5">
            <a:extLst>
              <a:ext uri="{FF2B5EF4-FFF2-40B4-BE49-F238E27FC236}">
                <a16:creationId xmlns:a16="http://schemas.microsoft.com/office/drawing/2014/main" id="{A0BE3B87-0ECA-4678-83B9-F3B0BE944604}"/>
              </a:ext>
            </a:extLst>
          </p:cNvPr>
          <p:cNvSpPr/>
          <p:nvPr/>
        </p:nvSpPr>
        <p:spPr>
          <a:xfrm>
            <a:off x="5101770" y="2885831"/>
            <a:ext cx="1944991" cy="20106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Legislative Lag: time it takes to pass a bill</a:t>
            </a:r>
          </a:p>
        </p:txBody>
      </p:sp>
      <p:sp>
        <p:nvSpPr>
          <p:cNvPr id="7" name="Rectangle 6">
            <a:extLst>
              <a:ext uri="{FF2B5EF4-FFF2-40B4-BE49-F238E27FC236}">
                <a16:creationId xmlns:a16="http://schemas.microsoft.com/office/drawing/2014/main" id="{D81814AE-7EF0-4C6E-A22B-03A719C30590}"/>
              </a:ext>
            </a:extLst>
          </p:cNvPr>
          <p:cNvSpPr/>
          <p:nvPr/>
        </p:nvSpPr>
        <p:spPr>
          <a:xfrm>
            <a:off x="8136830" y="2885832"/>
            <a:ext cx="1988401" cy="20106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Implementation Lag: time it takes to start projects after a bill is passed</a:t>
            </a:r>
          </a:p>
        </p:txBody>
      </p:sp>
      <p:cxnSp>
        <p:nvCxnSpPr>
          <p:cNvPr id="9" name="Straight Arrow Connector 8">
            <a:extLst>
              <a:ext uri="{FF2B5EF4-FFF2-40B4-BE49-F238E27FC236}">
                <a16:creationId xmlns:a16="http://schemas.microsoft.com/office/drawing/2014/main" id="{7DBC9AA4-CE3F-4831-976B-8D0ACCC83D07}"/>
              </a:ext>
            </a:extLst>
          </p:cNvPr>
          <p:cNvCxnSpPr>
            <a:cxnSpLocks/>
            <a:stCxn id="4" idx="3"/>
            <a:endCxn id="6" idx="1"/>
          </p:cNvCxnSpPr>
          <p:nvPr/>
        </p:nvCxnSpPr>
        <p:spPr>
          <a:xfrm>
            <a:off x="3924301" y="3881023"/>
            <a:ext cx="1177469" cy="10109"/>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AE52918-2C6C-422A-A16B-67D76DA780E2}"/>
              </a:ext>
            </a:extLst>
          </p:cNvPr>
          <p:cNvCxnSpPr>
            <a:cxnSpLocks/>
            <a:stCxn id="6" idx="3"/>
            <a:endCxn id="7" idx="1"/>
          </p:cNvCxnSpPr>
          <p:nvPr/>
        </p:nvCxnSpPr>
        <p:spPr>
          <a:xfrm>
            <a:off x="7046761" y="3891132"/>
            <a:ext cx="1090069" cy="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Temporary and Permanent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temporary tax cut or spending increase will last only for a year or two and then revert to its original level.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3" y="2495629"/>
            <a:ext cx="8052106"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67398" y="1781021"/>
              <a:ext cx="803078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permanent tax cut or spending increase is expected to stay in place for the foreseeable future. </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1033655"/>
            <a:chOff x="542923" y="1736761"/>
            <a:chExt cx="8063943"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appropriate policy may be an expansionary fiscal policy with large budget deficits during a recession and a contractionary fiscal policy with budget surpluses when the economy is growing. </a:t>
              </a:r>
            </a:p>
          </p:txBody>
        </p:sp>
      </p:grpSp>
      <p:grpSp>
        <p:nvGrpSpPr>
          <p:cNvPr id="14" name="Group 13">
            <a:extLst>
              <a:ext uri="{FF2B5EF4-FFF2-40B4-BE49-F238E27FC236}">
                <a16:creationId xmlns:a16="http://schemas.microsoft.com/office/drawing/2014/main" id="{615484A3-A7B0-4921-B2AD-E7EA9FF12D81}"/>
              </a:ext>
            </a:extLst>
          </p:cNvPr>
          <p:cNvGrpSpPr/>
          <p:nvPr/>
        </p:nvGrpSpPr>
        <p:grpSpPr>
          <a:xfrm>
            <a:off x="2064028" y="4525539"/>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both policies are explicitly temporary, they will have a less powerful effect than a permanent policy.</a:t>
              </a:r>
            </a:p>
          </p:txBody>
        </p:sp>
      </p:grpSp>
    </p:spTree>
    <p:extLst>
      <p:ext uri="{BB962C8B-B14F-4D97-AF65-F5344CB8AC3E}">
        <p14:creationId xmlns:p14="http://schemas.microsoft.com/office/powerpoint/2010/main" val="7109362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21775"/>
            <a:ext cx="8058422" cy="1675546"/>
            <a:chOff x="542655" y="1736761"/>
            <a:chExt cx="8058422" cy="167554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631216"/>
            </a:xfrm>
            <a:prstGeom prst="rect">
              <a:avLst/>
            </a:prstGeom>
            <a:grpFill/>
          </p:spPr>
          <p:txBody>
            <a:bodyPr wrap="square" rtlCol="0">
              <a:spAutoFit/>
            </a:bodyPr>
            <a:lstStyle/>
            <a:p>
              <a:pPr algn="ctr"/>
              <a:r>
                <a:rPr lang="en-US" sz="2000" dirty="0">
                  <a:solidFill>
                    <a:schemeClr val="bg1"/>
                  </a:solidFill>
                </a:rPr>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p:txBody>
        </p:sp>
      </p:grpSp>
      <p:pic>
        <p:nvPicPr>
          <p:cNvPr id="3" name="Picture 2" descr="A woman putting on a medical mask">
            <a:extLst>
              <a:ext uri="{FF2B5EF4-FFF2-40B4-BE49-F238E27FC236}">
                <a16:creationId xmlns:a16="http://schemas.microsoft.com/office/drawing/2014/main" id="{250A5A05-7D6C-49E5-8D83-F6B88E2EAFED}"/>
              </a:ext>
            </a:extLst>
          </p:cNvPr>
          <p:cNvPicPr>
            <a:picLocks noChangeAspect="1"/>
          </p:cNvPicPr>
          <p:nvPr/>
        </p:nvPicPr>
        <p:blipFill rotWithShape="1">
          <a:blip r:embed="rId3"/>
          <a:srcRect t="16023" r="2703"/>
          <a:stretch/>
        </p:blipFill>
        <p:spPr>
          <a:xfrm>
            <a:off x="4264168" y="3263200"/>
            <a:ext cx="3662856" cy="3428999"/>
          </a:xfrm>
          <a:prstGeom prst="rect">
            <a:avLst/>
          </a:prstGeom>
        </p:spPr>
      </p:pic>
    </p:spTree>
    <p:extLst>
      <p:ext uri="{BB962C8B-B14F-4D97-AF65-F5344CB8AC3E}">
        <p14:creationId xmlns:p14="http://schemas.microsoft.com/office/powerpoint/2010/main" val="407321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Timespan of Economic Change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an economy begins to recover from a recession, it does not immediately revert to its state from before the start of the recession.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economy's internal structure has evolved and changed, and the process of recovery can take time.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1047506"/>
            <a:chOff x="542923" y="1736761"/>
            <a:chExt cx="8063943" cy="1047506"/>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68604"/>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increase demand, but the process of structural economic change—the expansion of a new set of industries and the movement of workers—inevitably takes a long time.</a:t>
              </a:r>
            </a:p>
          </p:txBody>
        </p:sp>
      </p:grpSp>
    </p:spTree>
    <p:extLst>
      <p:ext uri="{BB962C8B-B14F-4D97-AF65-F5344CB8AC3E}">
        <p14:creationId xmlns:p14="http://schemas.microsoft.com/office/powerpoint/2010/main" val="42490471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Limitations of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help an economy that is producing below its potential GDP to expand aggregate demand so that it produces closer to potential GDP, thus lowering unemployment.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747885"/>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fiscal policy cannot help an economy produce at an output level above potential GDP without causing inflation.</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640484"/>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point, unemployment becomes so low that workers become scarce, and wages rise rapidly.</a:t>
              </a:r>
            </a:p>
          </p:txBody>
        </p:sp>
      </p:grpSp>
    </p:spTree>
    <p:extLst>
      <p:ext uri="{BB962C8B-B14F-4D97-AF65-F5344CB8AC3E}">
        <p14:creationId xmlns:p14="http://schemas.microsoft.com/office/powerpoint/2010/main" val="33246576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Political Realties and Discretionary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proves difficult to explain to politicians how countercyclical fiscal policy, that runs against the tide of the business cycle, should work.</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Countercyclical policy says that an economic boom should be an appropriate time for keeping taxes high and restraining spending.</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tend to prove less willing to hear the message that in good economic times, they should propose tax increases and spending limits.</a:t>
              </a:r>
            </a:p>
          </p:txBody>
        </p:sp>
      </p:grpSp>
      <p:grpSp>
        <p:nvGrpSpPr>
          <p:cNvPr id="14" name="Group 13">
            <a:extLst>
              <a:ext uri="{FF2B5EF4-FFF2-40B4-BE49-F238E27FC236}">
                <a16:creationId xmlns:a16="http://schemas.microsoft.com/office/drawing/2014/main" id="{134ABE6E-E1D1-452F-8BC8-06F074B9D03C}"/>
              </a:ext>
            </a:extLst>
          </p:cNvPr>
          <p:cNvGrpSpPr/>
          <p:nvPr/>
        </p:nvGrpSpPr>
        <p:grpSpPr>
          <a:xfrm>
            <a:off x="2066918" y="4283053"/>
            <a:ext cx="8057890" cy="806935"/>
            <a:chOff x="542923" y="1736761"/>
            <a:chExt cx="8063943" cy="806935"/>
          </a:xfrm>
          <a:solidFill>
            <a:srgbClr val="627981"/>
          </a:solidFill>
        </p:grpSpPr>
        <p:sp>
          <p:nvSpPr>
            <p:cNvPr id="16" name="Rectangle 15">
              <a:extLst>
                <a:ext uri="{FF2B5EF4-FFF2-40B4-BE49-F238E27FC236}">
                  <a16:creationId xmlns:a16="http://schemas.microsoft.com/office/drawing/2014/main" id="{AE39956F-8466-4D59-B98E-F929CA4F13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066D536C-5C10-4DC4-AC47-B5D2B679C373}"/>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political viewpoint, sometimes it simply just looks better to maintain a booming economic climate. </a:t>
              </a:r>
            </a:p>
          </p:txBody>
        </p:sp>
      </p:grpSp>
    </p:spTree>
    <p:extLst>
      <p:ext uri="{BB962C8B-B14F-4D97-AF65-F5344CB8AC3E}">
        <p14:creationId xmlns:p14="http://schemas.microsoft.com/office/powerpoint/2010/main" val="575798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81100" y="1744592"/>
            <a:ext cx="9829800" cy="4326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830197"/>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Because fiscal policy affects the quantity of money the government borrows in financial capital markets, it affects not only AD but also interest rates.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If an expansionary fiscal policy also causes higher interest rates, firms and households are discouraged from borrowing and spending, reducing AD in a situation called crowding out.</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Given the uncertainties over interest rate effects, time lags (implementation lag, legislative lag, and recognition lag), temporary and permanent policies, and unpredictable political behavior, many economists and knowledgeable policy makers have concluded that discretionary fiscal policy is a blunt instrument and better used only in extreme situations.</a:t>
            </a:r>
          </a:p>
        </p:txBody>
      </p:sp>
    </p:spTree>
    <p:extLst>
      <p:ext uri="{BB962C8B-B14F-4D97-AF65-F5344CB8AC3E}">
        <p14:creationId xmlns:p14="http://schemas.microsoft.com/office/powerpoint/2010/main" val="3113873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Question of a Balanced Budget</a:t>
            </a:r>
            <a:endParaRPr dirty="0"/>
          </a:p>
        </p:txBody>
      </p:sp>
      <p:cxnSp>
        <p:nvCxnSpPr>
          <p:cNvPr id="51" name="Google Shape;51;p1"/>
          <p:cNvCxnSpPr/>
          <p:nvPr/>
        </p:nvCxnSpPr>
        <p:spPr>
          <a:xfrm>
            <a:off x="3130060" y="423809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1930s, various legislators have proposed that the U.S. government should balance its budget every year.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99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19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a proposed constitutional amendment that would require a balanced budget passed the U.S. House of Representatives but failed in the U.S. Senate by a single vote.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59820"/>
            <a:ext cx="8052105" cy="1015663"/>
            <a:chOff x="542923" y="1735503"/>
            <a:chExt cx="8058154" cy="1015663"/>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3550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economists view these proposals with bemusement because in the short term, they expect budget deficits and surpluses to fluctuate up and down with the economy and automatic stabilizers. </a:t>
              </a:r>
            </a:p>
          </p:txBody>
        </p:sp>
      </p:grpSp>
    </p:spTree>
    <p:extLst>
      <p:ext uri="{BB962C8B-B14F-4D97-AF65-F5344CB8AC3E}">
        <p14:creationId xmlns:p14="http://schemas.microsoft.com/office/powerpoint/2010/main" val="38129118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Household Budget vs. Government Budget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a balanced budget argue that since households must balance their own budgets, the government should too.</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often borrow to buy things like houses or tuition, while the government has macroeconomic responsibilities.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Keynesian viewpoint, the government should be spending when times are hard and saving when times are good for the sake of the overall economy.</a:t>
              </a:r>
            </a:p>
          </p:txBody>
        </p:sp>
      </p:grpSp>
    </p:spTree>
    <p:extLst>
      <p:ext uri="{BB962C8B-B14F-4D97-AF65-F5344CB8AC3E}">
        <p14:creationId xmlns:p14="http://schemas.microsoft.com/office/powerpoint/2010/main" val="1885808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Federal Government Expenditures in 2021</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CD76ABA0-F3EA-4336-81CC-CDC126CC50E8}"/>
              </a:ext>
            </a:extLst>
          </p:cNvPr>
          <p:cNvGrpSpPr/>
          <p:nvPr/>
        </p:nvGrpSpPr>
        <p:grpSpPr>
          <a:xfrm>
            <a:off x="1200880" y="2092952"/>
            <a:ext cx="3056489" cy="3627140"/>
            <a:chOff x="542923" y="1736761"/>
            <a:chExt cx="8058154" cy="1341432"/>
          </a:xfrm>
          <a:solidFill>
            <a:srgbClr val="627981"/>
          </a:solidFill>
        </p:grpSpPr>
        <p:sp>
          <p:nvSpPr>
            <p:cNvPr id="22" name="Rectangle 21">
              <a:extLst>
                <a:ext uri="{FF2B5EF4-FFF2-40B4-BE49-F238E27FC236}">
                  <a16:creationId xmlns:a16="http://schemas.microsoft.com/office/drawing/2014/main" id="{DD533364-0DA9-44B9-A3D7-7A05912D4B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BCEBF81-DCDD-4221-B6D9-6BC060D7C19C}"/>
                </a:ext>
              </a:extLst>
            </p:cNvPr>
            <p:cNvSpPr txBox="1"/>
            <p:nvPr/>
          </p:nvSpPr>
          <p:spPr>
            <a:xfrm>
              <a:off x="542923" y="1754754"/>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pie chart shows the division of federal government spending by category in 2021. Notice that 55% of government spending goes to four major areas: national defense, Social Security, health care, and interest payments on past borrowing. </a:t>
              </a:r>
            </a:p>
          </p:txBody>
        </p:sp>
      </p:grpSp>
      <p:pic>
        <p:nvPicPr>
          <p:cNvPr id="3" name="Picture 2" descr="A pie chart of government spending categories.">
            <a:extLst>
              <a:ext uri="{FF2B5EF4-FFF2-40B4-BE49-F238E27FC236}">
                <a16:creationId xmlns:a16="http://schemas.microsoft.com/office/drawing/2014/main" id="{EC2D3F05-8FBB-1EF6-75B4-1F22320C6E51}"/>
              </a:ext>
            </a:extLst>
          </p:cNvPr>
          <p:cNvPicPr>
            <a:picLocks noChangeAspect="1"/>
          </p:cNvPicPr>
          <p:nvPr/>
        </p:nvPicPr>
        <p:blipFill>
          <a:blip r:embed="rId3"/>
          <a:stretch>
            <a:fillRect/>
          </a:stretch>
        </p:blipFill>
        <p:spPr>
          <a:xfrm>
            <a:off x="4558207" y="1414801"/>
            <a:ext cx="6752852" cy="5290800"/>
          </a:xfrm>
          <a:prstGeom prst="rect">
            <a:avLst/>
          </a:prstGeom>
        </p:spPr>
      </p:pic>
    </p:spTree>
    <p:extLst>
      <p:ext uri="{BB962C8B-B14F-4D97-AF65-F5344CB8AC3E}">
        <p14:creationId xmlns:p14="http://schemas.microsoft.com/office/powerpoint/2010/main" val="2441306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for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particular reason why a government should balance its budget in the medium term of a few years.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Running a large budget deficit could be necessary in making crucial long-term investments in human capital and physical infrastructure.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the percentage increases in debt are smaller than the percentage growth of GDP, the debt-to-GDP ratio will decline.</a:t>
              </a:r>
            </a:p>
          </p:txBody>
        </p:sp>
      </p:grpSp>
    </p:spTree>
    <p:extLst>
      <p:ext uri="{BB962C8B-B14F-4D97-AF65-F5344CB8AC3E}">
        <p14:creationId xmlns:p14="http://schemas.microsoft.com/office/powerpoint/2010/main" val="3153771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 Against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35096"/>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 deficits are not always a wise policy.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running a large budget deficit can increase aggregate demand substantially and trigger severe inflation.</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Unwise borrowing by a government can reduce national saving, hampering economic growth and leading to international financial crises.</a:t>
              </a:r>
            </a:p>
          </p:txBody>
        </p:sp>
      </p:grpSp>
      <p:grpSp>
        <p:nvGrpSpPr>
          <p:cNvPr id="14" name="Group 13">
            <a:extLst>
              <a:ext uri="{FF2B5EF4-FFF2-40B4-BE49-F238E27FC236}">
                <a16:creationId xmlns:a16="http://schemas.microsoft.com/office/drawing/2014/main" id="{AF6C8D42-0A20-4362-B135-A2AA6E7CF8D0}"/>
              </a:ext>
            </a:extLst>
          </p:cNvPr>
          <p:cNvGrpSpPr/>
          <p:nvPr/>
        </p:nvGrpSpPr>
        <p:grpSpPr>
          <a:xfrm>
            <a:off x="2066654" y="4547923"/>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9699B7C5-4F43-47B5-8216-813F92A310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4CFB103D-4726-47A0-97F7-82AD8818B5EC}"/>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requiring the federal budget to be balanced each calendar year is typically a misguided overreaction.</a:t>
              </a:r>
            </a:p>
          </p:txBody>
        </p:sp>
      </p:grpSp>
    </p:spTree>
    <p:extLst>
      <p:ext uri="{BB962C8B-B14F-4D97-AF65-F5344CB8AC3E}">
        <p14:creationId xmlns:p14="http://schemas.microsoft.com/office/powerpoint/2010/main" val="22005634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 Against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To what extent have you balanced your budget? Is this a task you take seriously or something you rarely, if ever, think about?</a:t>
              </a:r>
            </a:p>
          </p:txBody>
        </p:sp>
      </p:grpSp>
      <p:pic>
        <p:nvPicPr>
          <p:cNvPr id="3" name="Picture 2" descr="A calculator and pen on top of a sheet of paper with budget-like numbers">
            <a:extLst>
              <a:ext uri="{FF2B5EF4-FFF2-40B4-BE49-F238E27FC236}">
                <a16:creationId xmlns:a16="http://schemas.microsoft.com/office/drawing/2014/main" id="{9566BD88-3416-484C-9D1E-AD76F7B8F408}"/>
              </a:ext>
            </a:extLst>
          </p:cNvPr>
          <p:cNvPicPr>
            <a:picLocks noChangeAspect="1"/>
          </p:cNvPicPr>
          <p:nvPr/>
        </p:nvPicPr>
        <p:blipFill>
          <a:blip r:embed="rId3"/>
          <a:stretch>
            <a:fillRect/>
          </a:stretch>
        </p:blipFill>
        <p:spPr>
          <a:xfrm>
            <a:off x="3223458" y="2830850"/>
            <a:ext cx="5745084" cy="3384345"/>
          </a:xfrm>
          <a:prstGeom prst="rect">
            <a:avLst/>
          </a:prstGeom>
        </p:spPr>
      </p:pic>
    </p:spTree>
    <p:extLst>
      <p:ext uri="{BB962C8B-B14F-4D97-AF65-F5344CB8AC3E}">
        <p14:creationId xmlns:p14="http://schemas.microsoft.com/office/powerpoint/2010/main" val="31424147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8A47D3-2BAC-43BD-8E1E-40ABC02B20E6}"/>
              </a:ext>
            </a:extLst>
          </p:cNvPr>
          <p:cNvSpPr/>
          <p:nvPr/>
        </p:nvSpPr>
        <p:spPr>
          <a:xfrm>
            <a:off x="1881187" y="1439392"/>
            <a:ext cx="8429625" cy="385292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724226"/>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Balanced budget amendments are a popular political idea, but their economic validity is questionable.</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684969"/>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Most economists accept that fiscal policy needs to be flexible enough to accommodate unforeseen expenditures, such as wars or recessions.</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848670"/>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While persistent, large budget deficits can indeed be a problem, a balanced federal budget would prevent even small, temporary deficits that may be necessary for overall economic health.</a:t>
            </a:r>
          </a:p>
        </p:txBody>
      </p:sp>
    </p:spTree>
    <p:extLst>
      <p:ext uri="{BB962C8B-B14F-4D97-AF65-F5344CB8AC3E}">
        <p14:creationId xmlns:p14="http://schemas.microsoft.com/office/powerpoint/2010/main" val="24473682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State and Local Government Spending</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301138"/>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State and local government spending is also substantial—at about $4.4 trillion in 2021. Spending by state and local government increased from about 12% of nominal GDP in the early 1960s to around 20% by 2021. The single biggest spending item is education.</a:t>
              </a:r>
            </a:p>
          </p:txBody>
        </p:sp>
      </p:grpSp>
      <p:pic>
        <p:nvPicPr>
          <p:cNvPr id="3" name="Picture 2" descr="A graph showing total government spending and education spending as a percentage of GDP in the United States from 1961 to 2021">
            <a:extLst>
              <a:ext uri="{FF2B5EF4-FFF2-40B4-BE49-F238E27FC236}">
                <a16:creationId xmlns:a16="http://schemas.microsoft.com/office/drawing/2014/main" id="{4DCF7848-971C-28BE-6EE1-4627C474BAD8}"/>
              </a:ext>
            </a:extLst>
          </p:cNvPr>
          <p:cNvPicPr>
            <a:picLocks noChangeAspect="1"/>
          </p:cNvPicPr>
          <p:nvPr/>
        </p:nvPicPr>
        <p:blipFill>
          <a:blip r:embed="rId3"/>
          <a:stretch>
            <a:fillRect/>
          </a:stretch>
        </p:blipFill>
        <p:spPr>
          <a:xfrm>
            <a:off x="2932372" y="2876466"/>
            <a:ext cx="6326448" cy="3678869"/>
          </a:xfrm>
          <a:prstGeom prst="rect">
            <a:avLst/>
          </a:prstGeom>
        </p:spPr>
      </p:pic>
    </p:spTree>
    <p:extLst>
      <p:ext uri="{BB962C8B-B14F-4D97-AF65-F5344CB8AC3E}">
        <p14:creationId xmlns:p14="http://schemas.microsoft.com/office/powerpoint/2010/main" val="286348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On Your Own</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74559"/>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house and need to borrow $400 per month in order to pay it off in fifteen years. What is your annual deficit? How much debt did you accumulate in order to pay for your house?</a:t>
              </a:r>
            </a:p>
          </p:txBody>
        </p:sp>
      </p:grpSp>
      <p:pic>
        <p:nvPicPr>
          <p:cNvPr id="4" name="Picture 3" descr="A house in between a building and another home">
            <a:extLst>
              <a:ext uri="{FF2B5EF4-FFF2-40B4-BE49-F238E27FC236}">
                <a16:creationId xmlns:a16="http://schemas.microsoft.com/office/drawing/2014/main" id="{11ED713A-A66D-424F-AF9C-5A616074A1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755" b="26052"/>
          <a:stretch/>
        </p:blipFill>
        <p:spPr>
          <a:xfrm>
            <a:off x="4226796" y="2852468"/>
            <a:ext cx="3738408" cy="3713708"/>
          </a:xfrm>
          <a:prstGeom prst="rect">
            <a:avLst/>
          </a:prstGeom>
        </p:spPr>
      </p:pic>
    </p:spTree>
    <p:extLst>
      <p:ext uri="{BB962C8B-B14F-4D97-AF65-F5344CB8AC3E}">
        <p14:creationId xmlns:p14="http://schemas.microsoft.com/office/powerpoint/2010/main" val="26278502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1750</TotalTime>
  <Words>9712</Words>
  <Application>Microsoft Office PowerPoint</Application>
  <PresentationFormat>Widescreen</PresentationFormat>
  <Paragraphs>3034</Paragraphs>
  <Slides>74</Slides>
  <Notes>64</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74</vt:i4>
      </vt:variant>
    </vt:vector>
  </HeadingPairs>
  <TitlesOfParts>
    <vt:vector size="83" baseType="lpstr">
      <vt:lpstr>Arial</vt:lpstr>
      <vt:lpstr>Calibri</vt:lpstr>
      <vt:lpstr>Calibri Light</vt:lpstr>
      <vt:lpstr>Century Gothic</vt:lpstr>
      <vt:lpstr>Courier New</vt:lpstr>
      <vt:lpstr>Wingdings</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149</cp:revision>
  <dcterms:created xsi:type="dcterms:W3CDTF">2014-11-06T15:36:04Z</dcterms:created>
  <dcterms:modified xsi:type="dcterms:W3CDTF">2023-08-09T19:22:13Z</dcterms:modified>
</cp:coreProperties>
</file>