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1"/>
  </p:sldMasterIdLst>
  <p:notesMasterIdLst>
    <p:notesMasterId r:id="rId17"/>
  </p:notesMasterIdLst>
  <p:sldIdLst>
    <p:sldId id="256" r:id="rId2"/>
    <p:sldId id="276" r:id="rId3"/>
    <p:sldId id="376" r:id="rId4"/>
    <p:sldId id="371" r:id="rId5"/>
    <p:sldId id="378" r:id="rId6"/>
    <p:sldId id="377" r:id="rId7"/>
    <p:sldId id="379" r:id="rId8"/>
    <p:sldId id="372" r:id="rId9"/>
    <p:sldId id="382" r:id="rId10"/>
    <p:sldId id="383" r:id="rId11"/>
    <p:sldId id="380" r:id="rId12"/>
    <p:sldId id="381" r:id="rId13"/>
    <p:sldId id="384" r:id="rId14"/>
    <p:sldId id="364" r:id="rId15"/>
    <p:sldId id="275" r:id="rId16"/>
  </p:sldIdLst>
  <p:sldSz cx="12192000" cy="6858000"/>
  <p:notesSz cx="6858000" cy="9144000"/>
  <p:embeddedFontLst>
    <p:embeddedFont>
      <p:font typeface="Calibri" panose="020F0502020204030204" pitchFamily="34" charset="0"/>
      <p:regular r:id="rId18"/>
      <p:bold r:id="rId19"/>
      <p:italic r:id="rId20"/>
      <p:boldItalic r:id="rId21"/>
    </p:embeddedFont>
    <p:embeddedFont>
      <p:font typeface="Calibri Light" panose="020F0302020204030204" pitchFamily="34" charset="0"/>
      <p:regular r:id="rId22"/>
      <p:italic r:id="rId23"/>
    </p:embeddedFont>
    <p:embeddedFont>
      <p:font typeface="Cambria Math" panose="02040503050406030204" pitchFamily="18" charset="0"/>
      <p:regular r:id="rId24"/>
    </p:embeddedFont>
    <p:embeddedFont>
      <p:font typeface="Century Gothic" panose="020B0502020202020204" pitchFamily="34" charset="0"/>
      <p:regular r:id="rId25"/>
      <p:bold r:id="rId26"/>
      <p:italic r:id="rId27"/>
      <p:boldItalic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1" roundtripDataSignature="AMtx7mgpqKudZmLSWKrr7AFFTErfzhMQc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itlin Edahl" initials="CE" lastIdx="15" clrIdx="0">
    <p:extLst>
      <p:ext uri="{19B8F6BF-5375-455C-9EA6-DF929625EA0E}">
        <p15:presenceInfo xmlns:p15="http://schemas.microsoft.com/office/powerpoint/2012/main" userId="S::cedahl@hawkeslearning.com::f9c8dab7-bc9e-4aed-a3a5-891b49192fba" providerId="AD"/>
      </p:ext>
    </p:extLst>
  </p:cmAuthor>
  <p:cmAuthor id="2" name="Nathan Mirmow" initials="NM" lastIdx="7" clrIdx="1">
    <p:extLst>
      <p:ext uri="{19B8F6BF-5375-455C-9EA6-DF929625EA0E}">
        <p15:presenceInfo xmlns:p15="http://schemas.microsoft.com/office/powerpoint/2012/main" userId="Nathan Mirmow" providerId="None"/>
      </p:ext>
    </p:extLst>
  </p:cmAuthor>
  <p:cmAuthor id="3" name="Caitlin Coleman" initials="CC" lastIdx="2" clrIdx="2">
    <p:extLst>
      <p:ext uri="{19B8F6BF-5375-455C-9EA6-DF929625EA0E}">
        <p15:presenceInfo xmlns:p15="http://schemas.microsoft.com/office/powerpoint/2012/main" userId="S::cclark@hawkeslearning.com::96f87ca1-0e64-4ae8-8d77-98757b85df0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343" autoAdjust="0"/>
  </p:normalViewPr>
  <p:slideViewPr>
    <p:cSldViewPr snapToGrid="0">
      <p:cViewPr varScale="1">
        <p:scale>
          <a:sx n="94" d="100"/>
          <a:sy n="94" d="100"/>
        </p:scale>
        <p:origin x="119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2.fntdata"/><Relationship Id="rId31"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 name="Google Shape;4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Suppose a country has a budget deficit of $300 billion, investment of $3,800 billion, and private saving of $3,750 billion. How much is the trade deficit, or foreign capital inflow? If the budget deficit increases to $500 billion and saving and the trade deficit remain constant, what would happen to investment?</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081462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indent="0"/>
                <a:r>
                  <a:rPr lang="en-US" dirty="0"/>
                  <a:t>The national saving and investment identity must always hold true because, by definition, the quantity supplied and quantity demanded in the financial capital market must always be equal. However, the formula will look somewhat different if the government budget is in deficit rather than surplus or if the balance of trade is in surplus rather than deficit. When the government is acting as a saver rather than a borrower and supplying rather than demanding financial capital, the identity can be written like this:</a:t>
                </a:r>
              </a:p>
              <a:p>
                <a:pPr marL="0" indent="0"/>
                <a14:m>
                  <m:oMathPara xmlns:m="http://schemas.openxmlformats.org/officeDocument/2006/math">
                    <m:oMathParaPr>
                      <m:jc m:val="centerGroup"/>
                    </m:oMathParaPr>
                    <m:oMath xmlns:m="http://schemas.openxmlformats.org/officeDocument/2006/math">
                      <m:r>
                        <m:rPr>
                          <m:nor/>
                        </m:rPr>
                        <a:rPr lang="en-US" sz="1200" i="0" smtClean="0">
                          <a:solidFill>
                            <a:srgbClr val="FFFFFF"/>
                          </a:solidFill>
                          <a:latin typeface="Calibri" panose="020F0502020204030204" pitchFamily="34" charset="0"/>
                          <a:cs typeface="Calibri" panose="020F0502020204030204" pitchFamily="34" charset="0"/>
                        </a:rPr>
                        <m:t>quantity</m:t>
                      </m:r>
                      <m:r>
                        <m:rPr>
                          <m:nor/>
                        </m:rPr>
                        <a:rPr lang="en-US" sz="1200" i="0" smtClean="0">
                          <a:solidFill>
                            <a:srgbClr val="FFFFFF"/>
                          </a:solidFill>
                          <a:latin typeface="Calibri" panose="020F0502020204030204" pitchFamily="34" charset="0"/>
                          <a:cs typeface="Calibri" panose="020F0502020204030204" pitchFamily="34" charset="0"/>
                        </a:rPr>
                        <m:t> </m:t>
                      </m:r>
                      <m:r>
                        <m:rPr>
                          <m:nor/>
                        </m:rPr>
                        <a:rPr lang="en-US" sz="1200" i="0" smtClean="0">
                          <a:solidFill>
                            <a:srgbClr val="FFFFFF"/>
                          </a:solidFill>
                          <a:latin typeface="Calibri" panose="020F0502020204030204" pitchFamily="34" charset="0"/>
                          <a:cs typeface="Calibri" panose="020F0502020204030204" pitchFamily="34" charset="0"/>
                        </a:rPr>
                        <m:t>of</m:t>
                      </m:r>
                      <m:r>
                        <m:rPr>
                          <m:nor/>
                        </m:rPr>
                        <a:rPr lang="en-US" sz="1200" i="0" smtClean="0">
                          <a:solidFill>
                            <a:srgbClr val="FFFFFF"/>
                          </a:solidFill>
                          <a:latin typeface="Calibri" panose="020F0502020204030204" pitchFamily="34" charset="0"/>
                          <a:cs typeface="Calibri" panose="020F0502020204030204" pitchFamily="34" charset="0"/>
                        </a:rPr>
                        <m:t> </m:t>
                      </m:r>
                      <m:r>
                        <m:rPr>
                          <m:nor/>
                        </m:rPr>
                        <a:rPr lang="en-US" sz="1200" i="0" smtClean="0">
                          <a:solidFill>
                            <a:srgbClr val="FFFFFF"/>
                          </a:solidFill>
                          <a:latin typeface="Calibri" panose="020F0502020204030204" pitchFamily="34" charset="0"/>
                          <a:cs typeface="Calibri" panose="020F0502020204030204" pitchFamily="34" charset="0"/>
                        </a:rPr>
                        <m:t>financial</m:t>
                      </m:r>
                      <m:r>
                        <m:rPr>
                          <m:nor/>
                        </m:rPr>
                        <a:rPr lang="en-US" sz="1200" i="0" smtClean="0">
                          <a:solidFill>
                            <a:srgbClr val="FFFFFF"/>
                          </a:solidFill>
                          <a:latin typeface="Calibri" panose="020F0502020204030204" pitchFamily="34" charset="0"/>
                          <a:cs typeface="Calibri" panose="020F0502020204030204" pitchFamily="34" charset="0"/>
                        </a:rPr>
                        <m:t> </m:t>
                      </m:r>
                      <m:r>
                        <m:rPr>
                          <m:nor/>
                        </m:rPr>
                        <a:rPr lang="en-US" sz="1200" i="0" smtClean="0">
                          <a:solidFill>
                            <a:srgbClr val="FFFFFF"/>
                          </a:solidFill>
                          <a:latin typeface="Calibri" panose="020F0502020204030204" pitchFamily="34" charset="0"/>
                          <a:cs typeface="Calibri" panose="020F0502020204030204" pitchFamily="34" charset="0"/>
                        </a:rPr>
                        <m:t>capital</m:t>
                      </m:r>
                      <m:r>
                        <m:rPr>
                          <m:nor/>
                        </m:rPr>
                        <a:rPr lang="en-US" sz="1200" i="0" smtClean="0">
                          <a:solidFill>
                            <a:srgbClr val="FFFFFF"/>
                          </a:solidFill>
                          <a:latin typeface="Calibri" panose="020F0502020204030204" pitchFamily="34" charset="0"/>
                          <a:cs typeface="Calibri" panose="020F0502020204030204" pitchFamily="34" charset="0"/>
                        </a:rPr>
                        <m:t> </m:t>
                      </m:r>
                      <m:r>
                        <m:rPr>
                          <m:nor/>
                        </m:rPr>
                        <a:rPr lang="en-US" sz="1200" i="0" smtClean="0">
                          <a:solidFill>
                            <a:srgbClr val="FFFFFF"/>
                          </a:solidFill>
                          <a:latin typeface="Calibri" panose="020F0502020204030204" pitchFamily="34" charset="0"/>
                          <a:cs typeface="Calibri" panose="020F0502020204030204" pitchFamily="34" charset="0"/>
                        </a:rPr>
                        <m:t>supplied</m:t>
                      </m:r>
                      <m:r>
                        <m:rPr>
                          <m:nor/>
                        </m:rPr>
                        <a:rPr lang="en-US" sz="1200" i="0" smtClean="0">
                          <a:solidFill>
                            <a:srgbClr val="FFFFFF"/>
                          </a:solidFill>
                          <a:latin typeface="Calibri" panose="020F0502020204030204" pitchFamily="34" charset="0"/>
                          <a:cs typeface="Calibri" panose="020F0502020204030204" pitchFamily="34" charset="0"/>
                        </a:rPr>
                        <m:t> = </m:t>
                      </m:r>
                      <m:r>
                        <m:rPr>
                          <m:nor/>
                        </m:rPr>
                        <a:rPr lang="en-US" sz="1200" i="0" smtClean="0">
                          <a:solidFill>
                            <a:srgbClr val="FFFFFF"/>
                          </a:solidFill>
                          <a:latin typeface="Calibri" panose="020F0502020204030204" pitchFamily="34" charset="0"/>
                          <a:cs typeface="Calibri" panose="020F0502020204030204" pitchFamily="34" charset="0"/>
                        </a:rPr>
                        <m:t>quantity</m:t>
                      </m:r>
                      <m:r>
                        <m:rPr>
                          <m:nor/>
                        </m:rPr>
                        <a:rPr lang="en-US" sz="1200" i="0" smtClean="0">
                          <a:solidFill>
                            <a:srgbClr val="FFFFFF"/>
                          </a:solidFill>
                          <a:latin typeface="Calibri" panose="020F0502020204030204" pitchFamily="34" charset="0"/>
                          <a:cs typeface="Calibri" panose="020F0502020204030204" pitchFamily="34" charset="0"/>
                        </a:rPr>
                        <m:t> </m:t>
                      </m:r>
                      <m:r>
                        <m:rPr>
                          <m:nor/>
                        </m:rPr>
                        <a:rPr lang="en-US" sz="1200" i="0" smtClean="0">
                          <a:solidFill>
                            <a:srgbClr val="FFFFFF"/>
                          </a:solidFill>
                          <a:latin typeface="Calibri" panose="020F0502020204030204" pitchFamily="34" charset="0"/>
                          <a:cs typeface="Calibri" panose="020F0502020204030204" pitchFamily="34" charset="0"/>
                        </a:rPr>
                        <m:t>of</m:t>
                      </m:r>
                      <m:r>
                        <m:rPr>
                          <m:nor/>
                        </m:rPr>
                        <a:rPr lang="en-US" sz="1200" i="0" smtClean="0">
                          <a:solidFill>
                            <a:srgbClr val="FFFFFF"/>
                          </a:solidFill>
                          <a:latin typeface="Calibri" panose="020F0502020204030204" pitchFamily="34" charset="0"/>
                          <a:cs typeface="Calibri" panose="020F0502020204030204" pitchFamily="34" charset="0"/>
                        </a:rPr>
                        <m:t> </m:t>
                      </m:r>
                      <m:r>
                        <m:rPr>
                          <m:nor/>
                        </m:rPr>
                        <a:rPr lang="en-US" sz="1200" i="0" smtClean="0">
                          <a:solidFill>
                            <a:srgbClr val="FFFFFF"/>
                          </a:solidFill>
                          <a:latin typeface="Calibri" panose="020F0502020204030204" pitchFamily="34" charset="0"/>
                          <a:cs typeface="Calibri" panose="020F0502020204030204" pitchFamily="34" charset="0"/>
                        </a:rPr>
                        <m:t>financial</m:t>
                      </m:r>
                      <m:r>
                        <m:rPr>
                          <m:nor/>
                        </m:rPr>
                        <a:rPr lang="en-US" sz="1200" i="0" smtClean="0">
                          <a:solidFill>
                            <a:srgbClr val="FFFFFF"/>
                          </a:solidFill>
                          <a:latin typeface="Calibri" panose="020F0502020204030204" pitchFamily="34" charset="0"/>
                          <a:cs typeface="Calibri" panose="020F0502020204030204" pitchFamily="34" charset="0"/>
                        </a:rPr>
                        <m:t> </m:t>
                      </m:r>
                      <m:r>
                        <m:rPr>
                          <m:nor/>
                        </m:rPr>
                        <a:rPr lang="en-US" sz="1200" i="0" smtClean="0">
                          <a:solidFill>
                            <a:srgbClr val="FFFFFF"/>
                          </a:solidFill>
                          <a:latin typeface="Calibri" panose="020F0502020204030204" pitchFamily="34" charset="0"/>
                          <a:cs typeface="Calibri" panose="020F0502020204030204" pitchFamily="34" charset="0"/>
                        </a:rPr>
                        <m:t>capital</m:t>
                      </m:r>
                      <m:r>
                        <m:rPr>
                          <m:nor/>
                        </m:rPr>
                        <a:rPr lang="en-US" sz="1200" i="0" smtClean="0">
                          <a:solidFill>
                            <a:srgbClr val="FFFFFF"/>
                          </a:solidFill>
                          <a:latin typeface="Calibri" panose="020F0502020204030204" pitchFamily="34" charset="0"/>
                          <a:cs typeface="Calibri" panose="020F0502020204030204" pitchFamily="34" charset="0"/>
                        </a:rPr>
                        <m:t> </m:t>
                      </m:r>
                      <m:r>
                        <m:rPr>
                          <m:nor/>
                        </m:rPr>
                        <a:rPr lang="en-US" sz="1200" i="0" smtClean="0">
                          <a:solidFill>
                            <a:srgbClr val="FFFFFF"/>
                          </a:solidFill>
                          <a:latin typeface="Calibri" panose="020F0502020204030204" pitchFamily="34" charset="0"/>
                          <a:cs typeface="Calibri" panose="020F0502020204030204" pitchFamily="34" charset="0"/>
                        </a:rPr>
                        <m:t>demanded</m:t>
                      </m:r>
                    </m:oMath>
                  </m:oMathPara>
                </a14:m>
                <a:endParaRPr lang="en-US" dirty="0"/>
              </a:p>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i="0" dirty="0">
                    <a:solidFill>
                      <a:srgbClr val="FFFFFF"/>
                    </a:solidFill>
                    <a:latin typeface="Calibri" panose="020F0502020204030204" pitchFamily="34" charset="0"/>
                    <a:cs typeface="Calibri" panose="020F0502020204030204" pitchFamily="34" charset="0"/>
                  </a:rPr>
                  <a:t> </a:t>
                </a:r>
                <a14:m>
                  <m:oMath xmlns:m="http://schemas.openxmlformats.org/officeDocument/2006/math">
                    <m:r>
                      <m:rPr>
                        <m:nor/>
                      </m:rPr>
                      <a:rPr lang="en-US" sz="1200" i="0">
                        <a:solidFill>
                          <a:srgbClr val="FFFFFF"/>
                        </a:solidFill>
                        <a:latin typeface="Calibri" panose="020F0502020204030204" pitchFamily="34" charset="0"/>
                        <a:cs typeface="Calibri" panose="020F0502020204030204" pitchFamily="34" charset="0"/>
                      </a:rPr>
                      <m:t>private</m:t>
                    </m:r>
                    <m:r>
                      <m:rPr>
                        <m:nor/>
                      </m:rPr>
                      <a:rPr lang="en-US" sz="1200" i="0">
                        <a:solidFill>
                          <a:srgbClr val="FFFFFF"/>
                        </a:solidFill>
                        <a:latin typeface="Calibri" panose="020F0502020204030204" pitchFamily="34" charset="0"/>
                        <a:cs typeface="Calibri" panose="020F0502020204030204" pitchFamily="34" charset="0"/>
                      </a:rPr>
                      <m:t> </m:t>
                    </m:r>
                    <m:r>
                      <m:rPr>
                        <m:nor/>
                      </m:rPr>
                      <a:rPr lang="en-US" sz="1200" i="0">
                        <a:solidFill>
                          <a:srgbClr val="FFFFFF"/>
                        </a:solidFill>
                        <a:latin typeface="Calibri" panose="020F0502020204030204" pitchFamily="34" charset="0"/>
                        <a:cs typeface="Calibri" panose="020F0502020204030204" pitchFamily="34" charset="0"/>
                      </a:rPr>
                      <m:t>saving</m:t>
                    </m:r>
                    <m:r>
                      <m:rPr>
                        <m:nor/>
                      </m:rPr>
                      <a:rPr lang="en-US" sz="1200" i="0">
                        <a:solidFill>
                          <a:srgbClr val="FFFFFF"/>
                        </a:solidFill>
                        <a:latin typeface="Calibri" panose="020F0502020204030204" pitchFamily="34" charset="0"/>
                        <a:cs typeface="Calibri" panose="020F0502020204030204" pitchFamily="34" charset="0"/>
                      </a:rPr>
                      <m:t> + </m:t>
                    </m:r>
                    <m:r>
                      <m:rPr>
                        <m:nor/>
                      </m:rPr>
                      <a:rPr lang="en-US" sz="1200" i="0">
                        <a:solidFill>
                          <a:srgbClr val="FFFFFF"/>
                        </a:solidFill>
                        <a:latin typeface="Calibri" panose="020F0502020204030204" pitchFamily="34" charset="0"/>
                        <a:cs typeface="Calibri" panose="020F0502020204030204" pitchFamily="34" charset="0"/>
                      </a:rPr>
                      <m:t>trade</m:t>
                    </m:r>
                    <m:r>
                      <m:rPr>
                        <m:nor/>
                      </m:rPr>
                      <a:rPr lang="en-US" sz="1200" i="0">
                        <a:solidFill>
                          <a:srgbClr val="FFFFFF"/>
                        </a:solidFill>
                        <a:latin typeface="Calibri" panose="020F0502020204030204" pitchFamily="34" charset="0"/>
                        <a:cs typeface="Calibri" panose="020F0502020204030204" pitchFamily="34" charset="0"/>
                      </a:rPr>
                      <m:t> </m:t>
                    </m:r>
                    <m:r>
                      <m:rPr>
                        <m:nor/>
                      </m:rPr>
                      <a:rPr lang="en-US" sz="1200" i="0">
                        <a:solidFill>
                          <a:srgbClr val="FFFFFF"/>
                        </a:solidFill>
                        <a:latin typeface="Calibri" panose="020F0502020204030204" pitchFamily="34" charset="0"/>
                        <a:cs typeface="Calibri" panose="020F0502020204030204" pitchFamily="34" charset="0"/>
                      </a:rPr>
                      <m:t>deficit</m:t>
                    </m:r>
                    <m:r>
                      <m:rPr>
                        <m:nor/>
                      </m:rPr>
                      <a:rPr lang="en-US" sz="1200" i="0" smtClean="0">
                        <a:solidFill>
                          <a:srgbClr val="FFFFFF"/>
                        </a:solidFill>
                        <a:latin typeface="Calibri" panose="020F0502020204030204" pitchFamily="34" charset="0"/>
                        <a:cs typeface="Calibri" panose="020F0502020204030204" pitchFamily="34" charset="0"/>
                      </a:rPr>
                      <m:t>+ </m:t>
                    </m:r>
                    <m:r>
                      <m:rPr>
                        <m:nor/>
                      </m:rPr>
                      <a:rPr lang="en-US" sz="1200" i="0" smtClean="0">
                        <a:solidFill>
                          <a:srgbClr val="FFFFFF"/>
                        </a:solidFill>
                        <a:latin typeface="Calibri" panose="020F0502020204030204" pitchFamily="34" charset="0"/>
                        <a:cs typeface="Calibri" panose="020F0502020204030204" pitchFamily="34" charset="0"/>
                      </a:rPr>
                      <m:t>budget</m:t>
                    </m:r>
                    <m:r>
                      <m:rPr>
                        <m:nor/>
                      </m:rPr>
                      <a:rPr lang="en-US" sz="1200" i="0" smtClean="0">
                        <a:solidFill>
                          <a:srgbClr val="FFFFFF"/>
                        </a:solidFill>
                        <a:latin typeface="Calibri" panose="020F0502020204030204" pitchFamily="34" charset="0"/>
                        <a:cs typeface="Calibri" panose="020F0502020204030204" pitchFamily="34" charset="0"/>
                      </a:rPr>
                      <m:t> </m:t>
                    </m:r>
                    <m:r>
                      <m:rPr>
                        <m:nor/>
                      </m:rPr>
                      <a:rPr lang="en-US" sz="1200" i="0" smtClean="0">
                        <a:solidFill>
                          <a:srgbClr val="FFFFFF"/>
                        </a:solidFill>
                        <a:latin typeface="Calibri" panose="020F0502020204030204" pitchFamily="34" charset="0"/>
                        <a:cs typeface="Calibri" panose="020F0502020204030204" pitchFamily="34" charset="0"/>
                      </a:rPr>
                      <m:t>surplus</m:t>
                    </m:r>
                    <m:r>
                      <m:rPr>
                        <m:nor/>
                      </m:rPr>
                      <a:rPr lang="en-US" sz="1200" b="0" i="0" smtClean="0">
                        <a:solidFill>
                          <a:srgbClr val="FFFFFF"/>
                        </a:solidFill>
                        <a:latin typeface="Calibri" panose="020F0502020204030204" pitchFamily="34" charset="0"/>
                        <a:cs typeface="Calibri" panose="020F0502020204030204" pitchFamily="34" charset="0"/>
                      </a:rPr>
                      <m:t> </m:t>
                    </m:r>
                    <m:r>
                      <m:rPr>
                        <m:nor/>
                      </m:rPr>
                      <a:rPr lang="en-US" sz="1200" i="0">
                        <a:solidFill>
                          <a:srgbClr val="FFFFFF"/>
                        </a:solidFill>
                        <a:latin typeface="Calibri" panose="020F0502020204030204" pitchFamily="34" charset="0"/>
                        <a:cs typeface="Calibri" panose="020F0502020204030204" pitchFamily="34" charset="0"/>
                      </a:rPr>
                      <m:t>= </m:t>
                    </m:r>
                    <m:r>
                      <m:rPr>
                        <m:nor/>
                      </m:rPr>
                      <a:rPr lang="en-US" sz="1200" i="0">
                        <a:solidFill>
                          <a:srgbClr val="FFFFFF"/>
                        </a:solidFill>
                        <a:latin typeface="Calibri" panose="020F0502020204030204" pitchFamily="34" charset="0"/>
                        <a:cs typeface="Calibri" panose="020F0502020204030204" pitchFamily="34" charset="0"/>
                      </a:rPr>
                      <m:t>private</m:t>
                    </m:r>
                    <m:r>
                      <m:rPr>
                        <m:nor/>
                      </m:rPr>
                      <a:rPr lang="en-US" sz="1200" i="0">
                        <a:solidFill>
                          <a:srgbClr val="FFFFFF"/>
                        </a:solidFill>
                        <a:latin typeface="Calibri" panose="020F0502020204030204" pitchFamily="34" charset="0"/>
                        <a:cs typeface="Calibri" panose="020F0502020204030204" pitchFamily="34" charset="0"/>
                      </a:rPr>
                      <m:t> </m:t>
                    </m:r>
                    <m:r>
                      <m:rPr>
                        <m:nor/>
                      </m:rPr>
                      <a:rPr lang="en-US" sz="1200" i="0">
                        <a:solidFill>
                          <a:srgbClr val="FFFFFF"/>
                        </a:solidFill>
                        <a:latin typeface="Calibri" panose="020F0502020204030204" pitchFamily="34" charset="0"/>
                        <a:cs typeface="Calibri" panose="020F0502020204030204" pitchFamily="34" charset="0"/>
                      </a:rPr>
                      <m:t>investment</m:t>
                    </m:r>
                  </m:oMath>
                </a14:m>
                <a:r>
                  <a:rPr lang="en-US" sz="1200" dirty="0">
                    <a:solidFill>
                      <a:srgbClr val="FFFFFF"/>
                    </a:solidFill>
                    <a:cs typeface="Calibri" panose="020F0502020204030204" pitchFamily="34" charset="0"/>
                  </a:rPr>
                  <a:t> </a:t>
                </a:r>
                <a:endParaRPr lang="en-US" sz="1200" i="0" dirty="0">
                  <a:solidFill>
                    <a:srgbClr val="FFFFFF"/>
                  </a:solidFill>
                  <a:latin typeface="Calibri" panose="020F0502020204030204" pitchFamily="34" charset="0"/>
                  <a:cs typeface="Calibri" panose="020F0502020204030204" pitchFamily="34" charset="0"/>
                </a:endParaRPr>
              </a:p>
              <a:p>
                <a:pPr marL="0" indent="0" algn="ctr"/>
                <a14:m>
                  <m:oMathPara xmlns:m="http://schemas.openxmlformats.org/officeDocument/2006/math">
                    <m:oMathParaPr>
                      <m:jc m:val="centerGroup"/>
                    </m:oMathParaPr>
                    <m:oMath xmlns:m="http://schemas.openxmlformats.org/officeDocument/2006/math">
                      <m:r>
                        <m:rPr>
                          <m:nor/>
                        </m:rPr>
                        <a:rPr lang="en-US" sz="1200" i="0" smtClean="0">
                          <a:solidFill>
                            <a:srgbClr val="FFFFFF"/>
                          </a:solidFill>
                          <a:latin typeface="Calibri" panose="020F0502020204030204" pitchFamily="34" charset="0"/>
                          <a:cs typeface="Calibri" panose="020F0502020204030204" pitchFamily="34" charset="0"/>
                        </a:rPr>
                        <m:t>S</m:t>
                      </m:r>
                      <m:r>
                        <m:rPr>
                          <m:nor/>
                        </m:rPr>
                        <a:rPr lang="en-US" sz="1200" i="0" smtClean="0">
                          <a:solidFill>
                            <a:srgbClr val="FFFFFF"/>
                          </a:solidFill>
                          <a:latin typeface="Calibri" panose="020F0502020204030204" pitchFamily="34" charset="0"/>
                          <a:cs typeface="Calibri" panose="020F0502020204030204" pitchFamily="34" charset="0"/>
                        </a:rPr>
                        <m:t> + </m:t>
                      </m:r>
                      <m:r>
                        <a:rPr lang="en-US" sz="1200" i="1">
                          <a:solidFill>
                            <a:srgbClr val="FFFFFF"/>
                          </a:solidFill>
                          <a:latin typeface="Cambria Math" panose="02040503050406030204" pitchFamily="18" charset="0"/>
                        </a:rPr>
                        <m:t>(</m:t>
                      </m:r>
                      <m:r>
                        <m:rPr>
                          <m:nor/>
                        </m:rPr>
                        <a:rPr lang="en-US" sz="1200" i="0">
                          <a:solidFill>
                            <a:srgbClr val="FFFFFF"/>
                          </a:solidFill>
                          <a:latin typeface="Calibri" panose="020F0502020204030204" pitchFamily="34" charset="0"/>
                          <a:cs typeface="Calibri" panose="020F0502020204030204" pitchFamily="34" charset="0"/>
                        </a:rPr>
                        <m:t>M</m:t>
                      </m:r>
                      <m:r>
                        <m:rPr>
                          <m:nor/>
                        </m:rPr>
                        <a:rPr lang="en-US" sz="1200" i="0">
                          <a:solidFill>
                            <a:srgbClr val="FFFFFF"/>
                          </a:solidFill>
                          <a:latin typeface="Calibri" panose="020F0502020204030204" pitchFamily="34" charset="0"/>
                          <a:cs typeface="Calibri" panose="020F0502020204030204" pitchFamily="34" charset="0"/>
                        </a:rPr>
                        <m:t>−</m:t>
                      </m:r>
                      <m:r>
                        <m:rPr>
                          <m:nor/>
                        </m:rPr>
                        <a:rPr lang="en-US" sz="1200" i="0">
                          <a:solidFill>
                            <a:srgbClr val="FFFFFF"/>
                          </a:solidFill>
                          <a:latin typeface="Calibri" panose="020F0502020204030204" pitchFamily="34" charset="0"/>
                          <a:cs typeface="Calibri" panose="020F0502020204030204" pitchFamily="34" charset="0"/>
                        </a:rPr>
                        <m:t>X</m:t>
                      </m:r>
                      <m:r>
                        <a:rPr lang="en-US" sz="1200" i="1">
                          <a:solidFill>
                            <a:srgbClr val="FFFFFF"/>
                          </a:solidFill>
                          <a:latin typeface="Cambria Math" panose="02040503050406030204" pitchFamily="18" charset="0"/>
                        </a:rPr>
                        <m:t>)</m:t>
                      </m:r>
                      <m:r>
                        <m:rPr>
                          <m:nor/>
                        </m:rPr>
                        <a:rPr lang="en-US" sz="1200" i="0">
                          <a:solidFill>
                            <a:srgbClr val="FFFFFF"/>
                          </a:solidFill>
                          <a:latin typeface="Calibri" panose="020F0502020204030204" pitchFamily="34" charset="0"/>
                          <a:cs typeface="Calibri" panose="020F0502020204030204" pitchFamily="34" charset="0"/>
                        </a:rPr>
                        <m:t> + </m:t>
                      </m:r>
                      <m:r>
                        <a:rPr lang="en-US" sz="1200" i="1">
                          <a:solidFill>
                            <a:srgbClr val="FFFFFF"/>
                          </a:solidFill>
                          <a:latin typeface="Cambria Math" panose="02040503050406030204" pitchFamily="18" charset="0"/>
                        </a:rPr>
                        <m:t>(</m:t>
                      </m:r>
                      <m:r>
                        <m:rPr>
                          <m:nor/>
                        </m:rPr>
                        <a:rPr lang="en-US" sz="1200" i="0">
                          <a:solidFill>
                            <a:srgbClr val="FFFFFF"/>
                          </a:solidFill>
                          <a:latin typeface="Calibri" panose="020F0502020204030204" pitchFamily="34" charset="0"/>
                          <a:cs typeface="Calibri" panose="020F0502020204030204" pitchFamily="34" charset="0"/>
                        </a:rPr>
                        <m:t>T</m:t>
                      </m:r>
                      <m:r>
                        <m:rPr>
                          <m:nor/>
                        </m:rPr>
                        <a:rPr lang="en-US" sz="1200" i="0">
                          <a:solidFill>
                            <a:srgbClr val="FFFFFF"/>
                          </a:solidFill>
                          <a:latin typeface="Calibri" panose="020F0502020204030204" pitchFamily="34" charset="0"/>
                          <a:cs typeface="Calibri" panose="020F0502020204030204" pitchFamily="34" charset="0"/>
                        </a:rPr>
                        <m:t>−</m:t>
                      </m:r>
                      <m:r>
                        <m:rPr>
                          <m:nor/>
                        </m:rPr>
                        <a:rPr lang="en-US" sz="1200" i="0">
                          <a:solidFill>
                            <a:srgbClr val="FFFFFF"/>
                          </a:solidFill>
                          <a:latin typeface="Calibri" panose="020F0502020204030204" pitchFamily="34" charset="0"/>
                          <a:cs typeface="Calibri" panose="020F0502020204030204" pitchFamily="34" charset="0"/>
                        </a:rPr>
                        <m:t>G</m:t>
                      </m:r>
                      <m:r>
                        <a:rPr lang="en-US" sz="1200" i="1">
                          <a:solidFill>
                            <a:srgbClr val="FFFFFF"/>
                          </a:solidFill>
                          <a:latin typeface="Cambria Math" panose="02040503050406030204" pitchFamily="18" charset="0"/>
                        </a:rPr>
                        <m:t>)</m:t>
                      </m:r>
                      <m:r>
                        <m:rPr>
                          <m:nor/>
                        </m:rPr>
                        <a:rPr lang="en-US" sz="1200" i="0">
                          <a:solidFill>
                            <a:srgbClr val="FFFFFF"/>
                          </a:solidFill>
                          <a:latin typeface="Calibri" panose="020F0502020204030204" pitchFamily="34" charset="0"/>
                          <a:cs typeface="Calibri" panose="020F0502020204030204" pitchFamily="34" charset="0"/>
                        </a:rPr>
                        <m:t> = </m:t>
                      </m:r>
                      <m:r>
                        <m:rPr>
                          <m:nor/>
                        </m:rPr>
                        <a:rPr lang="en-US" sz="1200" i="0">
                          <a:solidFill>
                            <a:srgbClr val="FFFFFF"/>
                          </a:solidFill>
                          <a:latin typeface="Calibri" panose="020F0502020204030204" pitchFamily="34" charset="0"/>
                          <a:cs typeface="Calibri" panose="020F0502020204030204" pitchFamily="34" charset="0"/>
                        </a:rPr>
                        <m:t>I</m:t>
                      </m:r>
                    </m:oMath>
                  </m:oMathPara>
                </a14:m>
                <a:endParaRPr lang="en-US" dirty="0"/>
              </a:p>
              <a:p>
                <a:pPr marL="0" indent="0"/>
                <a:endParaRPr lang="en-US" dirty="0"/>
              </a:p>
            </p:txBody>
          </p:sp>
        </mc:Choice>
        <mc:Fallback xmlns="">
          <p:sp>
            <p:nvSpPr>
              <p:cNvPr id="3" name="Notes Placeholder 2"/>
              <p:cNvSpPr>
                <a:spLocks noGrp="1"/>
              </p:cNvSpPr>
              <p:nvPr>
                <p:ph type="body" idx="1"/>
              </p:nvPr>
            </p:nvSpPr>
            <p:spPr/>
            <p:txBody>
              <a:bodyPr/>
              <a:lstStyle/>
              <a:p>
                <a:pPr marL="0" indent="0"/>
                <a:r>
                  <a:rPr lang="en-US" dirty="0"/>
                  <a:t>The national saving and investment identity must always hold true because, by definition, the quantity supplied and quantity demanded in the financial capital market must always be equal. However, the formula will look somewhat different if the government budget is in deficit rather than surplus or if the balance of trade is in surplus rather than deficit. When the government is acting as a saver rather than a borrower and supplying rather than demanding financial capital, the identity can be written like this:</a:t>
                </a:r>
              </a:p>
              <a:p>
                <a:pPr marL="0" indent="0"/>
                <a:r>
                  <a:rPr lang="en-US" sz="1200" i="0">
                    <a:solidFill>
                      <a:srgbClr val="FFFFFF"/>
                    </a:solidFill>
                    <a:latin typeface="Cambria Math" panose="02040503050406030204" pitchFamily="18" charset="0"/>
                    <a:cs typeface="Calibri" panose="020F0502020204030204" pitchFamily="34" charset="0"/>
                  </a:rPr>
                  <a:t>"quantity of financial capital supplied = quantity of financial capital demanded</a:t>
                </a:r>
                <a:r>
                  <a:rPr lang="en-US" sz="1200" i="0">
                    <a:solidFill>
                      <a:srgbClr val="FFFFFF"/>
                    </a:solidFill>
                    <a:latin typeface="Calibri" panose="020F0502020204030204" pitchFamily="34" charset="0"/>
                    <a:cs typeface="Calibri" panose="020F0502020204030204" pitchFamily="34" charset="0"/>
                  </a:rPr>
                  <a:t>"</a:t>
                </a:r>
                <a:endParaRPr lang="en-US" dirty="0"/>
              </a:p>
              <a:p>
                <a:pPr marL="0" indent="0" algn="ctr"/>
                <a:r>
                  <a:rPr lang="en-US" sz="1200" i="0" dirty="0">
                    <a:solidFill>
                      <a:srgbClr val="FFFFFF"/>
                    </a:solidFill>
                    <a:latin typeface="Calibri" panose="020F0502020204030204" pitchFamily="34" charset="0"/>
                    <a:cs typeface="Calibri" panose="020F0502020204030204" pitchFamily="34" charset="0"/>
                  </a:rPr>
                  <a:t> </a:t>
                </a:r>
                <a:r>
                  <a:rPr lang="en-US" sz="1200" i="0">
                    <a:solidFill>
                      <a:srgbClr val="FFFFFF"/>
                    </a:solidFill>
                    <a:latin typeface="Cambria Math" panose="02040503050406030204" pitchFamily="18" charset="0"/>
                    <a:cs typeface="Calibri" panose="020F0502020204030204" pitchFamily="34" charset="0"/>
                  </a:rPr>
                  <a:t>"private saving + trade deficit = private investment</a:t>
                </a:r>
                <a:r>
                  <a:rPr lang="en-US" sz="1200" i="0">
                    <a:solidFill>
                      <a:srgbClr val="FFFFFF"/>
                    </a:solidFill>
                    <a:latin typeface="Calibri" panose="020F0502020204030204" pitchFamily="34" charset="0"/>
                    <a:cs typeface="Calibri" panose="020F0502020204030204" pitchFamily="34" charset="0"/>
                  </a:rPr>
                  <a:t>"</a:t>
                </a:r>
                <a:r>
                  <a:rPr lang="en-US" sz="1200" dirty="0">
                    <a:solidFill>
                      <a:srgbClr val="FFFFFF"/>
                    </a:solidFill>
                    <a:cs typeface="Calibri" panose="020F0502020204030204" pitchFamily="34" charset="0"/>
                  </a:rPr>
                  <a:t> </a:t>
                </a:r>
                <a:r>
                  <a:rPr lang="en-US" sz="1200" i="0">
                    <a:solidFill>
                      <a:srgbClr val="FFFFFF"/>
                    </a:solidFill>
                    <a:latin typeface="Cambria Math" panose="02040503050406030204" pitchFamily="18" charset="0"/>
                    <a:cs typeface="Calibri" panose="020F0502020204030204" pitchFamily="34" charset="0"/>
                  </a:rPr>
                  <a:t>"+ budget surplus</a:t>
                </a:r>
                <a:r>
                  <a:rPr lang="en-US" sz="1200" i="0">
                    <a:solidFill>
                      <a:srgbClr val="FFFFFF"/>
                    </a:solidFill>
                    <a:latin typeface="Calibri" panose="020F0502020204030204" pitchFamily="34" charset="0"/>
                    <a:cs typeface="Calibri" panose="020F0502020204030204" pitchFamily="34" charset="0"/>
                  </a:rPr>
                  <a:t>"</a:t>
                </a:r>
                <a:endParaRPr lang="en-US" dirty="0"/>
              </a:p>
              <a:p>
                <a:pPr marL="0" indent="0"/>
                <a:r>
                  <a:rPr lang="en-US" sz="1200" i="0">
                    <a:solidFill>
                      <a:srgbClr val="FFFFFF"/>
                    </a:solidFill>
                    <a:latin typeface="Cambria Math" panose="02040503050406030204" pitchFamily="18" charset="0"/>
                    <a:cs typeface="Calibri" panose="020F0502020204030204" pitchFamily="34" charset="0"/>
                  </a:rPr>
                  <a:t>"S + "</a:t>
                </a:r>
                <a:r>
                  <a:rPr lang="en-US" sz="1200" i="0">
                    <a:solidFill>
                      <a:srgbClr val="FFFFFF"/>
                    </a:solidFill>
                    <a:latin typeface="Cambria Math" panose="02040503050406030204" pitchFamily="18" charset="0"/>
                  </a:rPr>
                  <a:t>("</a:t>
                </a:r>
                <a:r>
                  <a:rPr lang="en-US" sz="1200" i="0">
                    <a:solidFill>
                      <a:srgbClr val="FFFFFF"/>
                    </a:solidFill>
                    <a:latin typeface="Cambria Math" panose="02040503050406030204" pitchFamily="18" charset="0"/>
                    <a:cs typeface="Calibri" panose="020F0502020204030204" pitchFamily="34" charset="0"/>
                  </a:rPr>
                  <a:t>M−X"</a:t>
                </a:r>
                <a:r>
                  <a:rPr lang="en-US" sz="1200" i="0">
                    <a:solidFill>
                      <a:srgbClr val="FFFFFF"/>
                    </a:solidFill>
                    <a:latin typeface="Cambria Math" panose="02040503050406030204" pitchFamily="18" charset="0"/>
                  </a:rPr>
                  <a:t>)"</a:t>
                </a:r>
                <a:r>
                  <a:rPr lang="en-US" sz="1200" i="0">
                    <a:solidFill>
                      <a:srgbClr val="FFFFFF"/>
                    </a:solidFill>
                    <a:latin typeface="Cambria Math" panose="02040503050406030204" pitchFamily="18" charset="0"/>
                    <a:cs typeface="Calibri" panose="020F0502020204030204" pitchFamily="34" charset="0"/>
                  </a:rPr>
                  <a:t> + "</a:t>
                </a:r>
                <a:r>
                  <a:rPr lang="en-US" sz="1200" i="0">
                    <a:solidFill>
                      <a:srgbClr val="FFFFFF"/>
                    </a:solidFill>
                    <a:latin typeface="Cambria Math" panose="02040503050406030204" pitchFamily="18" charset="0"/>
                  </a:rPr>
                  <a:t>("</a:t>
                </a:r>
                <a:r>
                  <a:rPr lang="en-US" sz="1200" i="0">
                    <a:solidFill>
                      <a:srgbClr val="FFFFFF"/>
                    </a:solidFill>
                    <a:latin typeface="Cambria Math" panose="02040503050406030204" pitchFamily="18" charset="0"/>
                    <a:cs typeface="Calibri" panose="020F0502020204030204" pitchFamily="34" charset="0"/>
                  </a:rPr>
                  <a:t>T−G"</a:t>
                </a:r>
                <a:r>
                  <a:rPr lang="en-US" sz="1200" i="0">
                    <a:solidFill>
                      <a:srgbClr val="FFFFFF"/>
                    </a:solidFill>
                    <a:latin typeface="Cambria Math" panose="02040503050406030204" pitchFamily="18" charset="0"/>
                  </a:rPr>
                  <a:t>)"</a:t>
                </a:r>
                <a:r>
                  <a:rPr lang="en-US" sz="1200" i="0">
                    <a:solidFill>
                      <a:srgbClr val="FFFFFF"/>
                    </a:solidFill>
                    <a:latin typeface="Cambria Math" panose="02040503050406030204" pitchFamily="18" charset="0"/>
                    <a:cs typeface="Calibri" panose="020F0502020204030204" pitchFamily="34" charset="0"/>
                  </a:rPr>
                  <a:t> = I</a:t>
                </a:r>
                <a:r>
                  <a:rPr lang="en-US" sz="1200" i="0">
                    <a:solidFill>
                      <a:srgbClr val="FFFFFF"/>
                    </a:solidFill>
                    <a:latin typeface="Calibri" panose="020F0502020204030204" pitchFamily="34" charset="0"/>
                    <a:cs typeface="Calibri" panose="020F0502020204030204" pitchFamily="34" charset="0"/>
                  </a:rPr>
                  <a:t>"</a:t>
                </a:r>
                <a:endParaRPr lang="en-US" dirty="0"/>
              </a:p>
              <a:p>
                <a:pPr marL="0" indent="0"/>
                <a:endParaRPr lang="en-US" dirty="0"/>
              </a:p>
            </p:txBody>
          </p:sp>
        </mc:Fallback>
      </mc:AlternateContent>
    </p:spTree>
    <p:extLst>
      <p:ext uri="{BB962C8B-B14F-4D97-AF65-F5344CB8AC3E}">
        <p14:creationId xmlns:p14="http://schemas.microsoft.com/office/powerpoint/2010/main" val="19159070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indent="0"/>
                <a:r>
                  <a:rPr lang="en-US" dirty="0"/>
                  <a:t>When an economy is running a trade surplus, meaning it is experiencing a net outflow of financial capital, the identity can be written like this:</a:t>
                </a:r>
              </a:p>
              <a:p>
                <a:pPr marL="0" indent="0"/>
                <a14:m>
                  <m:oMathPara xmlns:m="http://schemas.openxmlformats.org/officeDocument/2006/math">
                    <m:oMathParaPr>
                      <m:jc m:val="centerGroup"/>
                    </m:oMathParaPr>
                    <m:oMath xmlns:m="http://schemas.openxmlformats.org/officeDocument/2006/math">
                      <m:r>
                        <m:rPr>
                          <m:nor/>
                        </m:rPr>
                        <a:rPr lang="en-US" sz="1200" i="0" smtClean="0">
                          <a:solidFill>
                            <a:srgbClr val="FFFFFF"/>
                          </a:solidFill>
                          <a:latin typeface="Calibri" panose="020F0502020204030204" pitchFamily="34" charset="0"/>
                          <a:cs typeface="Calibri" panose="020F0502020204030204" pitchFamily="34" charset="0"/>
                        </a:rPr>
                        <m:t>quantity</m:t>
                      </m:r>
                      <m:r>
                        <m:rPr>
                          <m:nor/>
                        </m:rPr>
                        <a:rPr lang="en-US" sz="1200" i="0" smtClean="0">
                          <a:solidFill>
                            <a:srgbClr val="FFFFFF"/>
                          </a:solidFill>
                          <a:latin typeface="Calibri" panose="020F0502020204030204" pitchFamily="34" charset="0"/>
                          <a:cs typeface="Calibri" panose="020F0502020204030204" pitchFamily="34" charset="0"/>
                        </a:rPr>
                        <m:t> </m:t>
                      </m:r>
                      <m:r>
                        <m:rPr>
                          <m:nor/>
                        </m:rPr>
                        <a:rPr lang="en-US" sz="1200" i="0" smtClean="0">
                          <a:solidFill>
                            <a:srgbClr val="FFFFFF"/>
                          </a:solidFill>
                          <a:latin typeface="Calibri" panose="020F0502020204030204" pitchFamily="34" charset="0"/>
                          <a:cs typeface="Calibri" panose="020F0502020204030204" pitchFamily="34" charset="0"/>
                        </a:rPr>
                        <m:t>of</m:t>
                      </m:r>
                      <m:r>
                        <m:rPr>
                          <m:nor/>
                        </m:rPr>
                        <a:rPr lang="en-US" sz="1200" i="0" smtClean="0">
                          <a:solidFill>
                            <a:srgbClr val="FFFFFF"/>
                          </a:solidFill>
                          <a:latin typeface="Calibri" panose="020F0502020204030204" pitchFamily="34" charset="0"/>
                          <a:cs typeface="Calibri" panose="020F0502020204030204" pitchFamily="34" charset="0"/>
                        </a:rPr>
                        <m:t> </m:t>
                      </m:r>
                      <m:r>
                        <m:rPr>
                          <m:nor/>
                        </m:rPr>
                        <a:rPr lang="en-US" sz="1200" i="0" smtClean="0">
                          <a:solidFill>
                            <a:srgbClr val="FFFFFF"/>
                          </a:solidFill>
                          <a:latin typeface="Calibri" panose="020F0502020204030204" pitchFamily="34" charset="0"/>
                          <a:cs typeface="Calibri" panose="020F0502020204030204" pitchFamily="34" charset="0"/>
                        </a:rPr>
                        <m:t>financial</m:t>
                      </m:r>
                      <m:r>
                        <m:rPr>
                          <m:nor/>
                        </m:rPr>
                        <a:rPr lang="en-US" sz="1200" i="0" smtClean="0">
                          <a:solidFill>
                            <a:srgbClr val="FFFFFF"/>
                          </a:solidFill>
                          <a:latin typeface="Calibri" panose="020F0502020204030204" pitchFamily="34" charset="0"/>
                          <a:cs typeface="Calibri" panose="020F0502020204030204" pitchFamily="34" charset="0"/>
                        </a:rPr>
                        <m:t> </m:t>
                      </m:r>
                      <m:r>
                        <m:rPr>
                          <m:nor/>
                        </m:rPr>
                        <a:rPr lang="en-US" sz="1200" i="0" smtClean="0">
                          <a:solidFill>
                            <a:srgbClr val="FFFFFF"/>
                          </a:solidFill>
                          <a:latin typeface="Calibri" panose="020F0502020204030204" pitchFamily="34" charset="0"/>
                          <a:cs typeface="Calibri" panose="020F0502020204030204" pitchFamily="34" charset="0"/>
                        </a:rPr>
                        <m:t>capital</m:t>
                      </m:r>
                      <m:r>
                        <m:rPr>
                          <m:nor/>
                        </m:rPr>
                        <a:rPr lang="en-US" sz="1200" i="0" smtClean="0">
                          <a:solidFill>
                            <a:srgbClr val="FFFFFF"/>
                          </a:solidFill>
                          <a:latin typeface="Calibri" panose="020F0502020204030204" pitchFamily="34" charset="0"/>
                          <a:cs typeface="Calibri" panose="020F0502020204030204" pitchFamily="34" charset="0"/>
                        </a:rPr>
                        <m:t> </m:t>
                      </m:r>
                      <m:r>
                        <m:rPr>
                          <m:nor/>
                        </m:rPr>
                        <a:rPr lang="en-US" sz="1200" i="0" smtClean="0">
                          <a:solidFill>
                            <a:srgbClr val="FFFFFF"/>
                          </a:solidFill>
                          <a:latin typeface="Calibri" panose="020F0502020204030204" pitchFamily="34" charset="0"/>
                          <a:cs typeface="Calibri" panose="020F0502020204030204" pitchFamily="34" charset="0"/>
                        </a:rPr>
                        <m:t>supplied</m:t>
                      </m:r>
                      <m:r>
                        <m:rPr>
                          <m:nor/>
                        </m:rPr>
                        <a:rPr lang="en-US" sz="1200" i="0" smtClean="0">
                          <a:solidFill>
                            <a:srgbClr val="FFFFFF"/>
                          </a:solidFill>
                          <a:latin typeface="Calibri" panose="020F0502020204030204" pitchFamily="34" charset="0"/>
                          <a:cs typeface="Calibri" panose="020F0502020204030204" pitchFamily="34" charset="0"/>
                        </a:rPr>
                        <m:t> = </m:t>
                      </m:r>
                      <m:r>
                        <m:rPr>
                          <m:nor/>
                        </m:rPr>
                        <a:rPr lang="en-US" sz="1200" i="0" smtClean="0">
                          <a:solidFill>
                            <a:srgbClr val="FFFFFF"/>
                          </a:solidFill>
                          <a:latin typeface="Calibri" panose="020F0502020204030204" pitchFamily="34" charset="0"/>
                          <a:cs typeface="Calibri" panose="020F0502020204030204" pitchFamily="34" charset="0"/>
                        </a:rPr>
                        <m:t>quantity</m:t>
                      </m:r>
                      <m:r>
                        <m:rPr>
                          <m:nor/>
                        </m:rPr>
                        <a:rPr lang="en-US" sz="1200" i="0" smtClean="0">
                          <a:solidFill>
                            <a:srgbClr val="FFFFFF"/>
                          </a:solidFill>
                          <a:latin typeface="Calibri" panose="020F0502020204030204" pitchFamily="34" charset="0"/>
                          <a:cs typeface="Calibri" panose="020F0502020204030204" pitchFamily="34" charset="0"/>
                        </a:rPr>
                        <m:t> </m:t>
                      </m:r>
                      <m:r>
                        <m:rPr>
                          <m:nor/>
                        </m:rPr>
                        <a:rPr lang="en-US" sz="1200" i="0" smtClean="0">
                          <a:solidFill>
                            <a:srgbClr val="FFFFFF"/>
                          </a:solidFill>
                          <a:latin typeface="Calibri" panose="020F0502020204030204" pitchFamily="34" charset="0"/>
                          <a:cs typeface="Calibri" panose="020F0502020204030204" pitchFamily="34" charset="0"/>
                        </a:rPr>
                        <m:t>of</m:t>
                      </m:r>
                      <m:r>
                        <m:rPr>
                          <m:nor/>
                        </m:rPr>
                        <a:rPr lang="en-US" sz="1200" i="0" smtClean="0">
                          <a:solidFill>
                            <a:srgbClr val="FFFFFF"/>
                          </a:solidFill>
                          <a:latin typeface="Calibri" panose="020F0502020204030204" pitchFamily="34" charset="0"/>
                          <a:cs typeface="Calibri" panose="020F0502020204030204" pitchFamily="34" charset="0"/>
                        </a:rPr>
                        <m:t> </m:t>
                      </m:r>
                      <m:r>
                        <m:rPr>
                          <m:nor/>
                        </m:rPr>
                        <a:rPr lang="en-US" sz="1200" i="0" smtClean="0">
                          <a:solidFill>
                            <a:srgbClr val="FFFFFF"/>
                          </a:solidFill>
                          <a:latin typeface="Calibri" panose="020F0502020204030204" pitchFamily="34" charset="0"/>
                          <a:cs typeface="Calibri" panose="020F0502020204030204" pitchFamily="34" charset="0"/>
                        </a:rPr>
                        <m:t>financial</m:t>
                      </m:r>
                      <m:r>
                        <m:rPr>
                          <m:nor/>
                        </m:rPr>
                        <a:rPr lang="en-US" sz="1200" i="0" smtClean="0">
                          <a:solidFill>
                            <a:srgbClr val="FFFFFF"/>
                          </a:solidFill>
                          <a:latin typeface="Calibri" panose="020F0502020204030204" pitchFamily="34" charset="0"/>
                          <a:cs typeface="Calibri" panose="020F0502020204030204" pitchFamily="34" charset="0"/>
                        </a:rPr>
                        <m:t> </m:t>
                      </m:r>
                      <m:r>
                        <m:rPr>
                          <m:nor/>
                        </m:rPr>
                        <a:rPr lang="en-US" sz="1200" i="0" smtClean="0">
                          <a:solidFill>
                            <a:srgbClr val="FFFFFF"/>
                          </a:solidFill>
                          <a:latin typeface="Calibri" panose="020F0502020204030204" pitchFamily="34" charset="0"/>
                          <a:cs typeface="Calibri" panose="020F0502020204030204" pitchFamily="34" charset="0"/>
                        </a:rPr>
                        <m:t>capital</m:t>
                      </m:r>
                      <m:r>
                        <m:rPr>
                          <m:nor/>
                        </m:rPr>
                        <a:rPr lang="en-US" sz="1200" i="0" smtClean="0">
                          <a:solidFill>
                            <a:srgbClr val="FFFFFF"/>
                          </a:solidFill>
                          <a:latin typeface="Calibri" panose="020F0502020204030204" pitchFamily="34" charset="0"/>
                          <a:cs typeface="Calibri" panose="020F0502020204030204" pitchFamily="34" charset="0"/>
                        </a:rPr>
                        <m:t> </m:t>
                      </m:r>
                      <m:r>
                        <m:rPr>
                          <m:nor/>
                        </m:rPr>
                        <a:rPr lang="en-US" sz="1200" i="0" smtClean="0">
                          <a:solidFill>
                            <a:srgbClr val="FFFFFF"/>
                          </a:solidFill>
                          <a:latin typeface="Calibri" panose="020F0502020204030204" pitchFamily="34" charset="0"/>
                          <a:cs typeface="Calibri" panose="020F0502020204030204" pitchFamily="34" charset="0"/>
                        </a:rPr>
                        <m:t>demanded</m:t>
                      </m:r>
                    </m:oMath>
                  </m:oMathPara>
                </a14:m>
                <a:endParaRPr lang="en-US" dirty="0"/>
              </a:p>
              <a:p>
                <a:pPr marL="0" indent="0" algn="ctr"/>
                <a14:m>
                  <m:oMath xmlns:m="http://schemas.openxmlformats.org/officeDocument/2006/math">
                    <m:r>
                      <m:rPr>
                        <m:nor/>
                      </m:rPr>
                      <a:rPr lang="en-US" sz="1200" i="0" smtClean="0">
                        <a:solidFill>
                          <a:srgbClr val="FFFFFF"/>
                        </a:solidFill>
                        <a:latin typeface="Calibri" panose="020F0502020204030204" pitchFamily="34" charset="0"/>
                        <a:cs typeface="Calibri" panose="020F0502020204030204" pitchFamily="34" charset="0"/>
                      </a:rPr>
                      <m:t>private</m:t>
                    </m:r>
                    <m:r>
                      <m:rPr>
                        <m:nor/>
                      </m:rPr>
                      <a:rPr lang="en-US" sz="1200" i="0" smtClean="0">
                        <a:solidFill>
                          <a:srgbClr val="FFFFFF"/>
                        </a:solidFill>
                        <a:latin typeface="Calibri" panose="020F0502020204030204" pitchFamily="34" charset="0"/>
                        <a:cs typeface="Calibri" panose="020F0502020204030204" pitchFamily="34" charset="0"/>
                      </a:rPr>
                      <m:t> </m:t>
                    </m:r>
                    <m:r>
                      <m:rPr>
                        <m:nor/>
                      </m:rPr>
                      <a:rPr lang="en-US" sz="1200" i="0" smtClean="0">
                        <a:solidFill>
                          <a:srgbClr val="FFFFFF"/>
                        </a:solidFill>
                        <a:latin typeface="Calibri" panose="020F0502020204030204" pitchFamily="34" charset="0"/>
                        <a:cs typeface="Calibri" panose="020F0502020204030204" pitchFamily="34" charset="0"/>
                      </a:rPr>
                      <m:t>saving</m:t>
                    </m:r>
                    <m:r>
                      <m:rPr>
                        <m:nor/>
                      </m:rPr>
                      <a:rPr lang="en-US" sz="1200" i="0" smtClean="0">
                        <a:solidFill>
                          <a:srgbClr val="FFFFFF"/>
                        </a:solidFill>
                        <a:latin typeface="Calibri" panose="020F0502020204030204" pitchFamily="34" charset="0"/>
                        <a:cs typeface="Calibri" panose="020F0502020204030204" pitchFamily="34" charset="0"/>
                      </a:rPr>
                      <m:t> = </m:t>
                    </m:r>
                    <m:r>
                      <m:rPr>
                        <m:nor/>
                      </m:rPr>
                      <a:rPr lang="en-US" sz="1200" i="0" smtClean="0">
                        <a:solidFill>
                          <a:srgbClr val="FFFFFF"/>
                        </a:solidFill>
                        <a:latin typeface="Calibri" panose="020F0502020204030204" pitchFamily="34" charset="0"/>
                        <a:cs typeface="Calibri" panose="020F0502020204030204" pitchFamily="34" charset="0"/>
                      </a:rPr>
                      <m:t>private</m:t>
                    </m:r>
                    <m:r>
                      <m:rPr>
                        <m:nor/>
                      </m:rPr>
                      <a:rPr lang="en-US" sz="1200" i="0" smtClean="0">
                        <a:solidFill>
                          <a:srgbClr val="FFFFFF"/>
                        </a:solidFill>
                        <a:latin typeface="Calibri" panose="020F0502020204030204" pitchFamily="34" charset="0"/>
                        <a:cs typeface="Calibri" panose="020F0502020204030204" pitchFamily="34" charset="0"/>
                      </a:rPr>
                      <m:t> </m:t>
                    </m:r>
                    <m:r>
                      <m:rPr>
                        <m:nor/>
                      </m:rPr>
                      <a:rPr lang="en-US" sz="1200" i="0" smtClean="0">
                        <a:solidFill>
                          <a:srgbClr val="FFFFFF"/>
                        </a:solidFill>
                        <a:latin typeface="Calibri" panose="020F0502020204030204" pitchFamily="34" charset="0"/>
                        <a:cs typeface="Calibri" panose="020F0502020204030204" pitchFamily="34" charset="0"/>
                      </a:rPr>
                      <m:t>investment</m:t>
                    </m:r>
                    <m:r>
                      <m:rPr>
                        <m:nor/>
                      </m:rPr>
                      <a:rPr lang="en-US" sz="1200" i="0" smtClean="0">
                        <a:solidFill>
                          <a:srgbClr val="FFFFFF"/>
                        </a:solidFill>
                        <a:latin typeface="Calibri" panose="020F0502020204030204" pitchFamily="34" charset="0"/>
                        <a:cs typeface="Calibri" panose="020F0502020204030204" pitchFamily="34" charset="0"/>
                      </a:rPr>
                      <m:t> + </m:t>
                    </m:r>
                    <m:r>
                      <m:rPr>
                        <m:nor/>
                      </m:rPr>
                      <a:rPr lang="en-US" sz="1200" i="0" smtClean="0">
                        <a:solidFill>
                          <a:srgbClr val="FFFFFF"/>
                        </a:solidFill>
                        <a:latin typeface="Calibri" panose="020F0502020204030204" pitchFamily="34" charset="0"/>
                        <a:cs typeface="Calibri" panose="020F0502020204030204" pitchFamily="34" charset="0"/>
                      </a:rPr>
                      <m:t>budget</m:t>
                    </m:r>
                    <m:r>
                      <m:rPr>
                        <m:nor/>
                      </m:rPr>
                      <a:rPr lang="en-US" sz="1200" i="0" smtClean="0">
                        <a:solidFill>
                          <a:srgbClr val="FFFFFF"/>
                        </a:solidFill>
                        <a:latin typeface="Calibri" panose="020F0502020204030204" pitchFamily="34" charset="0"/>
                        <a:cs typeface="Calibri" panose="020F0502020204030204" pitchFamily="34" charset="0"/>
                      </a:rPr>
                      <m:t> </m:t>
                    </m:r>
                    <m:r>
                      <m:rPr>
                        <m:nor/>
                      </m:rPr>
                      <a:rPr lang="en-US" sz="1200" i="0" smtClean="0">
                        <a:solidFill>
                          <a:srgbClr val="FFFFFF"/>
                        </a:solidFill>
                        <a:latin typeface="Calibri" panose="020F0502020204030204" pitchFamily="34" charset="0"/>
                        <a:cs typeface="Calibri" panose="020F0502020204030204" pitchFamily="34" charset="0"/>
                      </a:rPr>
                      <m:t>deficit</m:t>
                    </m:r>
                    <m:r>
                      <m:rPr>
                        <m:nor/>
                      </m:rPr>
                      <a:rPr lang="en-US" sz="1200" i="0" smtClean="0">
                        <a:solidFill>
                          <a:srgbClr val="FFFFFF"/>
                        </a:solidFill>
                        <a:latin typeface="Calibri" panose="020F0502020204030204" pitchFamily="34" charset="0"/>
                        <a:cs typeface="Calibri" panose="020F0502020204030204" pitchFamily="34" charset="0"/>
                      </a:rPr>
                      <m:t> + </m:t>
                    </m:r>
                  </m:oMath>
                </a14:m>
                <a:r>
                  <a:rPr lang="en-US" sz="1200" dirty="0">
                    <a:solidFill>
                      <a:srgbClr val="FFFFFF"/>
                    </a:solidFill>
                    <a:cs typeface="Calibri" panose="020F0502020204030204" pitchFamily="34" charset="0"/>
                  </a:rPr>
                  <a:t> </a:t>
                </a:r>
                <a14:m>
                  <m:oMath xmlns:m="http://schemas.openxmlformats.org/officeDocument/2006/math">
                    <m:r>
                      <m:rPr>
                        <m:nor/>
                      </m:rPr>
                      <a:rPr lang="en-US" sz="1200" i="0">
                        <a:solidFill>
                          <a:srgbClr val="FFFFFF"/>
                        </a:solidFill>
                        <a:latin typeface="Calibri" panose="020F0502020204030204" pitchFamily="34" charset="0"/>
                        <a:cs typeface="Calibri" panose="020F0502020204030204" pitchFamily="34" charset="0"/>
                      </a:rPr>
                      <m:t>trade</m:t>
                    </m:r>
                    <m:r>
                      <m:rPr>
                        <m:nor/>
                      </m:rPr>
                      <a:rPr lang="en-US" sz="1200" i="0">
                        <a:solidFill>
                          <a:srgbClr val="FFFFFF"/>
                        </a:solidFill>
                        <a:latin typeface="Calibri" panose="020F0502020204030204" pitchFamily="34" charset="0"/>
                        <a:cs typeface="Calibri" panose="020F0502020204030204" pitchFamily="34" charset="0"/>
                      </a:rPr>
                      <m:t> </m:t>
                    </m:r>
                    <m:r>
                      <m:rPr>
                        <m:nor/>
                      </m:rPr>
                      <a:rPr lang="en-US" sz="1200" i="0">
                        <a:solidFill>
                          <a:srgbClr val="FFFFFF"/>
                        </a:solidFill>
                        <a:latin typeface="Calibri" panose="020F0502020204030204" pitchFamily="34" charset="0"/>
                        <a:cs typeface="Calibri" panose="020F0502020204030204" pitchFamily="34" charset="0"/>
                      </a:rPr>
                      <m:t>surplus</m:t>
                    </m:r>
                  </m:oMath>
                </a14:m>
                <a:r>
                  <a:rPr lang="en-US" dirty="0"/>
                  <a:t> </a:t>
                </a:r>
              </a:p>
              <a:p>
                <a:pPr marL="0" indent="0" algn="ctr"/>
                <a14:m>
                  <m:oMathPara xmlns:m="http://schemas.openxmlformats.org/officeDocument/2006/math">
                    <m:oMathParaPr>
                      <m:jc m:val="centerGroup"/>
                    </m:oMathParaPr>
                    <m:oMath xmlns:m="http://schemas.openxmlformats.org/officeDocument/2006/math">
                      <m:r>
                        <m:rPr>
                          <m:nor/>
                        </m:rPr>
                        <a:rPr lang="en-US" sz="1200" i="0" smtClean="0">
                          <a:solidFill>
                            <a:srgbClr val="FFFFFF"/>
                          </a:solidFill>
                          <a:latin typeface="Calibri" panose="020F0502020204030204" pitchFamily="34" charset="0"/>
                          <a:cs typeface="Calibri" panose="020F0502020204030204" pitchFamily="34" charset="0"/>
                        </a:rPr>
                        <m:t>S</m:t>
                      </m:r>
                      <m:r>
                        <m:rPr>
                          <m:nor/>
                        </m:rPr>
                        <a:rPr lang="en-US" sz="1200" i="0" smtClean="0">
                          <a:solidFill>
                            <a:srgbClr val="FFFFFF"/>
                          </a:solidFill>
                          <a:latin typeface="Calibri" panose="020F0502020204030204" pitchFamily="34" charset="0"/>
                          <a:cs typeface="Calibri" panose="020F0502020204030204" pitchFamily="34" charset="0"/>
                        </a:rPr>
                        <m:t> = </m:t>
                      </m:r>
                      <m:r>
                        <m:rPr>
                          <m:nor/>
                        </m:rPr>
                        <a:rPr lang="en-US" sz="1200" i="0" smtClean="0">
                          <a:solidFill>
                            <a:srgbClr val="FFFFFF"/>
                          </a:solidFill>
                          <a:latin typeface="Calibri" panose="020F0502020204030204" pitchFamily="34" charset="0"/>
                          <a:cs typeface="Calibri" panose="020F0502020204030204" pitchFamily="34" charset="0"/>
                        </a:rPr>
                        <m:t>I</m:t>
                      </m:r>
                      <m:r>
                        <m:rPr>
                          <m:nor/>
                        </m:rPr>
                        <a:rPr lang="en-US" sz="1200" i="0" smtClean="0">
                          <a:solidFill>
                            <a:srgbClr val="FFFFFF"/>
                          </a:solidFill>
                          <a:latin typeface="Calibri" panose="020F0502020204030204" pitchFamily="34" charset="0"/>
                          <a:cs typeface="Calibri" panose="020F0502020204030204" pitchFamily="34" charset="0"/>
                        </a:rPr>
                        <m:t> + </m:t>
                      </m:r>
                      <m:r>
                        <a:rPr lang="en-US" sz="1200" i="1">
                          <a:solidFill>
                            <a:srgbClr val="FFFFFF"/>
                          </a:solidFill>
                          <a:latin typeface="Cambria Math" panose="02040503050406030204" pitchFamily="18" charset="0"/>
                        </a:rPr>
                        <m:t>(</m:t>
                      </m:r>
                      <m:r>
                        <m:rPr>
                          <m:nor/>
                        </m:rPr>
                        <a:rPr lang="en-US" sz="1200" i="0">
                          <a:solidFill>
                            <a:srgbClr val="FFFFFF"/>
                          </a:solidFill>
                          <a:latin typeface="Calibri" panose="020F0502020204030204" pitchFamily="34" charset="0"/>
                          <a:cs typeface="Calibri" panose="020F0502020204030204" pitchFamily="34" charset="0"/>
                        </a:rPr>
                        <m:t>G</m:t>
                      </m:r>
                      <m:r>
                        <m:rPr>
                          <m:nor/>
                        </m:rPr>
                        <a:rPr lang="en-US" sz="1200" i="0">
                          <a:solidFill>
                            <a:srgbClr val="FFFFFF"/>
                          </a:solidFill>
                          <a:latin typeface="Calibri" panose="020F0502020204030204" pitchFamily="34" charset="0"/>
                          <a:cs typeface="Calibri" panose="020F0502020204030204" pitchFamily="34" charset="0"/>
                        </a:rPr>
                        <m:t>−</m:t>
                      </m:r>
                      <m:r>
                        <m:rPr>
                          <m:nor/>
                        </m:rPr>
                        <a:rPr lang="en-US" sz="1200" i="0">
                          <a:solidFill>
                            <a:srgbClr val="FFFFFF"/>
                          </a:solidFill>
                          <a:latin typeface="Calibri" panose="020F0502020204030204" pitchFamily="34" charset="0"/>
                          <a:cs typeface="Calibri" panose="020F0502020204030204" pitchFamily="34" charset="0"/>
                        </a:rPr>
                        <m:t>T</m:t>
                      </m:r>
                      <m:r>
                        <a:rPr lang="en-US" sz="1200" i="1">
                          <a:solidFill>
                            <a:srgbClr val="FFFFFF"/>
                          </a:solidFill>
                          <a:latin typeface="Cambria Math" panose="02040503050406030204" pitchFamily="18" charset="0"/>
                        </a:rPr>
                        <m:t>)</m:t>
                      </m:r>
                      <m:r>
                        <m:rPr>
                          <m:nor/>
                        </m:rPr>
                        <a:rPr lang="en-US" sz="1200" i="0">
                          <a:solidFill>
                            <a:srgbClr val="FFFFFF"/>
                          </a:solidFill>
                          <a:latin typeface="Calibri" panose="020F0502020204030204" pitchFamily="34" charset="0"/>
                          <a:cs typeface="Calibri" panose="020F0502020204030204" pitchFamily="34" charset="0"/>
                        </a:rPr>
                        <m:t> + </m:t>
                      </m:r>
                      <m:r>
                        <a:rPr lang="en-US" sz="1200" i="1">
                          <a:solidFill>
                            <a:srgbClr val="FFFFFF"/>
                          </a:solidFill>
                          <a:latin typeface="Cambria Math" panose="02040503050406030204" pitchFamily="18" charset="0"/>
                        </a:rPr>
                        <m:t>(</m:t>
                      </m:r>
                      <m:r>
                        <m:rPr>
                          <m:nor/>
                        </m:rPr>
                        <a:rPr lang="en-US" sz="1200" i="0">
                          <a:solidFill>
                            <a:srgbClr val="FFFFFF"/>
                          </a:solidFill>
                          <a:latin typeface="Calibri" panose="020F0502020204030204" pitchFamily="34" charset="0"/>
                          <a:cs typeface="Calibri" panose="020F0502020204030204" pitchFamily="34" charset="0"/>
                        </a:rPr>
                        <m:t>X</m:t>
                      </m:r>
                      <m:r>
                        <m:rPr>
                          <m:nor/>
                        </m:rPr>
                        <a:rPr lang="en-US" sz="1200" i="0">
                          <a:solidFill>
                            <a:srgbClr val="FFFFFF"/>
                          </a:solidFill>
                          <a:latin typeface="Calibri" panose="020F0502020204030204" pitchFamily="34" charset="0"/>
                          <a:cs typeface="Calibri" panose="020F0502020204030204" pitchFamily="34" charset="0"/>
                        </a:rPr>
                        <m:t>−</m:t>
                      </m:r>
                      <m:r>
                        <m:rPr>
                          <m:nor/>
                        </m:rPr>
                        <a:rPr lang="en-US" sz="1200" i="0">
                          <a:solidFill>
                            <a:srgbClr val="FFFFFF"/>
                          </a:solidFill>
                          <a:latin typeface="Calibri" panose="020F0502020204030204" pitchFamily="34" charset="0"/>
                          <a:cs typeface="Calibri" panose="020F0502020204030204" pitchFamily="34" charset="0"/>
                        </a:rPr>
                        <m:t>M</m:t>
                      </m:r>
                      <m:r>
                        <a:rPr lang="en-US" sz="1200" i="1">
                          <a:solidFill>
                            <a:srgbClr val="FFFFFF"/>
                          </a:solidFill>
                          <a:latin typeface="Cambria Math" panose="02040503050406030204" pitchFamily="18" charset="0"/>
                        </a:rPr>
                        <m:t>)</m:t>
                      </m:r>
                    </m:oMath>
                  </m:oMathPara>
                </a14:m>
                <a:endParaRPr lang="en-US" dirty="0"/>
              </a:p>
            </p:txBody>
          </p:sp>
        </mc:Choice>
        <mc:Fallback xmlns="">
          <p:sp>
            <p:nvSpPr>
              <p:cNvPr id="3" name="Notes Placeholder 2"/>
              <p:cNvSpPr>
                <a:spLocks noGrp="1"/>
              </p:cNvSpPr>
              <p:nvPr>
                <p:ph type="body" idx="1"/>
              </p:nvPr>
            </p:nvSpPr>
            <p:spPr/>
            <p:txBody>
              <a:bodyPr/>
              <a:lstStyle/>
              <a:p>
                <a:pPr marL="0" indent="0"/>
                <a:r>
                  <a:rPr lang="en-US" dirty="0"/>
                  <a:t>When an economy is running a trade surplus, meaning it is experiencing a net outflow of financial capital, the identity can be written like this:</a:t>
                </a:r>
              </a:p>
              <a:p>
                <a:pPr marL="0" indent="0"/>
                <a:r>
                  <a:rPr lang="en-US" sz="1200" i="0">
                    <a:solidFill>
                      <a:srgbClr val="FFFFFF"/>
                    </a:solidFill>
                    <a:latin typeface="Cambria Math" panose="02040503050406030204" pitchFamily="18" charset="0"/>
                    <a:cs typeface="Calibri" panose="020F0502020204030204" pitchFamily="34" charset="0"/>
                  </a:rPr>
                  <a:t>"quantity of financial capital supplied = quantity of financial capital demanded</a:t>
                </a:r>
                <a:r>
                  <a:rPr lang="en-US" sz="1200" i="0">
                    <a:solidFill>
                      <a:srgbClr val="FFFFFF"/>
                    </a:solidFill>
                    <a:latin typeface="Calibri" panose="020F0502020204030204" pitchFamily="34" charset="0"/>
                    <a:cs typeface="Calibri" panose="020F0502020204030204" pitchFamily="34" charset="0"/>
                  </a:rPr>
                  <a:t>"</a:t>
                </a:r>
                <a:endParaRPr lang="en-US" dirty="0"/>
              </a:p>
              <a:p>
                <a:pPr marL="0" indent="0" algn="ctr"/>
                <a:r>
                  <a:rPr lang="en-US" sz="1200" i="0">
                    <a:solidFill>
                      <a:srgbClr val="FFFFFF"/>
                    </a:solidFill>
                    <a:latin typeface="Cambria Math" panose="02040503050406030204" pitchFamily="18" charset="0"/>
                    <a:cs typeface="Calibri" panose="020F0502020204030204" pitchFamily="34" charset="0"/>
                  </a:rPr>
                  <a:t>"private saving = private investment + budget deficit + </a:t>
                </a:r>
                <a:r>
                  <a:rPr lang="en-US" sz="1200" i="0">
                    <a:solidFill>
                      <a:srgbClr val="FFFFFF"/>
                    </a:solidFill>
                    <a:latin typeface="Calibri" panose="020F0502020204030204" pitchFamily="34" charset="0"/>
                    <a:cs typeface="Calibri" panose="020F0502020204030204" pitchFamily="34" charset="0"/>
                  </a:rPr>
                  <a:t>"</a:t>
                </a:r>
                <a:r>
                  <a:rPr lang="en-US" sz="1200" dirty="0">
                    <a:solidFill>
                      <a:srgbClr val="FFFFFF"/>
                    </a:solidFill>
                    <a:cs typeface="Calibri" panose="020F0502020204030204" pitchFamily="34" charset="0"/>
                  </a:rPr>
                  <a:t> </a:t>
                </a:r>
                <a:r>
                  <a:rPr lang="en-US" sz="1200" i="0">
                    <a:solidFill>
                      <a:srgbClr val="FFFFFF"/>
                    </a:solidFill>
                    <a:latin typeface="Cambria Math" panose="02040503050406030204" pitchFamily="18" charset="0"/>
                    <a:cs typeface="Calibri" panose="020F0502020204030204" pitchFamily="34" charset="0"/>
                  </a:rPr>
                  <a:t>"trade surplus</a:t>
                </a:r>
                <a:r>
                  <a:rPr lang="en-US" sz="1200" i="0">
                    <a:solidFill>
                      <a:srgbClr val="FFFFFF"/>
                    </a:solidFill>
                    <a:latin typeface="Calibri" panose="020F0502020204030204" pitchFamily="34" charset="0"/>
                    <a:cs typeface="Calibri" panose="020F0502020204030204" pitchFamily="34" charset="0"/>
                  </a:rPr>
                  <a:t>"</a:t>
                </a:r>
                <a:r>
                  <a:rPr lang="en-US" dirty="0"/>
                  <a:t> </a:t>
                </a:r>
              </a:p>
              <a:p>
                <a:pPr marL="0" indent="0" algn="ctr"/>
                <a:r>
                  <a:rPr lang="en-US" sz="1200" i="0">
                    <a:solidFill>
                      <a:srgbClr val="FFFFFF"/>
                    </a:solidFill>
                    <a:latin typeface="Cambria Math" panose="02040503050406030204" pitchFamily="18" charset="0"/>
                    <a:cs typeface="Calibri" panose="020F0502020204030204" pitchFamily="34" charset="0"/>
                  </a:rPr>
                  <a:t>"S = I + "</a:t>
                </a:r>
                <a:r>
                  <a:rPr lang="en-US" sz="1200" i="0">
                    <a:solidFill>
                      <a:srgbClr val="FFFFFF"/>
                    </a:solidFill>
                    <a:latin typeface="Cambria Math" panose="02040503050406030204" pitchFamily="18" charset="0"/>
                  </a:rPr>
                  <a:t>("</a:t>
                </a:r>
                <a:r>
                  <a:rPr lang="en-US" sz="1200" i="0">
                    <a:solidFill>
                      <a:srgbClr val="FFFFFF"/>
                    </a:solidFill>
                    <a:latin typeface="Cambria Math" panose="02040503050406030204" pitchFamily="18" charset="0"/>
                    <a:cs typeface="Calibri" panose="020F0502020204030204" pitchFamily="34" charset="0"/>
                  </a:rPr>
                  <a:t>G−T"</a:t>
                </a:r>
                <a:r>
                  <a:rPr lang="en-US" sz="1200" i="0">
                    <a:solidFill>
                      <a:srgbClr val="FFFFFF"/>
                    </a:solidFill>
                    <a:latin typeface="Cambria Math" panose="02040503050406030204" pitchFamily="18" charset="0"/>
                  </a:rPr>
                  <a:t>)"</a:t>
                </a:r>
                <a:r>
                  <a:rPr lang="en-US" sz="1200" i="0">
                    <a:solidFill>
                      <a:srgbClr val="FFFFFF"/>
                    </a:solidFill>
                    <a:latin typeface="Cambria Math" panose="02040503050406030204" pitchFamily="18" charset="0"/>
                    <a:cs typeface="Calibri" panose="020F0502020204030204" pitchFamily="34" charset="0"/>
                  </a:rPr>
                  <a:t> + "</a:t>
                </a:r>
                <a:r>
                  <a:rPr lang="en-US" sz="1200" i="0">
                    <a:solidFill>
                      <a:srgbClr val="FFFFFF"/>
                    </a:solidFill>
                    <a:latin typeface="Cambria Math" panose="02040503050406030204" pitchFamily="18" charset="0"/>
                  </a:rPr>
                  <a:t>("</a:t>
                </a:r>
                <a:r>
                  <a:rPr lang="en-US" sz="1200" i="0">
                    <a:solidFill>
                      <a:srgbClr val="FFFFFF"/>
                    </a:solidFill>
                    <a:latin typeface="Cambria Math" panose="02040503050406030204" pitchFamily="18" charset="0"/>
                    <a:cs typeface="Calibri" panose="020F0502020204030204" pitchFamily="34" charset="0"/>
                  </a:rPr>
                  <a:t>X−M"</a:t>
                </a:r>
                <a:r>
                  <a:rPr lang="en-US" sz="1200" i="0">
                    <a:solidFill>
                      <a:srgbClr val="FFFFFF"/>
                    </a:solidFill>
                    <a:latin typeface="Cambria Math" panose="02040503050406030204" pitchFamily="18" charset="0"/>
                  </a:rPr>
                  <a:t>)</a:t>
                </a:r>
                <a:endParaRPr lang="en-US" dirty="0"/>
              </a:p>
            </p:txBody>
          </p:sp>
        </mc:Fallback>
      </mc:AlternateContent>
    </p:spTree>
    <p:extLst>
      <p:ext uri="{BB962C8B-B14F-4D97-AF65-F5344CB8AC3E}">
        <p14:creationId xmlns:p14="http://schemas.microsoft.com/office/powerpoint/2010/main" val="10026996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Visit the website hawkes.biz/</a:t>
            </a:r>
            <a:r>
              <a:rPr lang="en-US" dirty="0" err="1"/>
              <a:t>debtclock</a:t>
            </a:r>
            <a:r>
              <a:rPr lang="en-US" dirty="0"/>
              <a:t> and review the current U.S. budget deficit. Now that you know the current budget deficit in the U.S., does it affect how much you are willing to spend? Does it make you want to save more or less? Explain your reasoning.</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42731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2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6" name="Google Shape;346;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When a government spends more than it collects in taxes, it runs a budget deficit. Following a deficit, the government may need to borrow, which can lead to the following problems: decreased economic growth, trade imbalances, financial crises, high inflation, large inflows of financial capital from abroad, plummeting exchange rates, or strains on banking and financial systems.</a:t>
            </a:r>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934816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When governments are borrowers in financial markets, there are three possible sources for the funds: households might save more, private firms might borrow less, and increased investment from abroad.</a:t>
            </a:r>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82279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The national saving and investment identity provides a framework for showing the relationships between the sources of demand and supply in financial capital markets. The quantity of financial capital supplied in the market must equal the quantity of financial capital demanded.</a:t>
            </a:r>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298467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The U.S. economy has two main sources of saving: private saving from inside the U.S. economy and public saving if tax revenues are greater than government spending. "total saving = private saving "(S)" + public saving "("T−G")</a:t>
            </a:r>
          </a:p>
          <a:p>
            <a:pPr marL="0" lvl="0" indent="0" algn="l" rtl="0">
              <a:spcBef>
                <a:spcPts val="0"/>
              </a:spcBef>
              <a:spcAft>
                <a:spcPts val="0"/>
              </a:spcAft>
              <a:buNone/>
            </a:pPr>
            <a:r>
              <a:rPr lang="en-US" dirty="0"/>
              <a:t>Two sources of supply of financial capital: savings by individuals and firms (S) and the inflow from foreign investors (M−X) Two sources of demand for financial capital: private-sector investment (I) and government borrowing, which occurs when government spending (G) is higher than taxes collected (T)</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187359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indent="0"/>
                <a:r>
                  <a:rPr lang="en-US" dirty="0"/>
                  <a:t>Expressing this identity in algebraic terms gives us the following:</a:t>
                </a:r>
              </a:p>
              <a:p>
                <a:pPr marL="0" indent="0"/>
                <a:endParaRPr lang="en-US" dirty="0"/>
              </a:p>
              <a:p>
                <a:pPr marL="0" indent="0"/>
                <a14:m>
                  <m:oMathPara xmlns:m="http://schemas.openxmlformats.org/officeDocument/2006/math">
                    <m:oMathParaPr>
                      <m:jc m:val="centerGroup"/>
                    </m:oMathParaPr>
                    <m:oMath xmlns:m="http://schemas.openxmlformats.org/officeDocument/2006/math">
                      <m:r>
                        <m:rPr>
                          <m:nor/>
                        </m:rPr>
                        <a:rPr lang="en-US" sz="1200" i="0" smtClean="0">
                          <a:solidFill>
                            <a:srgbClr val="FFFFFF"/>
                          </a:solidFill>
                          <a:latin typeface="Calibri" panose="020F0502020204030204" pitchFamily="34" charset="0"/>
                          <a:cs typeface="Calibri" panose="020F0502020204030204" pitchFamily="34" charset="0"/>
                        </a:rPr>
                        <m:t>quantity</m:t>
                      </m:r>
                      <m:r>
                        <m:rPr>
                          <m:nor/>
                        </m:rPr>
                        <a:rPr lang="en-US" sz="1200" i="0" smtClean="0">
                          <a:solidFill>
                            <a:srgbClr val="FFFFFF"/>
                          </a:solidFill>
                          <a:latin typeface="Calibri" panose="020F0502020204030204" pitchFamily="34" charset="0"/>
                          <a:cs typeface="Calibri" panose="020F0502020204030204" pitchFamily="34" charset="0"/>
                        </a:rPr>
                        <m:t> </m:t>
                      </m:r>
                      <m:r>
                        <m:rPr>
                          <m:nor/>
                        </m:rPr>
                        <a:rPr lang="en-US" sz="1200" i="0" smtClean="0">
                          <a:solidFill>
                            <a:srgbClr val="FFFFFF"/>
                          </a:solidFill>
                          <a:latin typeface="Calibri" panose="020F0502020204030204" pitchFamily="34" charset="0"/>
                          <a:cs typeface="Calibri" panose="020F0502020204030204" pitchFamily="34" charset="0"/>
                        </a:rPr>
                        <m:t>of</m:t>
                      </m:r>
                      <m:r>
                        <m:rPr>
                          <m:nor/>
                        </m:rPr>
                        <a:rPr lang="en-US" sz="1200" i="0" smtClean="0">
                          <a:solidFill>
                            <a:srgbClr val="FFFFFF"/>
                          </a:solidFill>
                          <a:latin typeface="Calibri" panose="020F0502020204030204" pitchFamily="34" charset="0"/>
                          <a:cs typeface="Calibri" panose="020F0502020204030204" pitchFamily="34" charset="0"/>
                        </a:rPr>
                        <m:t> </m:t>
                      </m:r>
                      <m:r>
                        <m:rPr>
                          <m:nor/>
                        </m:rPr>
                        <a:rPr lang="en-US" sz="1200" i="0" smtClean="0">
                          <a:solidFill>
                            <a:srgbClr val="FFFFFF"/>
                          </a:solidFill>
                          <a:latin typeface="Calibri" panose="020F0502020204030204" pitchFamily="34" charset="0"/>
                          <a:cs typeface="Calibri" panose="020F0502020204030204" pitchFamily="34" charset="0"/>
                        </a:rPr>
                        <m:t>financial</m:t>
                      </m:r>
                      <m:r>
                        <m:rPr>
                          <m:nor/>
                        </m:rPr>
                        <a:rPr lang="en-US" sz="1200" i="0" smtClean="0">
                          <a:solidFill>
                            <a:srgbClr val="FFFFFF"/>
                          </a:solidFill>
                          <a:latin typeface="Calibri" panose="020F0502020204030204" pitchFamily="34" charset="0"/>
                          <a:cs typeface="Calibri" panose="020F0502020204030204" pitchFamily="34" charset="0"/>
                        </a:rPr>
                        <m:t> </m:t>
                      </m:r>
                      <m:r>
                        <m:rPr>
                          <m:nor/>
                        </m:rPr>
                        <a:rPr lang="en-US" sz="1200" i="0" smtClean="0">
                          <a:solidFill>
                            <a:srgbClr val="FFFFFF"/>
                          </a:solidFill>
                          <a:latin typeface="Calibri" panose="020F0502020204030204" pitchFamily="34" charset="0"/>
                          <a:cs typeface="Calibri" panose="020F0502020204030204" pitchFamily="34" charset="0"/>
                        </a:rPr>
                        <m:t>capital</m:t>
                      </m:r>
                      <m:r>
                        <m:rPr>
                          <m:nor/>
                        </m:rPr>
                        <a:rPr lang="en-US" sz="1200" i="0" smtClean="0">
                          <a:solidFill>
                            <a:srgbClr val="FFFFFF"/>
                          </a:solidFill>
                          <a:latin typeface="Calibri" panose="020F0502020204030204" pitchFamily="34" charset="0"/>
                          <a:cs typeface="Calibri" panose="020F0502020204030204" pitchFamily="34" charset="0"/>
                        </a:rPr>
                        <m:t> </m:t>
                      </m:r>
                      <m:r>
                        <m:rPr>
                          <m:nor/>
                        </m:rPr>
                        <a:rPr lang="en-US" sz="1200" i="0" smtClean="0">
                          <a:solidFill>
                            <a:srgbClr val="FFFFFF"/>
                          </a:solidFill>
                          <a:latin typeface="Calibri" panose="020F0502020204030204" pitchFamily="34" charset="0"/>
                          <a:cs typeface="Calibri" panose="020F0502020204030204" pitchFamily="34" charset="0"/>
                        </a:rPr>
                        <m:t>supplied</m:t>
                      </m:r>
                      <m:r>
                        <m:rPr>
                          <m:nor/>
                        </m:rPr>
                        <a:rPr lang="en-US" sz="1200" i="0" smtClean="0">
                          <a:solidFill>
                            <a:srgbClr val="FFFFFF"/>
                          </a:solidFill>
                          <a:latin typeface="Calibri" panose="020F0502020204030204" pitchFamily="34" charset="0"/>
                          <a:cs typeface="Calibri" panose="020F0502020204030204" pitchFamily="34" charset="0"/>
                        </a:rPr>
                        <m:t> = </m:t>
                      </m:r>
                      <m:r>
                        <m:rPr>
                          <m:nor/>
                        </m:rPr>
                        <a:rPr lang="en-US" sz="1200" i="0" smtClean="0">
                          <a:solidFill>
                            <a:srgbClr val="FFFFFF"/>
                          </a:solidFill>
                          <a:latin typeface="Calibri" panose="020F0502020204030204" pitchFamily="34" charset="0"/>
                          <a:cs typeface="Calibri" panose="020F0502020204030204" pitchFamily="34" charset="0"/>
                        </a:rPr>
                        <m:t>quantity</m:t>
                      </m:r>
                      <m:r>
                        <m:rPr>
                          <m:nor/>
                        </m:rPr>
                        <a:rPr lang="en-US" sz="1200" i="0" smtClean="0">
                          <a:solidFill>
                            <a:srgbClr val="FFFFFF"/>
                          </a:solidFill>
                          <a:latin typeface="Calibri" panose="020F0502020204030204" pitchFamily="34" charset="0"/>
                          <a:cs typeface="Calibri" panose="020F0502020204030204" pitchFamily="34" charset="0"/>
                        </a:rPr>
                        <m:t> </m:t>
                      </m:r>
                      <m:r>
                        <m:rPr>
                          <m:nor/>
                        </m:rPr>
                        <a:rPr lang="en-US" sz="1200" i="0" smtClean="0">
                          <a:solidFill>
                            <a:srgbClr val="FFFFFF"/>
                          </a:solidFill>
                          <a:latin typeface="Calibri" panose="020F0502020204030204" pitchFamily="34" charset="0"/>
                          <a:cs typeface="Calibri" panose="020F0502020204030204" pitchFamily="34" charset="0"/>
                        </a:rPr>
                        <m:t>of</m:t>
                      </m:r>
                      <m:r>
                        <m:rPr>
                          <m:nor/>
                        </m:rPr>
                        <a:rPr lang="en-US" sz="1200" i="0" smtClean="0">
                          <a:solidFill>
                            <a:srgbClr val="FFFFFF"/>
                          </a:solidFill>
                          <a:latin typeface="Calibri" panose="020F0502020204030204" pitchFamily="34" charset="0"/>
                          <a:cs typeface="Calibri" panose="020F0502020204030204" pitchFamily="34" charset="0"/>
                        </a:rPr>
                        <m:t> </m:t>
                      </m:r>
                      <m:r>
                        <m:rPr>
                          <m:nor/>
                        </m:rPr>
                        <a:rPr lang="en-US" sz="1200" i="0" smtClean="0">
                          <a:solidFill>
                            <a:srgbClr val="FFFFFF"/>
                          </a:solidFill>
                          <a:latin typeface="Calibri" panose="020F0502020204030204" pitchFamily="34" charset="0"/>
                          <a:cs typeface="Calibri" panose="020F0502020204030204" pitchFamily="34" charset="0"/>
                        </a:rPr>
                        <m:t>financial</m:t>
                      </m:r>
                      <m:r>
                        <m:rPr>
                          <m:nor/>
                        </m:rPr>
                        <a:rPr lang="en-US" sz="1200" i="0" smtClean="0">
                          <a:solidFill>
                            <a:srgbClr val="FFFFFF"/>
                          </a:solidFill>
                          <a:latin typeface="Calibri" panose="020F0502020204030204" pitchFamily="34" charset="0"/>
                          <a:cs typeface="Calibri" panose="020F0502020204030204" pitchFamily="34" charset="0"/>
                        </a:rPr>
                        <m:t> </m:t>
                      </m:r>
                      <m:r>
                        <m:rPr>
                          <m:nor/>
                        </m:rPr>
                        <a:rPr lang="en-US" sz="1200" i="0" smtClean="0">
                          <a:solidFill>
                            <a:srgbClr val="FFFFFF"/>
                          </a:solidFill>
                          <a:latin typeface="Calibri" panose="020F0502020204030204" pitchFamily="34" charset="0"/>
                          <a:cs typeface="Calibri" panose="020F0502020204030204" pitchFamily="34" charset="0"/>
                        </a:rPr>
                        <m:t>capital</m:t>
                      </m:r>
                      <m:r>
                        <m:rPr>
                          <m:nor/>
                        </m:rPr>
                        <a:rPr lang="en-US" sz="1200" i="0" smtClean="0">
                          <a:solidFill>
                            <a:srgbClr val="FFFFFF"/>
                          </a:solidFill>
                          <a:latin typeface="Calibri" panose="020F0502020204030204" pitchFamily="34" charset="0"/>
                          <a:cs typeface="Calibri" panose="020F0502020204030204" pitchFamily="34" charset="0"/>
                        </a:rPr>
                        <m:t> </m:t>
                      </m:r>
                      <m:r>
                        <m:rPr>
                          <m:nor/>
                        </m:rPr>
                        <a:rPr lang="en-US" sz="1200" i="0" smtClean="0">
                          <a:solidFill>
                            <a:srgbClr val="FFFFFF"/>
                          </a:solidFill>
                          <a:latin typeface="Calibri" panose="020F0502020204030204" pitchFamily="34" charset="0"/>
                          <a:cs typeface="Calibri" panose="020F0502020204030204" pitchFamily="34" charset="0"/>
                        </a:rPr>
                        <m:t>demanded</m:t>
                      </m:r>
                    </m:oMath>
                  </m:oMathPara>
                </a14:m>
                <a:endParaRPr lang="en-US" dirty="0"/>
              </a:p>
              <a:p>
                <a:pPr marL="0" indent="0"/>
                <a14:m>
                  <m:oMathPara xmlns:m="http://schemas.openxmlformats.org/officeDocument/2006/math">
                    <m:oMathParaPr>
                      <m:jc m:val="centerGroup"/>
                    </m:oMathParaPr>
                    <m:oMath xmlns:m="http://schemas.openxmlformats.org/officeDocument/2006/math">
                      <m:r>
                        <m:rPr>
                          <m:nor/>
                        </m:rPr>
                        <a:rPr lang="en-US" sz="1200" i="0" smtClean="0">
                          <a:solidFill>
                            <a:srgbClr val="FFFFFF"/>
                          </a:solidFill>
                          <a:latin typeface="Calibri" panose="020F0502020204030204" pitchFamily="34" charset="0"/>
                          <a:cs typeface="Calibri" panose="020F0502020204030204" pitchFamily="34" charset="0"/>
                        </a:rPr>
                        <m:t>private</m:t>
                      </m:r>
                      <m:r>
                        <m:rPr>
                          <m:nor/>
                        </m:rPr>
                        <a:rPr lang="en-US" sz="1200" b="0" i="0" smtClean="0">
                          <a:solidFill>
                            <a:srgbClr val="FFFFFF"/>
                          </a:solidFill>
                          <a:latin typeface="Calibri" panose="020F0502020204030204" pitchFamily="34" charset="0"/>
                          <a:cs typeface="Calibri" panose="020F0502020204030204" pitchFamily="34" charset="0"/>
                        </a:rPr>
                        <m:t> </m:t>
                      </m:r>
                      <m:r>
                        <m:rPr>
                          <m:nor/>
                        </m:rPr>
                        <a:rPr lang="en-US" sz="1200" i="0" smtClean="0">
                          <a:solidFill>
                            <a:srgbClr val="FFFFFF"/>
                          </a:solidFill>
                          <a:latin typeface="Calibri" panose="020F0502020204030204" pitchFamily="34" charset="0"/>
                          <a:cs typeface="Calibri" panose="020F0502020204030204" pitchFamily="34" charset="0"/>
                        </a:rPr>
                        <m:t>saving</m:t>
                      </m:r>
                      <m:r>
                        <m:rPr>
                          <m:nor/>
                        </m:rPr>
                        <a:rPr lang="en-US" sz="1200" i="0" smtClean="0">
                          <a:solidFill>
                            <a:srgbClr val="FFFFFF"/>
                          </a:solidFill>
                          <a:latin typeface="Calibri" panose="020F0502020204030204" pitchFamily="34" charset="0"/>
                          <a:cs typeface="Calibri" panose="020F0502020204030204" pitchFamily="34" charset="0"/>
                        </a:rPr>
                        <m:t> + </m:t>
                      </m:r>
                      <m:r>
                        <m:rPr>
                          <m:nor/>
                        </m:rPr>
                        <a:rPr lang="en-US" sz="1200" i="0" smtClean="0">
                          <a:solidFill>
                            <a:srgbClr val="FFFFFF"/>
                          </a:solidFill>
                          <a:latin typeface="Calibri" panose="020F0502020204030204" pitchFamily="34" charset="0"/>
                          <a:cs typeface="Calibri" panose="020F0502020204030204" pitchFamily="34" charset="0"/>
                        </a:rPr>
                        <m:t>trade</m:t>
                      </m:r>
                      <m:r>
                        <m:rPr>
                          <m:nor/>
                        </m:rPr>
                        <a:rPr lang="en-US" sz="1200" i="0" smtClean="0">
                          <a:solidFill>
                            <a:srgbClr val="FFFFFF"/>
                          </a:solidFill>
                          <a:latin typeface="Calibri" panose="020F0502020204030204" pitchFamily="34" charset="0"/>
                          <a:cs typeface="Calibri" panose="020F0502020204030204" pitchFamily="34" charset="0"/>
                        </a:rPr>
                        <m:t> </m:t>
                      </m:r>
                      <m:r>
                        <m:rPr>
                          <m:nor/>
                        </m:rPr>
                        <a:rPr lang="en-US" sz="1200" i="0" smtClean="0">
                          <a:solidFill>
                            <a:srgbClr val="FFFFFF"/>
                          </a:solidFill>
                          <a:latin typeface="Calibri" panose="020F0502020204030204" pitchFamily="34" charset="0"/>
                          <a:cs typeface="Calibri" panose="020F0502020204030204" pitchFamily="34" charset="0"/>
                        </a:rPr>
                        <m:t>deficit</m:t>
                      </m:r>
                      <m:r>
                        <m:rPr>
                          <m:nor/>
                        </m:rPr>
                        <a:rPr lang="en-US" sz="1200" i="0" smtClean="0">
                          <a:solidFill>
                            <a:srgbClr val="FFFFFF"/>
                          </a:solidFill>
                          <a:latin typeface="Calibri" panose="020F0502020204030204" pitchFamily="34" charset="0"/>
                          <a:cs typeface="Calibri" panose="020F0502020204030204" pitchFamily="34" charset="0"/>
                        </a:rPr>
                        <m:t> = </m:t>
                      </m:r>
                      <m:r>
                        <m:rPr>
                          <m:nor/>
                        </m:rPr>
                        <a:rPr lang="en-US" sz="1200" i="0" smtClean="0">
                          <a:solidFill>
                            <a:srgbClr val="FFFFFF"/>
                          </a:solidFill>
                          <a:latin typeface="Calibri" panose="020F0502020204030204" pitchFamily="34" charset="0"/>
                          <a:cs typeface="Calibri" panose="020F0502020204030204" pitchFamily="34" charset="0"/>
                        </a:rPr>
                        <m:t>private</m:t>
                      </m:r>
                      <m:r>
                        <m:rPr>
                          <m:nor/>
                        </m:rPr>
                        <a:rPr lang="en-US" sz="1200" i="0" smtClean="0">
                          <a:solidFill>
                            <a:srgbClr val="FFFFFF"/>
                          </a:solidFill>
                          <a:latin typeface="Calibri" panose="020F0502020204030204" pitchFamily="34" charset="0"/>
                          <a:cs typeface="Calibri" panose="020F0502020204030204" pitchFamily="34" charset="0"/>
                        </a:rPr>
                        <m:t> </m:t>
                      </m:r>
                      <m:r>
                        <m:rPr>
                          <m:nor/>
                        </m:rPr>
                        <a:rPr lang="en-US" sz="1200" i="0" smtClean="0">
                          <a:solidFill>
                            <a:srgbClr val="FFFFFF"/>
                          </a:solidFill>
                          <a:latin typeface="Calibri" panose="020F0502020204030204" pitchFamily="34" charset="0"/>
                          <a:cs typeface="Calibri" panose="020F0502020204030204" pitchFamily="34" charset="0"/>
                        </a:rPr>
                        <m:t>investment</m:t>
                      </m:r>
                      <m:r>
                        <m:rPr>
                          <m:nor/>
                        </m:rPr>
                        <a:rPr lang="en-US" sz="1200" i="0" smtClean="0">
                          <a:solidFill>
                            <a:srgbClr val="FFFFFF"/>
                          </a:solidFill>
                          <a:latin typeface="Calibri" panose="020F0502020204030204" pitchFamily="34" charset="0"/>
                          <a:cs typeface="Calibri" panose="020F0502020204030204" pitchFamily="34" charset="0"/>
                        </a:rPr>
                        <m:t> + </m:t>
                      </m:r>
                      <m:r>
                        <m:rPr>
                          <m:nor/>
                        </m:rPr>
                        <a:rPr lang="en-US" sz="1200" i="0" smtClean="0">
                          <a:solidFill>
                            <a:srgbClr val="FFFFFF"/>
                          </a:solidFill>
                          <a:latin typeface="Calibri" panose="020F0502020204030204" pitchFamily="34" charset="0"/>
                          <a:cs typeface="Calibri" panose="020F0502020204030204" pitchFamily="34" charset="0"/>
                        </a:rPr>
                        <m:t>budget</m:t>
                      </m:r>
                      <m:r>
                        <m:rPr>
                          <m:nor/>
                        </m:rPr>
                        <a:rPr lang="en-US" sz="1200" i="0" smtClean="0">
                          <a:solidFill>
                            <a:srgbClr val="FFFFFF"/>
                          </a:solidFill>
                          <a:latin typeface="Calibri" panose="020F0502020204030204" pitchFamily="34" charset="0"/>
                          <a:cs typeface="Calibri" panose="020F0502020204030204" pitchFamily="34" charset="0"/>
                        </a:rPr>
                        <m:t> </m:t>
                      </m:r>
                      <m:r>
                        <m:rPr>
                          <m:nor/>
                        </m:rPr>
                        <a:rPr lang="en-US" sz="1200" i="0" smtClean="0">
                          <a:solidFill>
                            <a:srgbClr val="FFFFFF"/>
                          </a:solidFill>
                          <a:latin typeface="Calibri" panose="020F0502020204030204" pitchFamily="34" charset="0"/>
                          <a:cs typeface="Calibri" panose="020F0502020204030204" pitchFamily="34" charset="0"/>
                        </a:rPr>
                        <m:t>deficit</m:t>
                      </m:r>
                    </m:oMath>
                  </m:oMathPara>
                </a14:m>
                <a:endParaRPr lang="en-US" dirty="0"/>
              </a:p>
              <a:p>
                <a:pPr marL="0" indent="0" algn="ctr"/>
                <a:r>
                  <a:rPr lang="en-US" sz="1200" i="0" dirty="0">
                    <a:solidFill>
                      <a:srgbClr val="FFFFFF"/>
                    </a:solidFill>
                    <a:latin typeface="Cambria Math" panose="02040503050406030204" pitchFamily="18" charset="0"/>
                    <a:cs typeface="Calibri" panose="020F0502020204030204" pitchFamily="34" charset="0"/>
                  </a:rPr>
                  <a:t> </a:t>
                </a:r>
                <a14:m>
                  <m:oMath xmlns:m="http://schemas.openxmlformats.org/officeDocument/2006/math">
                    <m:r>
                      <m:rPr>
                        <m:nor/>
                      </m:rPr>
                      <a:rPr lang="en-US" sz="1200" i="0">
                        <a:solidFill>
                          <a:srgbClr val="FFFFFF"/>
                        </a:solidFill>
                        <a:latin typeface="Calibri" panose="020F0502020204030204" pitchFamily="34" charset="0"/>
                        <a:cs typeface="Calibri" panose="020F0502020204030204" pitchFamily="34" charset="0"/>
                      </a:rPr>
                      <m:t>S</m:t>
                    </m:r>
                    <m:r>
                      <m:rPr>
                        <m:nor/>
                      </m:rPr>
                      <a:rPr lang="en-US" sz="1200" i="0">
                        <a:solidFill>
                          <a:srgbClr val="FFFFFF"/>
                        </a:solidFill>
                        <a:latin typeface="Calibri" panose="020F0502020204030204" pitchFamily="34" charset="0"/>
                        <a:cs typeface="Calibri" panose="020F0502020204030204" pitchFamily="34" charset="0"/>
                      </a:rPr>
                      <m:t> + </m:t>
                    </m:r>
                    <m:d>
                      <m:dPr>
                        <m:ctrlPr>
                          <a:rPr lang="en-US" sz="1200" i="1">
                            <a:solidFill>
                              <a:srgbClr val="FFFFFF"/>
                            </a:solidFill>
                            <a:latin typeface="Cambria Math" panose="02040503050406030204" pitchFamily="18" charset="0"/>
                            <a:cs typeface="Calibri" panose="020F0502020204030204" pitchFamily="34" charset="0"/>
                          </a:rPr>
                        </m:ctrlPr>
                      </m:dPr>
                      <m:e>
                        <m:r>
                          <m:rPr>
                            <m:nor/>
                          </m:rPr>
                          <a:rPr lang="en-US" sz="1200" i="0">
                            <a:solidFill>
                              <a:srgbClr val="FFFFFF"/>
                            </a:solidFill>
                            <a:latin typeface="Calibri" panose="020F0502020204030204" pitchFamily="34" charset="0"/>
                            <a:cs typeface="Calibri" panose="020F0502020204030204" pitchFamily="34" charset="0"/>
                          </a:rPr>
                          <m:t>M</m:t>
                        </m:r>
                        <m:r>
                          <m:rPr>
                            <m:nor/>
                          </m:rPr>
                          <a:rPr lang="en-US" sz="1200" i="0">
                            <a:solidFill>
                              <a:srgbClr val="FFFFFF"/>
                            </a:solidFill>
                            <a:latin typeface="Calibri" panose="020F0502020204030204" pitchFamily="34" charset="0"/>
                            <a:cs typeface="Calibri" panose="020F0502020204030204" pitchFamily="34" charset="0"/>
                          </a:rPr>
                          <m:t>−</m:t>
                        </m:r>
                        <m:r>
                          <m:rPr>
                            <m:nor/>
                          </m:rPr>
                          <a:rPr lang="en-US" sz="1200" i="0">
                            <a:solidFill>
                              <a:srgbClr val="FFFFFF"/>
                            </a:solidFill>
                            <a:latin typeface="Calibri" panose="020F0502020204030204" pitchFamily="34" charset="0"/>
                            <a:cs typeface="Calibri" panose="020F0502020204030204" pitchFamily="34" charset="0"/>
                          </a:rPr>
                          <m:t>X</m:t>
                        </m:r>
                      </m:e>
                    </m:d>
                    <m:r>
                      <m:rPr>
                        <m:nor/>
                      </m:rPr>
                      <a:rPr lang="en-US" sz="1200" i="0">
                        <a:solidFill>
                          <a:srgbClr val="FFFFFF"/>
                        </a:solidFill>
                        <a:latin typeface="Calibri" panose="020F0502020204030204" pitchFamily="34" charset="0"/>
                        <a:cs typeface="Calibri" panose="020F0502020204030204" pitchFamily="34" charset="0"/>
                      </a:rPr>
                      <m:t> = </m:t>
                    </m:r>
                    <m:r>
                      <m:rPr>
                        <m:nor/>
                      </m:rPr>
                      <a:rPr lang="en-US" sz="1200" i="0">
                        <a:solidFill>
                          <a:srgbClr val="FFFFFF"/>
                        </a:solidFill>
                        <a:latin typeface="Calibri" panose="020F0502020204030204" pitchFamily="34" charset="0"/>
                        <a:cs typeface="Calibri" panose="020F0502020204030204" pitchFamily="34" charset="0"/>
                      </a:rPr>
                      <m:t>I</m:t>
                    </m:r>
                    <m:r>
                      <m:rPr>
                        <m:nor/>
                      </m:rPr>
                      <a:rPr lang="en-US" sz="1200" i="0">
                        <a:solidFill>
                          <a:srgbClr val="FFFFFF"/>
                        </a:solidFill>
                        <a:latin typeface="Calibri" panose="020F0502020204030204" pitchFamily="34" charset="0"/>
                        <a:cs typeface="Calibri" panose="020F0502020204030204" pitchFamily="34" charset="0"/>
                      </a:rPr>
                      <m:t> + </m:t>
                    </m:r>
                    <m:d>
                      <m:dPr>
                        <m:ctrlPr>
                          <a:rPr lang="en-US" sz="1200" i="1">
                            <a:solidFill>
                              <a:srgbClr val="FFFFFF"/>
                            </a:solidFill>
                            <a:latin typeface="Cambria Math" panose="02040503050406030204" pitchFamily="18" charset="0"/>
                            <a:cs typeface="Calibri" panose="020F0502020204030204" pitchFamily="34" charset="0"/>
                          </a:rPr>
                        </m:ctrlPr>
                      </m:dPr>
                      <m:e>
                        <m:r>
                          <m:rPr>
                            <m:nor/>
                          </m:rPr>
                          <a:rPr lang="en-US" sz="1200" i="0">
                            <a:solidFill>
                              <a:srgbClr val="FFFFFF"/>
                            </a:solidFill>
                            <a:latin typeface="Calibri" panose="020F0502020204030204" pitchFamily="34" charset="0"/>
                            <a:cs typeface="Calibri" panose="020F0502020204030204" pitchFamily="34" charset="0"/>
                          </a:rPr>
                          <m:t>G</m:t>
                        </m:r>
                        <m:r>
                          <m:rPr>
                            <m:nor/>
                          </m:rPr>
                          <a:rPr lang="en-US" sz="1200" i="0">
                            <a:solidFill>
                              <a:srgbClr val="FFFFFF"/>
                            </a:solidFill>
                            <a:latin typeface="Calibri" panose="020F0502020204030204" pitchFamily="34" charset="0"/>
                            <a:cs typeface="Calibri" panose="020F0502020204030204" pitchFamily="34" charset="0"/>
                          </a:rPr>
                          <m:t>−</m:t>
                        </m:r>
                        <m:r>
                          <m:rPr>
                            <m:nor/>
                          </m:rPr>
                          <a:rPr lang="en-US" sz="1200" i="0">
                            <a:solidFill>
                              <a:srgbClr val="FFFFFF"/>
                            </a:solidFill>
                            <a:latin typeface="Calibri" panose="020F0502020204030204" pitchFamily="34" charset="0"/>
                            <a:cs typeface="Calibri" panose="020F0502020204030204" pitchFamily="34" charset="0"/>
                          </a:rPr>
                          <m:t>T</m:t>
                        </m:r>
                      </m:e>
                    </m:d>
                    <m:r>
                      <a:rPr lang="en-US" sz="1200" b="0" i="1" smtClean="0">
                        <a:solidFill>
                          <a:srgbClr val="FFFFFF"/>
                        </a:solidFill>
                        <a:latin typeface="Cambria Math" panose="02040503050406030204" pitchFamily="18" charset="0"/>
                        <a:cs typeface="Calibri" panose="020F0502020204030204" pitchFamily="34" charset="0"/>
                      </a:rPr>
                      <m:t> </m:t>
                    </m:r>
                  </m:oMath>
                </a14:m>
                <a:endParaRPr lang="en-US" dirty="0"/>
              </a:p>
            </p:txBody>
          </p:sp>
        </mc:Choice>
        <mc:Fallback xmlns="">
          <p:sp>
            <p:nvSpPr>
              <p:cNvPr id="3" name="Notes Placeholder 2"/>
              <p:cNvSpPr>
                <a:spLocks noGrp="1"/>
              </p:cNvSpPr>
              <p:nvPr>
                <p:ph type="body" idx="1"/>
              </p:nvPr>
            </p:nvSpPr>
            <p:spPr/>
            <p:txBody>
              <a:bodyPr/>
              <a:lstStyle/>
              <a:p>
                <a:pPr marL="0" indent="0"/>
                <a:r>
                  <a:rPr lang="en-US" dirty="0"/>
                  <a:t>Expressing this identity in algebraic terms gives us the following:</a:t>
                </a:r>
              </a:p>
              <a:p>
                <a:pPr marL="0" indent="0"/>
                <a:endParaRPr lang="en-US" dirty="0"/>
              </a:p>
              <a:p>
                <a:pPr marL="0" indent="0"/>
                <a:r>
                  <a:rPr lang="en-US" sz="1200" i="0">
                    <a:solidFill>
                      <a:srgbClr val="FFFFFF"/>
                    </a:solidFill>
                    <a:latin typeface="Cambria Math" panose="02040503050406030204" pitchFamily="18" charset="0"/>
                    <a:cs typeface="Calibri" panose="020F0502020204030204" pitchFamily="34" charset="0"/>
                  </a:rPr>
                  <a:t>"quantity of financial capital supplied = quantity of financial capital demanded</a:t>
                </a:r>
                <a:r>
                  <a:rPr lang="en-US" sz="1200" i="0">
                    <a:solidFill>
                      <a:srgbClr val="FFFFFF"/>
                    </a:solidFill>
                    <a:latin typeface="Calibri" panose="020F0502020204030204" pitchFamily="34" charset="0"/>
                    <a:cs typeface="Calibri" panose="020F0502020204030204" pitchFamily="34" charset="0"/>
                  </a:rPr>
                  <a:t>"</a:t>
                </a:r>
                <a:endParaRPr lang="en-US" dirty="0"/>
              </a:p>
              <a:p>
                <a:pPr marL="0" indent="0"/>
                <a:r>
                  <a:rPr lang="en-US" sz="1200" i="0">
                    <a:solidFill>
                      <a:srgbClr val="FFFFFF"/>
                    </a:solidFill>
                    <a:latin typeface="Cambria Math" panose="02040503050406030204" pitchFamily="18" charset="0"/>
                    <a:cs typeface="Calibri" panose="020F0502020204030204" pitchFamily="34" charset="0"/>
                  </a:rPr>
                  <a:t>"private</a:t>
                </a:r>
                <a:r>
                  <a:rPr lang="en-US" sz="1200" b="0" i="0">
                    <a:solidFill>
                      <a:srgbClr val="FFFFFF"/>
                    </a:solidFill>
                    <a:latin typeface="Cambria Math" panose="02040503050406030204" pitchFamily="18" charset="0"/>
                    <a:cs typeface="Calibri" panose="020F0502020204030204" pitchFamily="34" charset="0"/>
                  </a:rPr>
                  <a:t> </a:t>
                </a:r>
                <a:r>
                  <a:rPr lang="en-US" sz="1200" i="0">
                    <a:solidFill>
                      <a:srgbClr val="FFFFFF"/>
                    </a:solidFill>
                    <a:latin typeface="Cambria Math" panose="02040503050406030204" pitchFamily="18" charset="0"/>
                    <a:cs typeface="Calibri" panose="020F0502020204030204" pitchFamily="34" charset="0"/>
                  </a:rPr>
                  <a:t>saving + trade deficit = private investment + budget deficit</a:t>
                </a:r>
                <a:r>
                  <a:rPr lang="en-US" sz="1200" i="0">
                    <a:solidFill>
                      <a:srgbClr val="FFFFFF"/>
                    </a:solidFill>
                    <a:latin typeface="Calibri" panose="020F0502020204030204" pitchFamily="34" charset="0"/>
                    <a:cs typeface="Calibri" panose="020F0502020204030204" pitchFamily="34" charset="0"/>
                  </a:rPr>
                  <a:t>"</a:t>
                </a:r>
                <a:endParaRPr lang="en-US" dirty="0"/>
              </a:p>
              <a:p>
                <a:pPr marL="0" indent="0" algn="ctr"/>
                <a:r>
                  <a:rPr lang="en-US" sz="1200" i="0" dirty="0">
                    <a:solidFill>
                      <a:srgbClr val="FFFFFF"/>
                    </a:solidFill>
                    <a:latin typeface="Cambria Math" panose="02040503050406030204" pitchFamily="18" charset="0"/>
                    <a:cs typeface="Calibri" panose="020F0502020204030204" pitchFamily="34" charset="0"/>
                  </a:rPr>
                  <a:t> </a:t>
                </a:r>
                <a:r>
                  <a:rPr lang="en-US" sz="1200" i="0">
                    <a:solidFill>
                      <a:srgbClr val="FFFFFF"/>
                    </a:solidFill>
                    <a:latin typeface="Cambria Math" panose="02040503050406030204" pitchFamily="18" charset="0"/>
                    <a:cs typeface="Calibri" panose="020F0502020204030204" pitchFamily="34" charset="0"/>
                  </a:rPr>
                  <a:t>"S + " ("</a:t>
                </a:r>
                <a:r>
                  <a:rPr lang="en-US" sz="1200" i="0">
                    <a:solidFill>
                      <a:srgbClr val="FFFFFF"/>
                    </a:solidFill>
                    <a:latin typeface="Calibri" panose="020F0502020204030204" pitchFamily="34" charset="0"/>
                    <a:cs typeface="Calibri" panose="020F0502020204030204" pitchFamily="34" charset="0"/>
                  </a:rPr>
                  <a:t>M−X</a:t>
                </a:r>
                <a:r>
                  <a:rPr lang="en-US" sz="1200" i="0">
                    <a:solidFill>
                      <a:srgbClr val="FFFFFF"/>
                    </a:solidFill>
                    <a:latin typeface="Cambria Math" panose="02040503050406030204" pitchFamily="18" charset="0"/>
                    <a:cs typeface="Calibri" panose="020F0502020204030204" pitchFamily="34" charset="0"/>
                  </a:rPr>
                  <a:t>" )" = I + " ("</a:t>
                </a:r>
                <a:r>
                  <a:rPr lang="en-US" sz="1200" i="0">
                    <a:solidFill>
                      <a:srgbClr val="FFFFFF"/>
                    </a:solidFill>
                    <a:latin typeface="Calibri" panose="020F0502020204030204" pitchFamily="34" charset="0"/>
                    <a:cs typeface="Calibri" panose="020F0502020204030204" pitchFamily="34" charset="0"/>
                  </a:rPr>
                  <a:t>G−T</a:t>
                </a:r>
                <a:r>
                  <a:rPr lang="en-US" sz="1200" i="0">
                    <a:solidFill>
                      <a:srgbClr val="FFFFFF"/>
                    </a:solidFill>
                    <a:latin typeface="Cambria Math" panose="02040503050406030204" pitchFamily="18" charset="0"/>
                    <a:cs typeface="Calibri" panose="020F0502020204030204" pitchFamily="34" charset="0"/>
                  </a:rPr>
                  <a:t>" )</a:t>
                </a:r>
                <a:r>
                  <a:rPr lang="en-US" sz="1200" b="0" i="0">
                    <a:solidFill>
                      <a:srgbClr val="FFFFFF"/>
                    </a:solidFill>
                    <a:latin typeface="Cambria Math" panose="02040503050406030204" pitchFamily="18" charset="0"/>
                    <a:cs typeface="Calibri" panose="020F0502020204030204" pitchFamily="34" charset="0"/>
                  </a:rPr>
                  <a:t>  </a:t>
                </a:r>
                <a:endParaRPr lang="en-US" dirty="0"/>
              </a:p>
            </p:txBody>
          </p:sp>
        </mc:Fallback>
      </mc:AlternateContent>
    </p:spTree>
    <p:extLst>
      <p:ext uri="{BB962C8B-B14F-4D97-AF65-F5344CB8AC3E}">
        <p14:creationId xmlns:p14="http://schemas.microsoft.com/office/powerpoint/2010/main" val="9157380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Governments often spend more than they receive in taxes; therefore, public saving (T−G) is negative. This causes a need to borrow money in the amount of G−T instead of adding to the nation's savings. </a:t>
                </a:r>
                <a:r>
                  <a:rPr lang="en-US" sz="1200" dirty="0">
                    <a:solidFill>
                      <a:schemeClr val="bg1"/>
                    </a:solidFill>
                    <a:latin typeface="Calibri" panose="020F0502020204030204" pitchFamily="34" charset="0"/>
                    <a:cs typeface="Times New Roman" panose="02020603050405020304" pitchFamily="18" charset="0"/>
                  </a:rPr>
                  <a:t>When governments are viewed as demanders of financial capital instead of suppliers, the identity can be written like this:</a:t>
                </a:r>
              </a:p>
              <a:p>
                <a:pPr marL="0" indent="0"/>
                <a:endParaRPr lang="en-US" dirty="0"/>
              </a:p>
              <a:p>
                <a:pPr marL="0" indent="0"/>
                <a14:m>
                  <m:oMathPara xmlns:m="http://schemas.openxmlformats.org/officeDocument/2006/math">
                    <m:oMathParaPr>
                      <m:jc m:val="centerGroup"/>
                    </m:oMathParaPr>
                    <m:oMath xmlns:m="http://schemas.openxmlformats.org/officeDocument/2006/math">
                      <m:r>
                        <m:rPr>
                          <m:nor/>
                        </m:rPr>
                        <a:rPr lang="en-US" sz="1200" i="0" smtClean="0">
                          <a:solidFill>
                            <a:srgbClr val="FFFFFF"/>
                          </a:solidFill>
                          <a:latin typeface="Calibri" panose="020F0502020204030204" pitchFamily="34" charset="0"/>
                          <a:cs typeface="Calibri" panose="020F0502020204030204" pitchFamily="34" charset="0"/>
                        </a:rPr>
                        <m:t>quantity</m:t>
                      </m:r>
                      <m:r>
                        <m:rPr>
                          <m:nor/>
                        </m:rPr>
                        <a:rPr lang="en-US" sz="1200" i="0" smtClean="0">
                          <a:solidFill>
                            <a:srgbClr val="FFFFFF"/>
                          </a:solidFill>
                          <a:latin typeface="Calibri" panose="020F0502020204030204" pitchFamily="34" charset="0"/>
                          <a:cs typeface="Calibri" panose="020F0502020204030204" pitchFamily="34" charset="0"/>
                        </a:rPr>
                        <m:t> </m:t>
                      </m:r>
                      <m:r>
                        <m:rPr>
                          <m:nor/>
                        </m:rPr>
                        <a:rPr lang="en-US" sz="1200" i="0" smtClean="0">
                          <a:solidFill>
                            <a:srgbClr val="FFFFFF"/>
                          </a:solidFill>
                          <a:latin typeface="Calibri" panose="020F0502020204030204" pitchFamily="34" charset="0"/>
                          <a:cs typeface="Calibri" panose="020F0502020204030204" pitchFamily="34" charset="0"/>
                        </a:rPr>
                        <m:t>of</m:t>
                      </m:r>
                      <m:r>
                        <m:rPr>
                          <m:nor/>
                        </m:rPr>
                        <a:rPr lang="en-US" sz="1200" i="0" smtClean="0">
                          <a:solidFill>
                            <a:srgbClr val="FFFFFF"/>
                          </a:solidFill>
                          <a:latin typeface="Calibri" panose="020F0502020204030204" pitchFamily="34" charset="0"/>
                          <a:cs typeface="Calibri" panose="020F0502020204030204" pitchFamily="34" charset="0"/>
                        </a:rPr>
                        <m:t> </m:t>
                      </m:r>
                      <m:r>
                        <m:rPr>
                          <m:nor/>
                        </m:rPr>
                        <a:rPr lang="en-US" sz="1200" i="0" smtClean="0">
                          <a:solidFill>
                            <a:srgbClr val="FFFFFF"/>
                          </a:solidFill>
                          <a:latin typeface="Calibri" panose="020F0502020204030204" pitchFamily="34" charset="0"/>
                          <a:cs typeface="Calibri" panose="020F0502020204030204" pitchFamily="34" charset="0"/>
                        </a:rPr>
                        <m:t>financial</m:t>
                      </m:r>
                      <m:r>
                        <m:rPr>
                          <m:nor/>
                        </m:rPr>
                        <a:rPr lang="en-US" sz="1200" i="0" smtClean="0">
                          <a:solidFill>
                            <a:srgbClr val="FFFFFF"/>
                          </a:solidFill>
                          <a:latin typeface="Calibri" panose="020F0502020204030204" pitchFamily="34" charset="0"/>
                          <a:cs typeface="Calibri" panose="020F0502020204030204" pitchFamily="34" charset="0"/>
                        </a:rPr>
                        <m:t> </m:t>
                      </m:r>
                      <m:r>
                        <m:rPr>
                          <m:nor/>
                        </m:rPr>
                        <a:rPr lang="en-US" sz="1200" i="0" smtClean="0">
                          <a:solidFill>
                            <a:srgbClr val="FFFFFF"/>
                          </a:solidFill>
                          <a:latin typeface="Calibri" panose="020F0502020204030204" pitchFamily="34" charset="0"/>
                          <a:cs typeface="Calibri" panose="020F0502020204030204" pitchFamily="34" charset="0"/>
                        </a:rPr>
                        <m:t>capital</m:t>
                      </m:r>
                      <m:r>
                        <m:rPr>
                          <m:nor/>
                        </m:rPr>
                        <a:rPr lang="en-US" sz="1200" i="0" smtClean="0">
                          <a:solidFill>
                            <a:srgbClr val="FFFFFF"/>
                          </a:solidFill>
                          <a:latin typeface="Calibri" panose="020F0502020204030204" pitchFamily="34" charset="0"/>
                          <a:cs typeface="Calibri" panose="020F0502020204030204" pitchFamily="34" charset="0"/>
                        </a:rPr>
                        <m:t> </m:t>
                      </m:r>
                      <m:r>
                        <m:rPr>
                          <m:nor/>
                        </m:rPr>
                        <a:rPr lang="en-US" sz="1200" i="0" smtClean="0">
                          <a:solidFill>
                            <a:srgbClr val="FFFFFF"/>
                          </a:solidFill>
                          <a:latin typeface="Calibri" panose="020F0502020204030204" pitchFamily="34" charset="0"/>
                          <a:cs typeface="Calibri" panose="020F0502020204030204" pitchFamily="34" charset="0"/>
                        </a:rPr>
                        <m:t>supplied</m:t>
                      </m:r>
                      <m:r>
                        <m:rPr>
                          <m:nor/>
                        </m:rPr>
                        <a:rPr lang="en-US" sz="1200" i="0" smtClean="0">
                          <a:solidFill>
                            <a:srgbClr val="FFFFFF"/>
                          </a:solidFill>
                          <a:latin typeface="Calibri" panose="020F0502020204030204" pitchFamily="34" charset="0"/>
                          <a:cs typeface="Calibri" panose="020F0502020204030204" pitchFamily="34" charset="0"/>
                        </a:rPr>
                        <m:t> = </m:t>
                      </m:r>
                      <m:r>
                        <m:rPr>
                          <m:nor/>
                        </m:rPr>
                        <a:rPr lang="en-US" sz="1200" i="0" smtClean="0">
                          <a:solidFill>
                            <a:srgbClr val="FFFFFF"/>
                          </a:solidFill>
                          <a:latin typeface="Calibri" panose="020F0502020204030204" pitchFamily="34" charset="0"/>
                          <a:cs typeface="Calibri" panose="020F0502020204030204" pitchFamily="34" charset="0"/>
                        </a:rPr>
                        <m:t>quantity</m:t>
                      </m:r>
                      <m:r>
                        <m:rPr>
                          <m:nor/>
                        </m:rPr>
                        <a:rPr lang="en-US" sz="1200" i="0" smtClean="0">
                          <a:solidFill>
                            <a:srgbClr val="FFFFFF"/>
                          </a:solidFill>
                          <a:latin typeface="Calibri" panose="020F0502020204030204" pitchFamily="34" charset="0"/>
                          <a:cs typeface="Calibri" panose="020F0502020204030204" pitchFamily="34" charset="0"/>
                        </a:rPr>
                        <m:t> </m:t>
                      </m:r>
                      <m:r>
                        <m:rPr>
                          <m:nor/>
                        </m:rPr>
                        <a:rPr lang="en-US" sz="1200" i="0" smtClean="0">
                          <a:solidFill>
                            <a:srgbClr val="FFFFFF"/>
                          </a:solidFill>
                          <a:latin typeface="Calibri" panose="020F0502020204030204" pitchFamily="34" charset="0"/>
                          <a:cs typeface="Calibri" panose="020F0502020204030204" pitchFamily="34" charset="0"/>
                        </a:rPr>
                        <m:t>of</m:t>
                      </m:r>
                      <m:r>
                        <m:rPr>
                          <m:nor/>
                        </m:rPr>
                        <a:rPr lang="en-US" sz="1200" i="0" smtClean="0">
                          <a:solidFill>
                            <a:srgbClr val="FFFFFF"/>
                          </a:solidFill>
                          <a:latin typeface="Calibri" panose="020F0502020204030204" pitchFamily="34" charset="0"/>
                          <a:cs typeface="Calibri" panose="020F0502020204030204" pitchFamily="34" charset="0"/>
                        </a:rPr>
                        <m:t> </m:t>
                      </m:r>
                      <m:r>
                        <m:rPr>
                          <m:nor/>
                        </m:rPr>
                        <a:rPr lang="en-US" sz="1200" i="0" smtClean="0">
                          <a:solidFill>
                            <a:srgbClr val="FFFFFF"/>
                          </a:solidFill>
                          <a:latin typeface="Calibri" panose="020F0502020204030204" pitchFamily="34" charset="0"/>
                          <a:cs typeface="Calibri" panose="020F0502020204030204" pitchFamily="34" charset="0"/>
                        </a:rPr>
                        <m:t>financial</m:t>
                      </m:r>
                      <m:r>
                        <m:rPr>
                          <m:nor/>
                        </m:rPr>
                        <a:rPr lang="en-US" sz="1200" i="0" smtClean="0">
                          <a:solidFill>
                            <a:srgbClr val="FFFFFF"/>
                          </a:solidFill>
                          <a:latin typeface="Calibri" panose="020F0502020204030204" pitchFamily="34" charset="0"/>
                          <a:cs typeface="Calibri" panose="020F0502020204030204" pitchFamily="34" charset="0"/>
                        </a:rPr>
                        <m:t> </m:t>
                      </m:r>
                      <m:r>
                        <m:rPr>
                          <m:nor/>
                        </m:rPr>
                        <a:rPr lang="en-US" sz="1200" i="0" smtClean="0">
                          <a:solidFill>
                            <a:srgbClr val="FFFFFF"/>
                          </a:solidFill>
                          <a:latin typeface="Calibri" panose="020F0502020204030204" pitchFamily="34" charset="0"/>
                          <a:cs typeface="Calibri" panose="020F0502020204030204" pitchFamily="34" charset="0"/>
                        </a:rPr>
                        <m:t>capital</m:t>
                      </m:r>
                      <m:r>
                        <m:rPr>
                          <m:nor/>
                        </m:rPr>
                        <a:rPr lang="en-US" sz="1200" i="0" smtClean="0">
                          <a:solidFill>
                            <a:srgbClr val="FFFFFF"/>
                          </a:solidFill>
                          <a:latin typeface="Calibri" panose="020F0502020204030204" pitchFamily="34" charset="0"/>
                          <a:cs typeface="Calibri" panose="020F0502020204030204" pitchFamily="34" charset="0"/>
                        </a:rPr>
                        <m:t> </m:t>
                      </m:r>
                      <m:r>
                        <m:rPr>
                          <m:nor/>
                        </m:rPr>
                        <a:rPr lang="en-US" sz="1200" i="0" smtClean="0">
                          <a:solidFill>
                            <a:srgbClr val="FFFFFF"/>
                          </a:solidFill>
                          <a:latin typeface="Calibri" panose="020F0502020204030204" pitchFamily="34" charset="0"/>
                          <a:cs typeface="Calibri" panose="020F0502020204030204" pitchFamily="34" charset="0"/>
                        </a:rPr>
                        <m:t>demanded</m:t>
                      </m:r>
                    </m:oMath>
                  </m:oMathPara>
                </a14:m>
                <a:endParaRPr lang="en-US" dirty="0"/>
              </a:p>
              <a:p>
                <a:pPr algn="ctr"/>
                <a14:m>
                  <m:oMath xmlns:m="http://schemas.openxmlformats.org/officeDocument/2006/math">
                    <m:r>
                      <m:rPr>
                        <m:nor/>
                      </m:rPr>
                      <a:rPr lang="en-US" sz="1200" i="0" smtClean="0">
                        <a:solidFill>
                          <a:srgbClr val="FFFFFF"/>
                        </a:solidFill>
                        <a:latin typeface="Calibri" panose="020F0502020204030204" pitchFamily="34" charset="0"/>
                        <a:cs typeface="Calibri" panose="020F0502020204030204" pitchFamily="34" charset="0"/>
                      </a:rPr>
                      <m:t>private</m:t>
                    </m:r>
                    <m:r>
                      <m:rPr>
                        <m:nor/>
                      </m:rPr>
                      <a:rPr lang="en-US" sz="1200" i="0" smtClean="0">
                        <a:solidFill>
                          <a:srgbClr val="FFFFFF"/>
                        </a:solidFill>
                        <a:latin typeface="Calibri" panose="020F0502020204030204" pitchFamily="34" charset="0"/>
                        <a:cs typeface="Calibri" panose="020F0502020204030204" pitchFamily="34" charset="0"/>
                      </a:rPr>
                      <m:t> </m:t>
                    </m:r>
                    <m:r>
                      <m:rPr>
                        <m:nor/>
                      </m:rPr>
                      <a:rPr lang="en-US" sz="1200" i="0" smtClean="0">
                        <a:solidFill>
                          <a:srgbClr val="FFFFFF"/>
                        </a:solidFill>
                        <a:latin typeface="Calibri" panose="020F0502020204030204" pitchFamily="34" charset="0"/>
                        <a:cs typeface="Calibri" panose="020F0502020204030204" pitchFamily="34" charset="0"/>
                      </a:rPr>
                      <m:t>investment</m:t>
                    </m:r>
                    <m:r>
                      <m:rPr>
                        <m:nor/>
                      </m:rPr>
                      <a:rPr lang="en-US" sz="1200" i="0" smtClean="0">
                        <a:solidFill>
                          <a:srgbClr val="FFFFFF"/>
                        </a:solidFill>
                        <a:latin typeface="Calibri" panose="020F0502020204030204" pitchFamily="34" charset="0"/>
                        <a:cs typeface="Calibri" panose="020F0502020204030204" pitchFamily="34" charset="0"/>
                      </a:rPr>
                      <m:t> = </m:t>
                    </m:r>
                    <m:r>
                      <m:rPr>
                        <m:nor/>
                      </m:rPr>
                      <a:rPr lang="en-US" sz="1200" i="0" smtClean="0">
                        <a:solidFill>
                          <a:srgbClr val="FFFFFF"/>
                        </a:solidFill>
                        <a:latin typeface="Calibri" panose="020F0502020204030204" pitchFamily="34" charset="0"/>
                        <a:cs typeface="Calibri" panose="020F0502020204030204" pitchFamily="34" charset="0"/>
                      </a:rPr>
                      <m:t>private</m:t>
                    </m:r>
                    <m:r>
                      <m:rPr>
                        <m:nor/>
                      </m:rPr>
                      <a:rPr lang="en-US" sz="1200" i="0" smtClean="0">
                        <a:solidFill>
                          <a:srgbClr val="FFFFFF"/>
                        </a:solidFill>
                        <a:latin typeface="Calibri" panose="020F0502020204030204" pitchFamily="34" charset="0"/>
                        <a:cs typeface="Calibri" panose="020F0502020204030204" pitchFamily="34" charset="0"/>
                      </a:rPr>
                      <m:t> </m:t>
                    </m:r>
                    <m:r>
                      <m:rPr>
                        <m:nor/>
                      </m:rPr>
                      <a:rPr lang="en-US" sz="1200" i="0" smtClean="0">
                        <a:solidFill>
                          <a:srgbClr val="FFFFFF"/>
                        </a:solidFill>
                        <a:latin typeface="Calibri" panose="020F0502020204030204" pitchFamily="34" charset="0"/>
                        <a:cs typeface="Calibri" panose="020F0502020204030204" pitchFamily="34" charset="0"/>
                      </a:rPr>
                      <m:t>saving</m:t>
                    </m:r>
                    <m:r>
                      <m:rPr>
                        <m:nor/>
                      </m:rPr>
                      <a:rPr lang="en-US" sz="1200" i="0" smtClean="0">
                        <a:solidFill>
                          <a:srgbClr val="FFFFFF"/>
                        </a:solidFill>
                        <a:latin typeface="Calibri" panose="020F0502020204030204" pitchFamily="34" charset="0"/>
                        <a:cs typeface="Calibri" panose="020F0502020204030204" pitchFamily="34" charset="0"/>
                      </a:rPr>
                      <m:t> + </m:t>
                    </m:r>
                    <m:r>
                      <m:rPr>
                        <m:nor/>
                      </m:rPr>
                      <a:rPr lang="en-US" sz="1200" i="0" smtClean="0">
                        <a:solidFill>
                          <a:srgbClr val="FFFFFF"/>
                        </a:solidFill>
                        <a:latin typeface="Calibri" panose="020F0502020204030204" pitchFamily="34" charset="0"/>
                        <a:cs typeface="Calibri" panose="020F0502020204030204" pitchFamily="34" charset="0"/>
                      </a:rPr>
                      <m:t>public</m:t>
                    </m:r>
                    <m:r>
                      <m:rPr>
                        <m:nor/>
                      </m:rPr>
                      <a:rPr lang="en-US" sz="1200" i="0" smtClean="0">
                        <a:solidFill>
                          <a:srgbClr val="FFFFFF"/>
                        </a:solidFill>
                        <a:latin typeface="Calibri" panose="020F0502020204030204" pitchFamily="34" charset="0"/>
                        <a:cs typeface="Calibri" panose="020F0502020204030204" pitchFamily="34" charset="0"/>
                      </a:rPr>
                      <m:t> </m:t>
                    </m:r>
                    <m:r>
                      <m:rPr>
                        <m:nor/>
                      </m:rPr>
                      <a:rPr lang="en-US" sz="1200" i="0" smtClean="0">
                        <a:solidFill>
                          <a:srgbClr val="FFFFFF"/>
                        </a:solidFill>
                        <a:latin typeface="Calibri" panose="020F0502020204030204" pitchFamily="34" charset="0"/>
                        <a:cs typeface="Calibri" panose="020F0502020204030204" pitchFamily="34" charset="0"/>
                      </a:rPr>
                      <m:t>saving</m:t>
                    </m:r>
                  </m:oMath>
                </a14:m>
                <a:r>
                  <a:rPr lang="en-US" sz="1200" i="0" dirty="0">
                    <a:solidFill>
                      <a:srgbClr val="FFFFFF"/>
                    </a:solidFill>
                    <a:latin typeface="Calibri" panose="020F0502020204030204" pitchFamily="34" charset="0"/>
                    <a:cs typeface="Calibri" panose="020F0502020204030204" pitchFamily="34" charset="0"/>
                  </a:rPr>
                  <a:t> + trade deficit</a:t>
                </a:r>
              </a:p>
              <a:p>
                <a:pPr algn="ctr"/>
                <a14:m>
                  <m:oMathPara xmlns:m="http://schemas.openxmlformats.org/officeDocument/2006/math">
                    <m:oMathParaPr>
                      <m:jc m:val="centerGroup"/>
                    </m:oMathParaPr>
                    <m:oMath xmlns:m="http://schemas.openxmlformats.org/officeDocument/2006/math">
                      <m:r>
                        <m:rPr>
                          <m:nor/>
                        </m:rPr>
                        <a:rPr lang="en-US" sz="1200" i="0" smtClean="0">
                          <a:solidFill>
                            <a:srgbClr val="FFFFFF"/>
                          </a:solidFill>
                          <a:latin typeface="Calibri" panose="020F0502020204030204" pitchFamily="34" charset="0"/>
                          <a:cs typeface="Calibri" panose="020F0502020204030204" pitchFamily="34" charset="0"/>
                        </a:rPr>
                        <m:t>I</m:t>
                      </m:r>
                      <m:r>
                        <m:rPr>
                          <m:nor/>
                        </m:rPr>
                        <a:rPr lang="en-US" sz="1200" i="0" smtClean="0">
                          <a:solidFill>
                            <a:srgbClr val="FFFFFF"/>
                          </a:solidFill>
                          <a:latin typeface="Calibri" panose="020F0502020204030204" pitchFamily="34" charset="0"/>
                          <a:cs typeface="Calibri" panose="020F0502020204030204" pitchFamily="34" charset="0"/>
                        </a:rPr>
                        <m:t> = </m:t>
                      </m:r>
                      <m:r>
                        <m:rPr>
                          <m:nor/>
                        </m:rPr>
                        <a:rPr lang="en-US" sz="1200" i="0" smtClean="0">
                          <a:solidFill>
                            <a:srgbClr val="FFFFFF"/>
                          </a:solidFill>
                          <a:latin typeface="Calibri" panose="020F0502020204030204" pitchFamily="34" charset="0"/>
                          <a:cs typeface="Calibri" panose="020F0502020204030204" pitchFamily="34" charset="0"/>
                        </a:rPr>
                        <m:t>S</m:t>
                      </m:r>
                      <m:r>
                        <m:rPr>
                          <m:nor/>
                        </m:rPr>
                        <a:rPr lang="en-US" sz="1200" i="0" smtClean="0">
                          <a:solidFill>
                            <a:srgbClr val="FFFFFF"/>
                          </a:solidFill>
                          <a:latin typeface="Calibri" panose="020F0502020204030204" pitchFamily="34" charset="0"/>
                          <a:cs typeface="Calibri" panose="020F0502020204030204" pitchFamily="34" charset="0"/>
                        </a:rPr>
                        <m:t> + </m:t>
                      </m:r>
                      <m:r>
                        <a:rPr lang="en-US" sz="1200" i="1">
                          <a:solidFill>
                            <a:srgbClr val="FFFFFF"/>
                          </a:solidFill>
                          <a:latin typeface="Cambria Math" panose="02040503050406030204" pitchFamily="18" charset="0"/>
                        </a:rPr>
                        <m:t>(</m:t>
                      </m:r>
                      <m:r>
                        <m:rPr>
                          <m:nor/>
                        </m:rPr>
                        <a:rPr lang="en-US" sz="1200" i="0">
                          <a:solidFill>
                            <a:srgbClr val="FFFFFF"/>
                          </a:solidFill>
                          <a:latin typeface="Calibri" panose="020F0502020204030204" pitchFamily="34" charset="0"/>
                          <a:cs typeface="Calibri" panose="020F0502020204030204" pitchFamily="34" charset="0"/>
                        </a:rPr>
                        <m:t>T</m:t>
                      </m:r>
                      <m:r>
                        <m:rPr>
                          <m:nor/>
                        </m:rPr>
                        <a:rPr lang="en-US" sz="1200" i="0">
                          <a:solidFill>
                            <a:srgbClr val="FFFFFF"/>
                          </a:solidFill>
                          <a:latin typeface="Calibri" panose="020F0502020204030204" pitchFamily="34" charset="0"/>
                          <a:cs typeface="Calibri" panose="020F0502020204030204" pitchFamily="34" charset="0"/>
                        </a:rPr>
                        <m:t>−</m:t>
                      </m:r>
                      <m:r>
                        <m:rPr>
                          <m:nor/>
                        </m:rPr>
                        <a:rPr lang="en-US" sz="1200" i="0">
                          <a:solidFill>
                            <a:srgbClr val="FFFFFF"/>
                          </a:solidFill>
                          <a:latin typeface="Calibri" panose="020F0502020204030204" pitchFamily="34" charset="0"/>
                          <a:cs typeface="Calibri" panose="020F0502020204030204" pitchFamily="34" charset="0"/>
                        </a:rPr>
                        <m:t>G</m:t>
                      </m:r>
                      <m:r>
                        <a:rPr lang="en-US" sz="1200" i="1">
                          <a:solidFill>
                            <a:srgbClr val="FFFFFF"/>
                          </a:solidFill>
                          <a:latin typeface="Cambria Math" panose="02040503050406030204" pitchFamily="18" charset="0"/>
                        </a:rPr>
                        <m:t>)</m:t>
                      </m:r>
                      <m:r>
                        <m:rPr>
                          <m:nor/>
                        </m:rPr>
                        <a:rPr lang="en-US" sz="1200" i="0">
                          <a:solidFill>
                            <a:srgbClr val="FFFFFF"/>
                          </a:solidFill>
                          <a:latin typeface="Calibri" panose="020F0502020204030204" pitchFamily="34" charset="0"/>
                          <a:cs typeface="Calibri" panose="020F0502020204030204" pitchFamily="34" charset="0"/>
                        </a:rPr>
                        <m:t> + </m:t>
                      </m:r>
                      <m:r>
                        <a:rPr lang="en-US" sz="1200" i="1">
                          <a:solidFill>
                            <a:srgbClr val="FFFFFF"/>
                          </a:solidFill>
                          <a:latin typeface="Cambria Math" panose="02040503050406030204" pitchFamily="18" charset="0"/>
                        </a:rPr>
                        <m:t>(</m:t>
                      </m:r>
                      <m:r>
                        <m:rPr>
                          <m:nor/>
                        </m:rPr>
                        <a:rPr lang="en-US" sz="1200" i="0">
                          <a:solidFill>
                            <a:srgbClr val="FFFFFF"/>
                          </a:solidFill>
                          <a:latin typeface="Calibri" panose="020F0502020204030204" pitchFamily="34" charset="0"/>
                          <a:cs typeface="Calibri" panose="020F0502020204030204" pitchFamily="34" charset="0"/>
                        </a:rPr>
                        <m:t>M</m:t>
                      </m:r>
                      <m:r>
                        <m:rPr>
                          <m:nor/>
                        </m:rPr>
                        <a:rPr lang="en-US" sz="1200" i="0">
                          <a:solidFill>
                            <a:srgbClr val="FFFFFF"/>
                          </a:solidFill>
                          <a:latin typeface="Calibri" panose="020F0502020204030204" pitchFamily="34" charset="0"/>
                          <a:cs typeface="Calibri" panose="020F0502020204030204" pitchFamily="34" charset="0"/>
                        </a:rPr>
                        <m:t>−</m:t>
                      </m:r>
                      <m:r>
                        <m:rPr>
                          <m:nor/>
                        </m:rPr>
                        <a:rPr lang="en-US" sz="1200" i="0">
                          <a:solidFill>
                            <a:srgbClr val="FFFFFF"/>
                          </a:solidFill>
                          <a:latin typeface="Calibri" panose="020F0502020204030204" pitchFamily="34" charset="0"/>
                          <a:cs typeface="Calibri" panose="020F0502020204030204" pitchFamily="34" charset="0"/>
                        </a:rPr>
                        <m:t>X</m:t>
                      </m:r>
                      <m:r>
                        <a:rPr lang="en-US" sz="1200" i="1">
                          <a:solidFill>
                            <a:srgbClr val="FFFFFF"/>
                          </a:solidFill>
                          <a:latin typeface="Cambria Math" panose="02040503050406030204" pitchFamily="18" charset="0"/>
                        </a:rPr>
                        <m:t>)</m:t>
                      </m:r>
                    </m:oMath>
                  </m:oMathPara>
                </a14:m>
                <a:endParaRPr lang="en-US"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Governments often spend more than they receive in taxes; therefore, public saving (T−G) is negative. This causes a need to borrow money in the amount of G−T instead of adding to the nation's savings. </a:t>
                </a:r>
                <a:r>
                  <a:rPr lang="en-US" sz="1200" dirty="0">
                    <a:solidFill>
                      <a:schemeClr val="bg1"/>
                    </a:solidFill>
                    <a:latin typeface="Calibri" panose="020F0502020204030204" pitchFamily="34" charset="0"/>
                    <a:cs typeface="Times New Roman" panose="02020603050405020304" pitchFamily="18" charset="0"/>
                  </a:rPr>
                  <a:t>When governments are viewed as demanders of financial capital instead of suppliers, the identity can be written like this:</a:t>
                </a:r>
              </a:p>
              <a:p>
                <a:pPr marL="0" indent="0"/>
                <a:endParaRPr lang="en-US" dirty="0"/>
              </a:p>
              <a:p>
                <a:pPr marL="0" indent="0"/>
                <a:r>
                  <a:rPr lang="en-US" sz="1200" i="0">
                    <a:solidFill>
                      <a:srgbClr val="FFFFFF"/>
                    </a:solidFill>
                    <a:latin typeface="Cambria Math" panose="02040503050406030204" pitchFamily="18" charset="0"/>
                    <a:cs typeface="Calibri" panose="020F0502020204030204" pitchFamily="34" charset="0"/>
                  </a:rPr>
                  <a:t>"quantity of financial capital supplied = quantity of financial capital demanded</a:t>
                </a:r>
                <a:r>
                  <a:rPr lang="en-US" sz="1200" i="0">
                    <a:solidFill>
                      <a:srgbClr val="FFFFFF"/>
                    </a:solidFill>
                    <a:latin typeface="Calibri" panose="020F0502020204030204" pitchFamily="34" charset="0"/>
                    <a:cs typeface="Calibri" panose="020F0502020204030204" pitchFamily="34" charset="0"/>
                  </a:rPr>
                  <a:t>"</a:t>
                </a:r>
                <a:endParaRPr lang="en-US" dirty="0"/>
              </a:p>
              <a:p>
                <a:pPr algn="ctr"/>
                <a:r>
                  <a:rPr lang="en-US" sz="1200" i="0">
                    <a:solidFill>
                      <a:srgbClr val="FFFFFF"/>
                    </a:solidFill>
                    <a:latin typeface="Cambria Math" panose="02040503050406030204" pitchFamily="18" charset="0"/>
                    <a:cs typeface="Calibri" panose="020F0502020204030204" pitchFamily="34" charset="0"/>
                  </a:rPr>
                  <a:t>"private investment = private saving + public saving</a:t>
                </a:r>
                <a:r>
                  <a:rPr lang="en-US" sz="1200" i="0">
                    <a:solidFill>
                      <a:srgbClr val="FFFFFF"/>
                    </a:solidFill>
                    <a:latin typeface="Calibri" panose="020F0502020204030204" pitchFamily="34" charset="0"/>
                    <a:cs typeface="Calibri" panose="020F0502020204030204" pitchFamily="34" charset="0"/>
                  </a:rPr>
                  <a:t>"</a:t>
                </a:r>
                <a:r>
                  <a:rPr lang="en-US" sz="1200" i="0" dirty="0">
                    <a:solidFill>
                      <a:srgbClr val="FFFFFF"/>
                    </a:solidFill>
                    <a:latin typeface="Calibri" panose="020F0502020204030204" pitchFamily="34" charset="0"/>
                    <a:cs typeface="Calibri" panose="020F0502020204030204" pitchFamily="34" charset="0"/>
                  </a:rPr>
                  <a:t> + trade deficit</a:t>
                </a:r>
              </a:p>
              <a:p>
                <a:pPr algn="ctr"/>
                <a:r>
                  <a:rPr lang="en-US" sz="1200" i="0">
                    <a:solidFill>
                      <a:srgbClr val="FFFFFF"/>
                    </a:solidFill>
                    <a:latin typeface="Cambria Math" panose="02040503050406030204" pitchFamily="18" charset="0"/>
                    <a:cs typeface="Calibri" panose="020F0502020204030204" pitchFamily="34" charset="0"/>
                  </a:rPr>
                  <a:t>"I = S + "</a:t>
                </a:r>
                <a:r>
                  <a:rPr lang="en-US" sz="1200" i="0">
                    <a:solidFill>
                      <a:srgbClr val="FFFFFF"/>
                    </a:solidFill>
                    <a:latin typeface="Cambria Math" panose="02040503050406030204" pitchFamily="18" charset="0"/>
                  </a:rPr>
                  <a:t>("</a:t>
                </a:r>
                <a:r>
                  <a:rPr lang="en-US" sz="1200" i="0">
                    <a:solidFill>
                      <a:srgbClr val="FFFFFF"/>
                    </a:solidFill>
                    <a:latin typeface="Cambria Math" panose="02040503050406030204" pitchFamily="18" charset="0"/>
                    <a:cs typeface="Calibri" panose="020F0502020204030204" pitchFamily="34" charset="0"/>
                  </a:rPr>
                  <a:t>T−G"</a:t>
                </a:r>
                <a:r>
                  <a:rPr lang="en-US" sz="1200" i="0">
                    <a:solidFill>
                      <a:srgbClr val="FFFFFF"/>
                    </a:solidFill>
                    <a:latin typeface="Cambria Math" panose="02040503050406030204" pitchFamily="18" charset="0"/>
                  </a:rPr>
                  <a:t>)"</a:t>
                </a:r>
                <a:r>
                  <a:rPr lang="en-US" sz="1200" i="0">
                    <a:solidFill>
                      <a:srgbClr val="FFFFFF"/>
                    </a:solidFill>
                    <a:latin typeface="Cambria Math" panose="02040503050406030204" pitchFamily="18" charset="0"/>
                    <a:cs typeface="Calibri" panose="020F0502020204030204" pitchFamily="34" charset="0"/>
                  </a:rPr>
                  <a:t> + "</a:t>
                </a:r>
                <a:r>
                  <a:rPr lang="en-US" sz="1200" i="0">
                    <a:solidFill>
                      <a:srgbClr val="FFFFFF"/>
                    </a:solidFill>
                    <a:latin typeface="Cambria Math" panose="02040503050406030204" pitchFamily="18" charset="0"/>
                  </a:rPr>
                  <a:t>("</a:t>
                </a:r>
                <a:r>
                  <a:rPr lang="en-US" sz="1200" i="0">
                    <a:solidFill>
                      <a:srgbClr val="FFFFFF"/>
                    </a:solidFill>
                    <a:latin typeface="Cambria Math" panose="02040503050406030204" pitchFamily="18" charset="0"/>
                    <a:cs typeface="Calibri" panose="020F0502020204030204" pitchFamily="34" charset="0"/>
                  </a:rPr>
                  <a:t>M−X"</a:t>
                </a:r>
                <a:r>
                  <a:rPr lang="en-US" sz="1200" i="0">
                    <a:solidFill>
                      <a:srgbClr val="FFFFFF"/>
                    </a:solidFill>
                    <a:latin typeface="Cambria Math" panose="02040503050406030204" pitchFamily="18" charset="0"/>
                  </a:rPr>
                  <a:t>)</a:t>
                </a:r>
                <a:endParaRPr lang="en-US" dirty="0"/>
              </a:p>
            </p:txBody>
          </p:sp>
        </mc:Fallback>
      </mc:AlternateContent>
    </p:spTree>
    <p:extLst>
      <p:ext uri="{BB962C8B-B14F-4D97-AF65-F5344CB8AC3E}">
        <p14:creationId xmlns:p14="http://schemas.microsoft.com/office/powerpoint/2010/main" val="30385483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indent="0" algn="l"/>
            <a:r>
              <a:rPr lang="en-US" b="0" i="0" dirty="0">
                <a:solidFill>
                  <a:srgbClr val="4D4D4D"/>
                </a:solidFill>
                <a:effectLst/>
                <a:latin typeface="Times New Roman" panose="02020603050405020304" pitchFamily="18" charset="0"/>
              </a:rPr>
              <a:t>If the budget deficit rises (or the budget surplus falls), domestic private investment falls, private savings rise, and/or the trade deficit rises (or the trade surplus falls). On the other hand, if the budget deficit falls (or the budget surplus rises), domestic private investment rises, private savings fall, and/or the trade deficit falls (or the trade surplus rises).</a:t>
            </a:r>
          </a:p>
          <a:p>
            <a:pPr marL="0" indent="0"/>
            <a:br>
              <a:rPr lang="en-US" dirty="0"/>
            </a:b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216464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Suppose a country has a budget deficit of $300 billion, investment of $3,800 billion, and private saving of $3,750 billion. How much is the trade deficit, or foreign capital inflow? If the budget deficit increases to $500 billion and saving and the trade deficit remain constant, what would happen to investment?</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268928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F60BE-12A9-4755-926E-B18D378B87A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41B44DB-68D2-4670-90B2-F3439CAD0BD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298D974-EAE1-4698-BBD9-2A3592E4CD02}"/>
              </a:ext>
            </a:extLst>
          </p:cNvPr>
          <p:cNvSpPr>
            <a:spLocks noGrp="1"/>
          </p:cNvSpPr>
          <p:nvPr>
            <p:ph type="dt" sz="half" idx="10"/>
          </p:nvPr>
        </p:nvSpPr>
        <p:spPr/>
        <p:txBody>
          <a:bodyPr/>
          <a:lstStyle/>
          <a:p>
            <a:fld id="{0151A592-5337-4D09-86E2-2775E9607F08}" type="datetimeFigureOut">
              <a:rPr lang="en-US" smtClean="0"/>
              <a:t>8/9/2023</a:t>
            </a:fld>
            <a:endParaRPr lang="en-US"/>
          </a:p>
        </p:txBody>
      </p:sp>
      <p:sp>
        <p:nvSpPr>
          <p:cNvPr id="5" name="Footer Placeholder 4">
            <a:extLst>
              <a:ext uri="{FF2B5EF4-FFF2-40B4-BE49-F238E27FC236}">
                <a16:creationId xmlns:a16="http://schemas.microsoft.com/office/drawing/2014/main" id="{130B7AFE-826C-47E4-A9C5-5547451D43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521872-7A34-49D1-85D6-EF70937F2F6D}"/>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71955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F867A-3204-445C-A755-44192013A63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8668CFD-B279-4C6C-907B-1DF22D089BA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22A528-EB2E-455F-A07B-6A3496009042}"/>
              </a:ext>
            </a:extLst>
          </p:cNvPr>
          <p:cNvSpPr>
            <a:spLocks noGrp="1"/>
          </p:cNvSpPr>
          <p:nvPr>
            <p:ph type="dt" sz="half" idx="10"/>
          </p:nvPr>
        </p:nvSpPr>
        <p:spPr/>
        <p:txBody>
          <a:bodyPr/>
          <a:lstStyle/>
          <a:p>
            <a:fld id="{0151A592-5337-4D09-86E2-2775E9607F08}" type="datetimeFigureOut">
              <a:rPr lang="en-US" smtClean="0"/>
              <a:t>8/9/2023</a:t>
            </a:fld>
            <a:endParaRPr lang="en-US"/>
          </a:p>
        </p:txBody>
      </p:sp>
      <p:sp>
        <p:nvSpPr>
          <p:cNvPr id="5" name="Footer Placeholder 4">
            <a:extLst>
              <a:ext uri="{FF2B5EF4-FFF2-40B4-BE49-F238E27FC236}">
                <a16:creationId xmlns:a16="http://schemas.microsoft.com/office/drawing/2014/main" id="{51E36C79-0AEA-46D5-A50E-4B4E6F2A08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1FB144-51D4-4E0B-ACB4-BC8D282B2E64}"/>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2479475842"/>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233542D-FD46-4DE6-BA56-AF5A12EC06C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64F22EB-978A-4019-AC78-F878CF9BAFA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6C3037-8037-43A1-8955-88C6F4D082E0}"/>
              </a:ext>
            </a:extLst>
          </p:cNvPr>
          <p:cNvSpPr>
            <a:spLocks noGrp="1"/>
          </p:cNvSpPr>
          <p:nvPr>
            <p:ph type="dt" sz="half" idx="10"/>
          </p:nvPr>
        </p:nvSpPr>
        <p:spPr/>
        <p:txBody>
          <a:bodyPr/>
          <a:lstStyle/>
          <a:p>
            <a:fld id="{0151A592-5337-4D09-86E2-2775E9607F08}" type="datetimeFigureOut">
              <a:rPr lang="en-US" smtClean="0"/>
              <a:t>8/9/2023</a:t>
            </a:fld>
            <a:endParaRPr lang="en-US"/>
          </a:p>
        </p:txBody>
      </p:sp>
      <p:sp>
        <p:nvSpPr>
          <p:cNvPr id="5" name="Footer Placeholder 4">
            <a:extLst>
              <a:ext uri="{FF2B5EF4-FFF2-40B4-BE49-F238E27FC236}">
                <a16:creationId xmlns:a16="http://schemas.microsoft.com/office/drawing/2014/main" id="{8D8B467D-A073-430D-8BD3-C19E4F07D4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AF567B-162B-4C6E-972F-21C7C436E77D}"/>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3592234125"/>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10E03-B20F-4C5B-9DEF-541E167D441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0D4C66-C64E-4195-B1F5-3AAA1D7DCEA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DAEC41-E91F-4A1B-8014-DEDB82DA775E}"/>
              </a:ext>
            </a:extLst>
          </p:cNvPr>
          <p:cNvSpPr>
            <a:spLocks noGrp="1"/>
          </p:cNvSpPr>
          <p:nvPr>
            <p:ph type="dt" sz="half" idx="10"/>
          </p:nvPr>
        </p:nvSpPr>
        <p:spPr/>
        <p:txBody>
          <a:bodyPr/>
          <a:lstStyle/>
          <a:p>
            <a:fld id="{0151A592-5337-4D09-86E2-2775E9607F08}" type="datetimeFigureOut">
              <a:rPr lang="en-US" smtClean="0"/>
              <a:t>8/9/2023</a:t>
            </a:fld>
            <a:endParaRPr lang="en-US"/>
          </a:p>
        </p:txBody>
      </p:sp>
      <p:sp>
        <p:nvSpPr>
          <p:cNvPr id="5" name="Footer Placeholder 4">
            <a:extLst>
              <a:ext uri="{FF2B5EF4-FFF2-40B4-BE49-F238E27FC236}">
                <a16:creationId xmlns:a16="http://schemas.microsoft.com/office/drawing/2014/main" id="{BCCFB145-1317-484D-82AF-D6B439A04F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1C3CC4-2EA2-4ADF-BA3B-66C010821E90}"/>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799894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E5729-140F-4985-BBD9-47BB7821D9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5E95426-A819-4788-8C8F-ABBDFB4B999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61A44A4-F506-4949-8472-F04073FFBC2D}"/>
              </a:ext>
            </a:extLst>
          </p:cNvPr>
          <p:cNvSpPr>
            <a:spLocks noGrp="1"/>
          </p:cNvSpPr>
          <p:nvPr>
            <p:ph type="dt" sz="half" idx="10"/>
          </p:nvPr>
        </p:nvSpPr>
        <p:spPr/>
        <p:txBody>
          <a:bodyPr/>
          <a:lstStyle/>
          <a:p>
            <a:fld id="{0151A592-5337-4D09-86E2-2775E9607F08}" type="datetimeFigureOut">
              <a:rPr lang="en-US" smtClean="0"/>
              <a:t>8/9/2023</a:t>
            </a:fld>
            <a:endParaRPr lang="en-US"/>
          </a:p>
        </p:txBody>
      </p:sp>
      <p:sp>
        <p:nvSpPr>
          <p:cNvPr id="5" name="Footer Placeholder 4">
            <a:extLst>
              <a:ext uri="{FF2B5EF4-FFF2-40B4-BE49-F238E27FC236}">
                <a16:creationId xmlns:a16="http://schemas.microsoft.com/office/drawing/2014/main" id="{73D19A6F-4BED-4D0C-ABE5-D4A6104102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3CA2BB-2EAB-4FD1-A827-F3AA69619619}"/>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401938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88F68-2A2D-4356-961D-CC88BF3C579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3745A8D-CE16-4C2E-8017-98C47F97593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830C0B3-EB94-4014-8A65-65417025D00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65EFA66-0584-403A-9740-46B0F95294A4}"/>
              </a:ext>
            </a:extLst>
          </p:cNvPr>
          <p:cNvSpPr>
            <a:spLocks noGrp="1"/>
          </p:cNvSpPr>
          <p:nvPr>
            <p:ph type="dt" sz="half" idx="10"/>
          </p:nvPr>
        </p:nvSpPr>
        <p:spPr/>
        <p:txBody>
          <a:bodyPr/>
          <a:lstStyle/>
          <a:p>
            <a:fld id="{0151A592-5337-4D09-86E2-2775E9607F08}" type="datetimeFigureOut">
              <a:rPr lang="en-US" smtClean="0"/>
              <a:t>8/9/2023</a:t>
            </a:fld>
            <a:endParaRPr lang="en-US"/>
          </a:p>
        </p:txBody>
      </p:sp>
      <p:sp>
        <p:nvSpPr>
          <p:cNvPr id="6" name="Footer Placeholder 5">
            <a:extLst>
              <a:ext uri="{FF2B5EF4-FFF2-40B4-BE49-F238E27FC236}">
                <a16:creationId xmlns:a16="http://schemas.microsoft.com/office/drawing/2014/main" id="{0D3419B9-5719-40C5-88E0-9436E53E4B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A46A3E-866C-4B67-9C13-167FC9079CBC}"/>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4054793672"/>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481BE-B21B-4894-9822-BADC237985C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2976589-4368-459B-8379-3229FCC47C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3DFC029-2FB9-49C8-BB6C-D7C899F87B5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E1FD388-2446-4E3F-8B16-8D4351EBFE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0C0E02D-28A0-4EC3-B8C1-19123A9867A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3EDA50B-1E13-4926-86F1-538682C41D98}"/>
              </a:ext>
            </a:extLst>
          </p:cNvPr>
          <p:cNvSpPr>
            <a:spLocks noGrp="1"/>
          </p:cNvSpPr>
          <p:nvPr>
            <p:ph type="dt" sz="half" idx="10"/>
          </p:nvPr>
        </p:nvSpPr>
        <p:spPr/>
        <p:txBody>
          <a:bodyPr/>
          <a:lstStyle/>
          <a:p>
            <a:fld id="{0151A592-5337-4D09-86E2-2775E9607F08}" type="datetimeFigureOut">
              <a:rPr lang="en-US" smtClean="0"/>
              <a:t>8/9/2023</a:t>
            </a:fld>
            <a:endParaRPr lang="en-US"/>
          </a:p>
        </p:txBody>
      </p:sp>
      <p:sp>
        <p:nvSpPr>
          <p:cNvPr id="8" name="Footer Placeholder 7">
            <a:extLst>
              <a:ext uri="{FF2B5EF4-FFF2-40B4-BE49-F238E27FC236}">
                <a16:creationId xmlns:a16="http://schemas.microsoft.com/office/drawing/2014/main" id="{DAC7444E-1D31-4A04-A953-14A08878711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5CFB342-807C-4B75-AD1D-31B0DFA7BE8C}"/>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2616886420"/>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A35A2-59CB-42C6-BB5F-E086FC5DA60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7FBEBE0-2788-48FD-B281-6EF46E672420}"/>
              </a:ext>
            </a:extLst>
          </p:cNvPr>
          <p:cNvSpPr>
            <a:spLocks noGrp="1"/>
          </p:cNvSpPr>
          <p:nvPr>
            <p:ph type="dt" sz="half" idx="10"/>
          </p:nvPr>
        </p:nvSpPr>
        <p:spPr/>
        <p:txBody>
          <a:bodyPr/>
          <a:lstStyle/>
          <a:p>
            <a:fld id="{0151A592-5337-4D09-86E2-2775E9607F08}" type="datetimeFigureOut">
              <a:rPr lang="en-US" smtClean="0"/>
              <a:t>8/9/2023</a:t>
            </a:fld>
            <a:endParaRPr lang="en-US"/>
          </a:p>
        </p:txBody>
      </p:sp>
      <p:sp>
        <p:nvSpPr>
          <p:cNvPr id="4" name="Footer Placeholder 3">
            <a:extLst>
              <a:ext uri="{FF2B5EF4-FFF2-40B4-BE49-F238E27FC236}">
                <a16:creationId xmlns:a16="http://schemas.microsoft.com/office/drawing/2014/main" id="{D9E1454A-FD8E-4F56-B814-D124413852E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FB48AB2-2E85-4F22-A531-C4FCD9DF4278}"/>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7116036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F22B6F-2A5E-480E-AC5F-25507808F47B}"/>
              </a:ext>
            </a:extLst>
          </p:cNvPr>
          <p:cNvSpPr>
            <a:spLocks noGrp="1"/>
          </p:cNvSpPr>
          <p:nvPr>
            <p:ph type="dt" sz="half" idx="10"/>
          </p:nvPr>
        </p:nvSpPr>
        <p:spPr/>
        <p:txBody>
          <a:bodyPr/>
          <a:lstStyle/>
          <a:p>
            <a:fld id="{0151A592-5337-4D09-86E2-2775E9607F08}" type="datetimeFigureOut">
              <a:rPr lang="en-US" smtClean="0"/>
              <a:t>8/9/2023</a:t>
            </a:fld>
            <a:endParaRPr lang="en-US"/>
          </a:p>
        </p:txBody>
      </p:sp>
      <p:sp>
        <p:nvSpPr>
          <p:cNvPr id="3" name="Footer Placeholder 2">
            <a:extLst>
              <a:ext uri="{FF2B5EF4-FFF2-40B4-BE49-F238E27FC236}">
                <a16:creationId xmlns:a16="http://schemas.microsoft.com/office/drawing/2014/main" id="{39855ED2-A24B-4A43-A2F2-4F18AE61A36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B53F043-F749-4B36-8529-4FDF27D05995}"/>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239323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981DA-FB17-4AB7-965F-7DAE7157B6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EB9FFCA-E097-4537-9969-DE94CC41816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132853D-BBBB-4A9E-AB00-4E264CD5A5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359A1BE-E432-42D9-BF2E-B49E2688C6DB}"/>
              </a:ext>
            </a:extLst>
          </p:cNvPr>
          <p:cNvSpPr>
            <a:spLocks noGrp="1"/>
          </p:cNvSpPr>
          <p:nvPr>
            <p:ph type="dt" sz="half" idx="10"/>
          </p:nvPr>
        </p:nvSpPr>
        <p:spPr/>
        <p:txBody>
          <a:bodyPr/>
          <a:lstStyle/>
          <a:p>
            <a:fld id="{0151A592-5337-4D09-86E2-2775E9607F08}" type="datetimeFigureOut">
              <a:rPr lang="en-US" smtClean="0"/>
              <a:t>8/9/2023</a:t>
            </a:fld>
            <a:endParaRPr lang="en-US"/>
          </a:p>
        </p:txBody>
      </p:sp>
      <p:sp>
        <p:nvSpPr>
          <p:cNvPr id="6" name="Footer Placeholder 5">
            <a:extLst>
              <a:ext uri="{FF2B5EF4-FFF2-40B4-BE49-F238E27FC236}">
                <a16:creationId xmlns:a16="http://schemas.microsoft.com/office/drawing/2014/main" id="{428E443A-9BAB-4C3E-BAFC-155BC5F207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68BA75-A6C2-4658-80BF-A9E5EC061865}"/>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4926155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EF521-9BE0-44F4-91A2-C392D0E75E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E0EB842-CE12-4CD0-9699-7FE6D72CBC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450B636-134E-4BAE-AFA0-633457D045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5A5AD3F-67C1-4C19-9D83-649C947AE138}"/>
              </a:ext>
            </a:extLst>
          </p:cNvPr>
          <p:cNvSpPr>
            <a:spLocks noGrp="1"/>
          </p:cNvSpPr>
          <p:nvPr>
            <p:ph type="dt" sz="half" idx="10"/>
          </p:nvPr>
        </p:nvSpPr>
        <p:spPr/>
        <p:txBody>
          <a:bodyPr/>
          <a:lstStyle/>
          <a:p>
            <a:fld id="{0151A592-5337-4D09-86E2-2775E9607F08}" type="datetimeFigureOut">
              <a:rPr lang="en-US" smtClean="0"/>
              <a:t>8/9/2023</a:t>
            </a:fld>
            <a:endParaRPr lang="en-US"/>
          </a:p>
        </p:txBody>
      </p:sp>
      <p:sp>
        <p:nvSpPr>
          <p:cNvPr id="6" name="Footer Placeholder 5">
            <a:extLst>
              <a:ext uri="{FF2B5EF4-FFF2-40B4-BE49-F238E27FC236}">
                <a16:creationId xmlns:a16="http://schemas.microsoft.com/office/drawing/2014/main" id="{D3A4C04E-4983-44F9-8637-634E29E4F9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E84C3E-3E38-4F76-B62D-6861906E8205}"/>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200073889"/>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523553-26A4-40B8-8344-64C03ED18F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196FE87-D009-44F2-918E-676FDB3356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506880-9D9E-4182-B77D-53C4F2EE519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51A592-5337-4D09-86E2-2775E9607F08}" type="datetimeFigureOut">
              <a:rPr lang="en-US" smtClean="0"/>
              <a:t>8/9/2023</a:t>
            </a:fld>
            <a:endParaRPr lang="en-US"/>
          </a:p>
        </p:txBody>
      </p:sp>
      <p:sp>
        <p:nvSpPr>
          <p:cNvPr id="5" name="Footer Placeholder 4">
            <a:extLst>
              <a:ext uri="{FF2B5EF4-FFF2-40B4-BE49-F238E27FC236}">
                <a16:creationId xmlns:a16="http://schemas.microsoft.com/office/drawing/2014/main" id="{D1C58EE7-A5FE-4C8F-B89C-647C67C824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E38BD66-826B-46E1-8EC5-E263D694F5D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394124090"/>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1"/>
          <p:cNvSpPr/>
          <p:nvPr/>
        </p:nvSpPr>
        <p:spPr>
          <a:xfrm>
            <a:off x="0" y="0"/>
            <a:ext cx="12192000" cy="1194957"/>
          </a:xfrm>
          <a:prstGeom prst="rect">
            <a:avLst/>
          </a:prstGeom>
          <a:solidFill>
            <a:srgbClr val="5A7E83"/>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404040"/>
              </a:buClr>
              <a:buSzPts val="1800"/>
              <a:buFont typeface="Calibri"/>
              <a:buNone/>
            </a:pPr>
            <a:endParaRPr sz="1800" b="0" i="0" u="none" strike="noStrike" cap="none">
              <a:solidFill>
                <a:srgbClr val="404040"/>
              </a:solidFill>
              <a:latin typeface="Calibri"/>
              <a:ea typeface="Calibri"/>
              <a:cs typeface="Calibri"/>
              <a:sym typeface="Calibri"/>
            </a:endParaRPr>
          </a:p>
        </p:txBody>
      </p:sp>
      <p:sp>
        <p:nvSpPr>
          <p:cNvPr id="50" name="Google Shape;50;p1"/>
          <p:cNvSpPr txBox="1"/>
          <p:nvPr/>
        </p:nvSpPr>
        <p:spPr>
          <a:xfrm>
            <a:off x="1569719" y="1752935"/>
            <a:ext cx="9052562" cy="3785611"/>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6000"/>
              <a:buFont typeface="Century Gothic"/>
              <a:buNone/>
            </a:pPr>
            <a:r>
              <a:rPr lang="en-US" sz="6000" b="0" i="0" u="none" strike="noStrike" cap="none" dirty="0">
                <a:solidFill>
                  <a:srgbClr val="000000"/>
                </a:solidFill>
                <a:latin typeface="Century Gothic"/>
                <a:ea typeface="Century Gothic"/>
                <a:cs typeface="Century Gothic"/>
                <a:sym typeface="Century Gothic"/>
              </a:rPr>
              <a:t>How Government Borrowing Affects Investment and the Trade Balance</a:t>
            </a:r>
            <a:endParaRPr lang="en-US" dirty="0"/>
          </a:p>
        </p:txBody>
      </p:sp>
      <p:cxnSp>
        <p:nvCxnSpPr>
          <p:cNvPr id="51" name="Google Shape;51;p1"/>
          <p:cNvCxnSpPr/>
          <p:nvPr/>
        </p:nvCxnSpPr>
        <p:spPr>
          <a:xfrm>
            <a:off x="3130060" y="5606450"/>
            <a:ext cx="5931879" cy="1"/>
          </a:xfrm>
          <a:prstGeom prst="straightConnector1">
            <a:avLst/>
          </a:prstGeom>
          <a:noFill/>
          <a:ln w="9525" cap="flat" cmpd="sng">
            <a:solidFill>
              <a:srgbClr val="000000"/>
            </a:solidFill>
            <a:prstDash val="solid"/>
            <a:miter lim="8000"/>
            <a:headEnd type="none" w="sm" len="sm"/>
            <a:tailEnd type="none" w="sm" len="sm"/>
          </a:ln>
        </p:spPr>
      </p:cxnSp>
      <p:sp>
        <p:nvSpPr>
          <p:cNvPr id="52" name="Google Shape;52;p1"/>
          <p:cNvSpPr txBox="1"/>
          <p:nvPr/>
        </p:nvSpPr>
        <p:spPr>
          <a:xfrm>
            <a:off x="481647" y="320477"/>
            <a:ext cx="3565363" cy="561341"/>
          </a:xfrm>
          <a:prstGeom prst="rect">
            <a:avLst/>
          </a:prstGeom>
          <a:solidFill>
            <a:srgbClr val="5A7E83"/>
          </a:solid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cxnSp>
        <p:nvCxnSpPr>
          <p:cNvPr id="53" name="Google Shape;53;p1"/>
          <p:cNvCxnSpPr/>
          <p:nvPr/>
        </p:nvCxnSpPr>
        <p:spPr>
          <a:xfrm>
            <a:off x="2952177" y="1638348"/>
            <a:ext cx="5931879" cy="1"/>
          </a:xfrm>
          <a:prstGeom prst="straightConnector1">
            <a:avLst/>
          </a:prstGeom>
          <a:noFill/>
          <a:ln w="9525" cap="flat" cmpd="sng">
            <a:solidFill>
              <a:srgbClr val="000000"/>
            </a:solidFill>
            <a:prstDash val="solid"/>
            <a:miter lim="8000"/>
            <a:headEnd type="none" w="sm" len="sm"/>
            <a:tailEnd type="none" w="sm" len="sm"/>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407712" y="240350"/>
            <a:ext cx="9376518" cy="6324690"/>
            <a:chOff x="-162009" y="15282"/>
            <a:chExt cx="9376517" cy="6324689"/>
          </a:xfrm>
        </p:grpSpPr>
        <p:sp>
          <p:nvSpPr>
            <p:cNvPr id="68" name="Google Shape;68;p3"/>
            <p:cNvSpPr txBox="1"/>
            <p:nvPr/>
          </p:nvSpPr>
          <p:spPr>
            <a:xfrm>
              <a:off x="-162009" y="15282"/>
              <a:ext cx="9376517"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On Your Own</a:t>
              </a:r>
              <a:endParaRPr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4" name="Google Shape;74;p3"/>
          <p:cNvSpPr txBox="1"/>
          <p:nvPr/>
        </p:nvSpPr>
        <p:spPr>
          <a:xfrm>
            <a:off x="2277821" y="4166432"/>
            <a:ext cx="8429626" cy="7607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dirty="0">
                <a:solidFill>
                  <a:srgbClr val="FFFFFF"/>
                </a:solidFill>
                <a:latin typeface="Calibri"/>
                <a:ea typeface="Calibri"/>
                <a:cs typeface="Calibri"/>
                <a:sym typeface="Calibri"/>
              </a:rPr>
              <a:t>The CPI is subject to two types of bias: substitution bias and quality/new goods bias. </a:t>
            </a:r>
            <a:endParaRPr dirty="0"/>
          </a:p>
        </p:txBody>
      </p:sp>
      <p:grpSp>
        <p:nvGrpSpPr>
          <p:cNvPr id="11" name="Google Shape;154;p18">
            <a:extLst>
              <a:ext uri="{FF2B5EF4-FFF2-40B4-BE49-F238E27FC236}">
                <a16:creationId xmlns:a16="http://schemas.microsoft.com/office/drawing/2014/main" id="{8F4E44DC-A241-4411-96F1-1C705D4D565F}"/>
              </a:ext>
            </a:extLst>
          </p:cNvPr>
          <p:cNvGrpSpPr/>
          <p:nvPr/>
        </p:nvGrpSpPr>
        <p:grpSpPr>
          <a:xfrm>
            <a:off x="1024759" y="1278748"/>
            <a:ext cx="10058399" cy="5417020"/>
            <a:chOff x="542761" y="1736761"/>
            <a:chExt cx="8058462"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542761" y="1764100"/>
              <a:ext cx="8058127" cy="400200"/>
            </a:xfrm>
            <a:prstGeom prst="rect">
              <a:avLst/>
            </a:prstGeom>
            <a:solidFill>
              <a:srgbClr val="627981"/>
            </a:solidFill>
            <a:ln>
              <a:noFill/>
            </a:ln>
          </p:spPr>
          <p:txBody>
            <a:bodyPr spcFirstLastPara="1" wrap="square" lIns="91425" tIns="45700" rIns="91425" bIns="45700" anchor="t" anchorCtr="0">
              <a:noAutofit/>
            </a:bodyPr>
            <a:lstStyle/>
            <a:p>
              <a:pPr marL="101600" marR="0" lvl="0" algn="ctr" rtl="0">
                <a:spcBef>
                  <a:spcPts val="0"/>
                </a:spcBef>
                <a:spcAft>
                  <a:spcPts val="0"/>
                </a:spcAft>
                <a:buClr>
                  <a:schemeClr val="lt1"/>
                </a:buClr>
                <a:buSzPts val="2000"/>
              </a:pPr>
              <a:r>
                <a:rPr lang="en-US" sz="2000" dirty="0">
                  <a:solidFill>
                    <a:schemeClr val="bg1"/>
                  </a:solidFill>
                  <a:latin typeface="Calibri" panose="020F0502020204030204" pitchFamily="34" charset="0"/>
                  <a:cs typeface="Times New Roman" panose="02020603050405020304" pitchFamily="18" charset="0"/>
                </a:rPr>
                <a:t>Suppose a country has a budget deficit of $300 billion, investment of $3,800 billion, and private saving of $3,750 billion. How much is the trade deficit, or foreign capital inflow? If the budget deficit increases to $500 billion and saving and the trade deficit remain constant, what would happen to investment?</a:t>
              </a:r>
            </a:p>
            <a:p>
              <a:pPr marL="101600" marR="0" lvl="0" algn="ctr" rtl="0">
                <a:spcBef>
                  <a:spcPts val="0"/>
                </a:spcBef>
                <a:spcAft>
                  <a:spcPts val="0"/>
                </a:spcAft>
                <a:buClr>
                  <a:schemeClr val="lt1"/>
                </a:buClr>
                <a:buSzPts val="2000"/>
              </a:pPr>
              <a:endParaRPr lang="en-US" sz="2000" dirty="0">
                <a:solidFill>
                  <a:schemeClr val="bg1"/>
                </a:solidFill>
                <a:latin typeface="Calibri" panose="020F0502020204030204" pitchFamily="34" charset="0"/>
                <a:cs typeface="Times New Roman" panose="02020603050405020304" pitchFamily="18" charset="0"/>
              </a:endParaRPr>
            </a:p>
            <a:p>
              <a:pPr marL="101600" marR="0" lvl="0" algn="ctr" rtl="0">
                <a:spcBef>
                  <a:spcPts val="0"/>
                </a:spcBef>
                <a:spcAft>
                  <a:spcPts val="0"/>
                </a:spcAft>
                <a:buClr>
                  <a:schemeClr val="lt1"/>
                </a:buClr>
                <a:buSzPts val="2000"/>
              </a:pPr>
              <a:r>
                <a:rPr lang="en-US" i="1" dirty="0">
                  <a:solidFill>
                    <a:schemeClr val="bg1"/>
                  </a:solidFill>
                  <a:latin typeface="Calibri" panose="020F0502020204030204" pitchFamily="34" charset="0"/>
                  <a:cs typeface="Times New Roman" panose="02020603050405020304" pitchFamily="18" charset="0"/>
                </a:rPr>
                <a:t>Using Equation 2: I = S + (T-G) + (M-X)</a:t>
              </a:r>
            </a:p>
            <a:p>
              <a:pPr marL="101600" marR="0" lvl="0" algn="ctr" rtl="0">
                <a:spcBef>
                  <a:spcPts val="0"/>
                </a:spcBef>
                <a:spcAft>
                  <a:spcPts val="0"/>
                </a:spcAft>
                <a:buClr>
                  <a:schemeClr val="lt1"/>
                </a:buClr>
                <a:buSzPts val="2000"/>
              </a:pPr>
              <a:r>
                <a:rPr lang="en-US" i="1" dirty="0">
                  <a:solidFill>
                    <a:schemeClr val="bg1"/>
                  </a:solidFill>
                  <a:latin typeface="Calibri" panose="020F0502020204030204" pitchFamily="34" charset="0"/>
                  <a:cs typeface="Times New Roman" panose="02020603050405020304" pitchFamily="18" charset="0"/>
                </a:rPr>
                <a:t>$3,800 = $3,750 - $300 + (M-X)</a:t>
              </a:r>
            </a:p>
            <a:p>
              <a:pPr marL="101600" marR="0" lvl="0" algn="ctr" rtl="0">
                <a:spcBef>
                  <a:spcPts val="0"/>
                </a:spcBef>
                <a:spcAft>
                  <a:spcPts val="0"/>
                </a:spcAft>
                <a:buClr>
                  <a:schemeClr val="lt1"/>
                </a:buClr>
                <a:buSzPts val="2000"/>
              </a:pPr>
              <a:endParaRPr lang="en-US" i="1" dirty="0">
                <a:solidFill>
                  <a:schemeClr val="bg1"/>
                </a:solidFill>
                <a:latin typeface="Calibri" panose="020F0502020204030204" pitchFamily="34" charset="0"/>
                <a:cs typeface="Times New Roman" panose="02020603050405020304" pitchFamily="18" charset="0"/>
              </a:endParaRPr>
            </a:p>
            <a:p>
              <a:pPr marL="101600" marR="0" lvl="0" algn="ctr" rtl="0">
                <a:spcBef>
                  <a:spcPts val="0"/>
                </a:spcBef>
                <a:spcAft>
                  <a:spcPts val="0"/>
                </a:spcAft>
                <a:buClr>
                  <a:schemeClr val="lt1"/>
                </a:buClr>
                <a:buSzPts val="2000"/>
              </a:pPr>
              <a:r>
                <a:rPr lang="en-US" i="1" dirty="0">
                  <a:solidFill>
                    <a:schemeClr val="bg1"/>
                  </a:solidFill>
                  <a:latin typeface="Calibri" panose="020F0502020204030204" pitchFamily="34" charset="0"/>
                  <a:cs typeface="Times New Roman" panose="02020603050405020304" pitchFamily="18" charset="0"/>
                </a:rPr>
                <a:t>Solving for (M-X), the trade deficit or capital inflow is:</a:t>
              </a:r>
            </a:p>
            <a:p>
              <a:pPr marL="101600" marR="0" lvl="0" algn="ctr" rtl="0">
                <a:spcBef>
                  <a:spcPts val="0"/>
                </a:spcBef>
                <a:spcAft>
                  <a:spcPts val="0"/>
                </a:spcAft>
                <a:buClr>
                  <a:schemeClr val="lt1"/>
                </a:buClr>
                <a:buSzPts val="2000"/>
              </a:pPr>
              <a:r>
                <a:rPr lang="en-US" i="1" dirty="0">
                  <a:solidFill>
                    <a:schemeClr val="bg1"/>
                  </a:solidFill>
                  <a:latin typeface="Calibri" panose="020F0502020204030204" pitchFamily="34" charset="0"/>
                  <a:cs typeface="Times New Roman" panose="02020603050405020304" pitchFamily="18" charset="0"/>
                </a:rPr>
                <a:t>(M-X) = $3,800 - $3,750 + $300</a:t>
              </a:r>
            </a:p>
            <a:p>
              <a:pPr marL="101600" marR="0" lvl="0" algn="ctr" rtl="0">
                <a:spcBef>
                  <a:spcPts val="0"/>
                </a:spcBef>
                <a:spcAft>
                  <a:spcPts val="0"/>
                </a:spcAft>
                <a:buClr>
                  <a:schemeClr val="lt1"/>
                </a:buClr>
                <a:buSzPts val="2000"/>
              </a:pPr>
              <a:r>
                <a:rPr lang="en-US" i="1" dirty="0">
                  <a:solidFill>
                    <a:schemeClr val="bg1"/>
                  </a:solidFill>
                  <a:latin typeface="Calibri" panose="020F0502020204030204" pitchFamily="34" charset="0"/>
                  <a:cs typeface="Times New Roman" panose="02020603050405020304" pitchFamily="18" charset="0"/>
                </a:rPr>
                <a:t>= $350 billion</a:t>
              </a:r>
            </a:p>
            <a:p>
              <a:pPr marL="101600" marR="0" lvl="0" algn="ctr" rtl="0">
                <a:spcBef>
                  <a:spcPts val="0"/>
                </a:spcBef>
                <a:spcAft>
                  <a:spcPts val="0"/>
                </a:spcAft>
                <a:buClr>
                  <a:schemeClr val="lt1"/>
                </a:buClr>
                <a:buSzPts val="2000"/>
              </a:pPr>
              <a:endParaRPr lang="en-US" i="1" dirty="0">
                <a:solidFill>
                  <a:schemeClr val="bg1"/>
                </a:solidFill>
                <a:latin typeface="Calibri" panose="020F0502020204030204" pitchFamily="34" charset="0"/>
                <a:cs typeface="Times New Roman" panose="02020603050405020304" pitchFamily="18" charset="0"/>
              </a:endParaRPr>
            </a:p>
            <a:p>
              <a:pPr marL="101600" marR="0" lvl="0" algn="ctr" rtl="0">
                <a:spcBef>
                  <a:spcPts val="0"/>
                </a:spcBef>
                <a:spcAft>
                  <a:spcPts val="0"/>
                </a:spcAft>
                <a:buClr>
                  <a:schemeClr val="lt1"/>
                </a:buClr>
                <a:buSzPts val="2000"/>
              </a:pPr>
              <a:r>
                <a:rPr lang="en-US" i="1" dirty="0">
                  <a:solidFill>
                    <a:schemeClr val="bg1"/>
                  </a:solidFill>
                  <a:latin typeface="Calibri" panose="020F0502020204030204" pitchFamily="34" charset="0"/>
                  <a:cs typeface="Times New Roman" panose="02020603050405020304" pitchFamily="18" charset="0"/>
                </a:rPr>
                <a:t>If the deficit is $500 billion, private savings is $3,750 billion, and the trade deficit is $350 billion, investment is: I = $3,750 - $500 + $350</a:t>
              </a:r>
            </a:p>
            <a:p>
              <a:pPr marL="101600" marR="0" lvl="0" algn="ctr" rtl="0">
                <a:spcBef>
                  <a:spcPts val="0"/>
                </a:spcBef>
                <a:spcAft>
                  <a:spcPts val="0"/>
                </a:spcAft>
                <a:buClr>
                  <a:schemeClr val="lt1"/>
                </a:buClr>
                <a:buSzPts val="2000"/>
              </a:pPr>
              <a:r>
                <a:rPr lang="en-US" i="1" dirty="0">
                  <a:solidFill>
                    <a:schemeClr val="bg1"/>
                  </a:solidFill>
                  <a:latin typeface="Calibri" panose="020F0502020204030204" pitchFamily="34" charset="0"/>
                  <a:cs typeface="Times New Roman" panose="02020603050405020304" pitchFamily="18" charset="0"/>
                </a:rPr>
                <a:t>I = $3,600</a:t>
              </a:r>
            </a:p>
            <a:p>
              <a:pPr marL="101600" marR="0" lvl="0" algn="ctr" rtl="0">
                <a:spcBef>
                  <a:spcPts val="0"/>
                </a:spcBef>
                <a:spcAft>
                  <a:spcPts val="0"/>
                </a:spcAft>
                <a:buClr>
                  <a:schemeClr val="lt1"/>
                </a:buClr>
                <a:buSzPts val="2000"/>
              </a:pPr>
              <a:endParaRPr lang="en-US" i="1" dirty="0">
                <a:solidFill>
                  <a:schemeClr val="bg1"/>
                </a:solidFill>
                <a:latin typeface="Calibri" panose="020F0502020204030204" pitchFamily="34" charset="0"/>
                <a:cs typeface="Times New Roman" panose="02020603050405020304" pitchFamily="18" charset="0"/>
              </a:endParaRPr>
            </a:p>
            <a:p>
              <a:pPr marL="101600" marR="0" lvl="0" algn="ctr" rtl="0">
                <a:spcBef>
                  <a:spcPts val="0"/>
                </a:spcBef>
                <a:spcAft>
                  <a:spcPts val="0"/>
                </a:spcAft>
                <a:buClr>
                  <a:schemeClr val="lt1"/>
                </a:buClr>
                <a:buSzPts val="2000"/>
              </a:pPr>
              <a:r>
                <a:rPr lang="en-US" i="1" dirty="0">
                  <a:solidFill>
                    <a:schemeClr val="bg1"/>
                  </a:solidFill>
                  <a:latin typeface="Calibri" panose="020F0502020204030204" pitchFamily="34" charset="0"/>
                  <a:cs typeface="Times New Roman" panose="02020603050405020304" pitchFamily="18" charset="0"/>
                </a:rPr>
                <a:t>The $200 billion increase in the deficit causes investment to decrease by $200 billion.</a:t>
              </a:r>
            </a:p>
          </p:txBody>
        </p:sp>
      </p:grpSp>
    </p:spTree>
    <p:extLst>
      <p:ext uri="{BB962C8B-B14F-4D97-AF65-F5344CB8AC3E}">
        <p14:creationId xmlns:p14="http://schemas.microsoft.com/office/powerpoint/2010/main" val="10951430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1621D0-014B-43C5-B6BB-8F296BFA1DAD}"/>
              </a:ext>
            </a:extLst>
          </p:cNvPr>
          <p:cNvSpPr/>
          <p:nvPr/>
        </p:nvSpPr>
        <p:spPr>
          <a:xfrm>
            <a:off x="1746839" y="3803726"/>
            <a:ext cx="8698321" cy="2793719"/>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524002" y="122245"/>
            <a:ext cx="9144000" cy="1015663"/>
          </a:xfrm>
          <a:prstGeom prst="rect">
            <a:avLst/>
          </a:prstGeom>
          <a:noFill/>
        </p:spPr>
        <p:txBody>
          <a:bodyPr wrap="square" rtlCol="0">
            <a:spAutoFit/>
          </a:bodyPr>
          <a:lstStyle/>
          <a:p>
            <a:pPr algn="ctr"/>
            <a:r>
              <a:rPr lang="en-US" sz="3000" dirty="0">
                <a:latin typeface="Century Gothic" panose="020B0502020202020204" pitchFamily="34" charset="0"/>
              </a:rPr>
              <a:t>National Saving and Investment Identity Equation 3</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3" name="Google Shape;156;p18">
            <a:extLst>
              <a:ext uri="{FF2B5EF4-FFF2-40B4-BE49-F238E27FC236}">
                <a16:creationId xmlns:a16="http://schemas.microsoft.com/office/drawing/2014/main" id="{3601E3BA-053D-463A-9A46-79AA4CDD62A6}"/>
              </a:ext>
            </a:extLst>
          </p:cNvPr>
          <p:cNvSpPr txBox="1"/>
          <p:nvPr/>
        </p:nvSpPr>
        <p:spPr>
          <a:xfrm>
            <a:off x="1826737" y="3940653"/>
            <a:ext cx="8538524" cy="506136"/>
          </a:xfrm>
          <a:prstGeom prst="rect">
            <a:avLst/>
          </a:prstGeom>
          <a:solidFill>
            <a:srgbClr val="627981"/>
          </a:solidFill>
          <a:ln>
            <a:noFill/>
          </a:ln>
        </p:spPr>
        <p:txBody>
          <a:bodyPr spcFirstLastPara="1" wrap="square" lIns="91425" tIns="45700" rIns="91425" bIns="45700" anchor="t" anchorCtr="0">
            <a:noAutofit/>
          </a:bodyPr>
          <a:lstStyle/>
          <a:p>
            <a:pPr marL="101600" marR="0" lvl="0" algn="ctr" rtl="0">
              <a:spcBef>
                <a:spcPts val="0"/>
              </a:spcBef>
              <a:spcAft>
                <a:spcPts val="0"/>
              </a:spcAft>
              <a:buClr>
                <a:schemeClr val="lt1"/>
              </a:buClr>
              <a:buSzPts val="2000"/>
            </a:pPr>
            <a:r>
              <a:rPr lang="en-US" sz="2000" dirty="0">
                <a:solidFill>
                  <a:schemeClr val="bg1"/>
                </a:solidFill>
                <a:latin typeface="Calibri" panose="020F0502020204030204" pitchFamily="34" charset="0"/>
                <a:cs typeface="Times New Roman" panose="02020603050405020304" pitchFamily="18" charset="0"/>
              </a:rPr>
              <a:t>When the government is acting as a saver rather than a borrower and supplying rather than demanding financial capital, the identity can be written like this:</a:t>
            </a:r>
          </a:p>
        </p:txBody>
      </p:sp>
      <mc:AlternateContent xmlns:mc="http://schemas.openxmlformats.org/markup-compatibility/2006" xmlns:a14="http://schemas.microsoft.com/office/drawing/2010/main">
        <mc:Choice Requires="a14">
          <p:sp>
            <p:nvSpPr>
              <p:cNvPr id="7" name="Object 6">
                <a:extLst>
                  <a:ext uri="{FF2B5EF4-FFF2-40B4-BE49-F238E27FC236}">
                    <a16:creationId xmlns:a16="http://schemas.microsoft.com/office/drawing/2014/main" id="{61CA4E81-40FB-4363-BD70-C240C3BAA973}"/>
                  </a:ext>
                </a:extLst>
              </p:cNvPr>
              <p:cNvSpPr txBox="1"/>
              <p:nvPr/>
            </p:nvSpPr>
            <p:spPr>
              <a:xfrm>
                <a:off x="2061710" y="4872312"/>
                <a:ext cx="8172736" cy="1144588"/>
              </a:xfrm>
              <a:prstGeom prst="rect">
                <a:avLst/>
              </a:prstGeom>
            </p:spPr>
            <p:txBody>
              <a:bodyPr>
                <a:noAutofit/>
              </a:bodyPr>
              <a:lstStyle/>
              <a:p>
                <a:pPr/>
                <a14:m>
                  <m:oMathPara xmlns:m="http://schemas.openxmlformats.org/officeDocument/2006/math">
                    <m:oMathParaPr>
                      <m:jc m:val="left"/>
                    </m:oMathParaPr>
                    <m:oMath xmlns:m="http://schemas.openxmlformats.org/officeDocument/2006/math">
                      <m:r>
                        <m:rPr>
                          <m:nor/>
                        </m:rPr>
                        <a:rPr lang="en-US" sz="2000" i="0">
                          <a:solidFill>
                            <a:srgbClr val="FFFFFF"/>
                          </a:solidFill>
                          <a:latin typeface="Calibri" panose="020F0502020204030204" pitchFamily="34" charset="0"/>
                          <a:cs typeface="Calibri" panose="020F0502020204030204" pitchFamily="34" charset="0"/>
                        </a:rPr>
                        <m:t>quantity</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of</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financial</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capital</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supplied</m:t>
                      </m:r>
                      <m:r>
                        <m:rPr>
                          <m:nor/>
                        </m:rPr>
                        <a:rPr lang="en-US" sz="2000" i="0">
                          <a:solidFill>
                            <a:srgbClr val="FFFFFF"/>
                          </a:solidFill>
                          <a:latin typeface="Calibri" panose="020F0502020204030204" pitchFamily="34" charset="0"/>
                          <a:cs typeface="Calibri" panose="020F0502020204030204" pitchFamily="34" charset="0"/>
                        </a:rPr>
                        <m:t> = </m:t>
                      </m:r>
                      <m:r>
                        <m:rPr>
                          <m:nor/>
                        </m:rPr>
                        <a:rPr lang="en-US" sz="2000" i="0">
                          <a:solidFill>
                            <a:srgbClr val="FFFFFF"/>
                          </a:solidFill>
                          <a:latin typeface="Calibri" panose="020F0502020204030204" pitchFamily="34" charset="0"/>
                          <a:cs typeface="Calibri" panose="020F0502020204030204" pitchFamily="34" charset="0"/>
                        </a:rPr>
                        <m:t>quantity</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of</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financial</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capital</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demanded</m:t>
                      </m:r>
                    </m:oMath>
                  </m:oMathPara>
                </a14:m>
                <a:endParaRPr lang="en-US" sz="2000" i="0" dirty="0">
                  <a:solidFill>
                    <a:srgbClr val="FFFFFF"/>
                  </a:solidFill>
                  <a:latin typeface="Calibri" panose="020F0502020204030204" pitchFamily="34" charset="0"/>
                  <a:cs typeface="Calibri" panose="020F0502020204030204" pitchFamily="34" charset="0"/>
                </a:endParaRPr>
              </a:p>
              <a:p>
                <a:br>
                  <a:rPr lang="en-US" sz="2000" i="0" dirty="0">
                    <a:solidFill>
                      <a:srgbClr val="FFFFFF"/>
                    </a:solidFill>
                    <a:latin typeface="Calibri" panose="020F0502020204030204" pitchFamily="34" charset="0"/>
                    <a:cs typeface="Calibri" panose="020F0502020204030204" pitchFamily="34" charset="0"/>
                  </a:rPr>
                </a:br>
                <a:r>
                  <a:rPr lang="en-US" sz="2000" i="0" dirty="0">
                    <a:solidFill>
                      <a:srgbClr val="FFFFFF"/>
                    </a:solidFill>
                    <a:latin typeface="Calibri" panose="020F0502020204030204" pitchFamily="34" charset="0"/>
                    <a:cs typeface="Calibri" panose="020F0502020204030204" pitchFamily="34" charset="0"/>
                  </a:rPr>
                  <a:t>          </a:t>
                </a:r>
                <a14:m>
                  <m:oMath xmlns:m="http://schemas.openxmlformats.org/officeDocument/2006/math">
                    <m:r>
                      <m:rPr>
                        <m:nor/>
                      </m:rPr>
                      <a:rPr lang="en-US" sz="2000" i="0">
                        <a:solidFill>
                          <a:srgbClr val="FFFFFF"/>
                        </a:solidFill>
                        <a:latin typeface="Calibri" panose="020F0502020204030204" pitchFamily="34" charset="0"/>
                        <a:cs typeface="Calibri" panose="020F0502020204030204" pitchFamily="34" charset="0"/>
                      </a:rPr>
                      <m:t>private</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saving</m:t>
                    </m:r>
                    <m:r>
                      <m:rPr>
                        <m:nor/>
                      </m:rPr>
                      <a:rPr lang="en-US" sz="2000" i="0">
                        <a:solidFill>
                          <a:srgbClr val="FFFFFF"/>
                        </a:solidFill>
                        <a:latin typeface="Calibri" panose="020F0502020204030204" pitchFamily="34" charset="0"/>
                        <a:cs typeface="Calibri" panose="020F0502020204030204" pitchFamily="34" charset="0"/>
                      </a:rPr>
                      <m:t> + </m:t>
                    </m:r>
                    <m:r>
                      <m:rPr>
                        <m:nor/>
                      </m:rPr>
                      <a:rPr lang="en-US" sz="2000" i="0">
                        <a:solidFill>
                          <a:srgbClr val="FFFFFF"/>
                        </a:solidFill>
                        <a:latin typeface="Calibri" panose="020F0502020204030204" pitchFamily="34" charset="0"/>
                        <a:cs typeface="Calibri" panose="020F0502020204030204" pitchFamily="34" charset="0"/>
                      </a:rPr>
                      <m:t>trade</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deficit</m:t>
                    </m:r>
                    <m:r>
                      <m:rPr>
                        <m:nor/>
                      </m:rPr>
                      <a:rPr lang="en-US" sz="2000" b="0" i="0" smtClean="0">
                        <a:solidFill>
                          <a:srgbClr val="FFFFFF"/>
                        </a:solidFill>
                        <a:latin typeface="Calibri" panose="020F0502020204030204" pitchFamily="34" charset="0"/>
                        <a:cs typeface="Calibri" panose="020F0502020204030204" pitchFamily="34" charset="0"/>
                      </a:rPr>
                      <m:t> </m:t>
                    </m:r>
                    <m:r>
                      <m:rPr>
                        <m:nor/>
                      </m:rPr>
                      <a:rPr lang="en-US" sz="2000">
                        <a:solidFill>
                          <a:srgbClr val="FFFFFF"/>
                        </a:solidFill>
                        <a:latin typeface="Calibri" panose="020F0502020204030204" pitchFamily="34" charset="0"/>
                        <a:cs typeface="Calibri" panose="020F0502020204030204" pitchFamily="34" charset="0"/>
                      </a:rPr>
                      <m:t>+ </m:t>
                    </m:r>
                    <m:r>
                      <m:rPr>
                        <m:nor/>
                      </m:rPr>
                      <a:rPr lang="en-US" sz="2000">
                        <a:solidFill>
                          <a:srgbClr val="FFFFFF"/>
                        </a:solidFill>
                        <a:latin typeface="Calibri" panose="020F0502020204030204" pitchFamily="34" charset="0"/>
                        <a:cs typeface="Calibri" panose="020F0502020204030204" pitchFamily="34" charset="0"/>
                      </a:rPr>
                      <m:t>budget</m:t>
                    </m:r>
                    <m:r>
                      <m:rPr>
                        <m:nor/>
                      </m:rPr>
                      <a:rPr lang="en-US" sz="2000">
                        <a:solidFill>
                          <a:srgbClr val="FFFFFF"/>
                        </a:solidFill>
                        <a:latin typeface="Calibri" panose="020F0502020204030204" pitchFamily="34" charset="0"/>
                        <a:cs typeface="Calibri" panose="020F0502020204030204" pitchFamily="34" charset="0"/>
                      </a:rPr>
                      <m:t> </m:t>
                    </m:r>
                    <m:r>
                      <m:rPr>
                        <m:nor/>
                      </m:rPr>
                      <a:rPr lang="en-US" sz="2000">
                        <a:solidFill>
                          <a:srgbClr val="FFFFFF"/>
                        </a:solidFill>
                        <a:latin typeface="Calibri" panose="020F0502020204030204" pitchFamily="34" charset="0"/>
                        <a:cs typeface="Calibri" panose="020F0502020204030204" pitchFamily="34" charset="0"/>
                      </a:rPr>
                      <m:t>surplus</m:t>
                    </m:r>
                    <m:r>
                      <m:rPr>
                        <m:nor/>
                      </m:rPr>
                      <a:rPr lang="en-US" sz="2000" b="0" i="0" smtClean="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private</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investment</m:t>
                    </m:r>
                  </m:oMath>
                </a14:m>
                <a:endParaRPr lang="en-US" sz="2000" i="0" dirty="0">
                  <a:solidFill>
                    <a:srgbClr val="FFFFFF"/>
                  </a:solidFill>
                  <a:latin typeface="Calibri" panose="020F0502020204030204" pitchFamily="34" charset="0"/>
                  <a:cs typeface="Calibri" panose="020F0502020204030204" pitchFamily="34" charset="0"/>
                </a:endParaRPr>
              </a:p>
              <a:p>
                <a:endParaRPr lang="en-US" sz="2000" i="0" dirty="0">
                  <a:solidFill>
                    <a:srgbClr val="FFFFFF"/>
                  </a:solidFill>
                  <a:latin typeface="Calibri" panose="020F0502020204030204" pitchFamily="34" charset="0"/>
                  <a:cs typeface="Calibri" panose="020F0502020204030204" pitchFamily="34" charset="0"/>
                </a:endParaRPr>
              </a:p>
              <a:p>
                <a:r>
                  <a:rPr lang="en-US" sz="2000" dirty="0">
                    <a:solidFill>
                      <a:srgbClr val="FFFFFF"/>
                    </a:solidFill>
                    <a:cs typeface="Calibri" panose="020F0502020204030204" pitchFamily="34" charset="0"/>
                  </a:rPr>
                  <a:t>                                                  </a:t>
                </a:r>
                <a14:m>
                  <m:oMath xmlns:m="http://schemas.openxmlformats.org/officeDocument/2006/math">
                    <m:r>
                      <m:rPr>
                        <m:nor/>
                      </m:rPr>
                      <a:rPr lang="en-US" sz="2000" i="1">
                        <a:solidFill>
                          <a:srgbClr val="FFFFFF"/>
                        </a:solidFill>
                        <a:latin typeface="Calibri" panose="020F0502020204030204" pitchFamily="34" charset="0"/>
                        <a:cs typeface="Calibri" panose="020F0502020204030204" pitchFamily="34" charset="0"/>
                      </a:rPr>
                      <m:t>S</m:t>
                    </m:r>
                    <m:r>
                      <m:rPr>
                        <m:nor/>
                      </m:rPr>
                      <a:rPr lang="en-US" sz="2000" i="0">
                        <a:solidFill>
                          <a:srgbClr val="FFFFFF"/>
                        </a:solidFill>
                        <a:latin typeface="Calibri" panose="020F0502020204030204" pitchFamily="34" charset="0"/>
                        <a:cs typeface="Calibri" panose="020F0502020204030204" pitchFamily="34" charset="0"/>
                      </a:rPr>
                      <m:t> + </m:t>
                    </m:r>
                    <m:r>
                      <a:rPr lang="en-US" sz="2000" i="1">
                        <a:solidFill>
                          <a:srgbClr val="FFFFFF"/>
                        </a:solidFill>
                        <a:latin typeface="Cambria Math" panose="02040503050406030204" pitchFamily="18" charset="0"/>
                      </a:rPr>
                      <m:t>(</m:t>
                    </m:r>
                    <m:r>
                      <m:rPr>
                        <m:nor/>
                      </m:rPr>
                      <a:rPr lang="en-US" sz="2000" i="1">
                        <a:solidFill>
                          <a:srgbClr val="FFFFFF"/>
                        </a:solidFill>
                        <a:latin typeface="Calibri" panose="020F0502020204030204" pitchFamily="34" charset="0"/>
                        <a:cs typeface="Calibri" panose="020F0502020204030204" pitchFamily="34" charset="0"/>
                      </a:rPr>
                      <m:t>M</m:t>
                    </m:r>
                    <m:r>
                      <m:rPr>
                        <m:nor/>
                      </m:rPr>
                      <a:rPr lang="en-US" sz="2000" i="0">
                        <a:solidFill>
                          <a:srgbClr val="FFFFFF"/>
                        </a:solidFill>
                        <a:latin typeface="Calibri" panose="020F0502020204030204" pitchFamily="34" charset="0"/>
                        <a:cs typeface="Calibri" panose="020F0502020204030204" pitchFamily="34" charset="0"/>
                      </a:rPr>
                      <m:t>−</m:t>
                    </m:r>
                    <m:r>
                      <m:rPr>
                        <m:nor/>
                      </m:rPr>
                      <a:rPr lang="en-US" sz="2000" i="1">
                        <a:solidFill>
                          <a:srgbClr val="FFFFFF"/>
                        </a:solidFill>
                        <a:latin typeface="Calibri" panose="020F0502020204030204" pitchFamily="34" charset="0"/>
                        <a:cs typeface="Calibri" panose="020F0502020204030204" pitchFamily="34" charset="0"/>
                      </a:rPr>
                      <m:t>X</m:t>
                    </m:r>
                    <m:r>
                      <a:rPr lang="en-US" sz="2000" i="1">
                        <a:solidFill>
                          <a:srgbClr val="FFFFFF"/>
                        </a:solidFill>
                        <a:latin typeface="Cambria Math" panose="02040503050406030204" pitchFamily="18" charset="0"/>
                      </a:rPr>
                      <m:t>)</m:t>
                    </m:r>
                    <m:r>
                      <m:rPr>
                        <m:nor/>
                      </m:rPr>
                      <a:rPr lang="en-US" sz="2000" i="0">
                        <a:solidFill>
                          <a:srgbClr val="FFFFFF"/>
                        </a:solidFill>
                        <a:latin typeface="Calibri" panose="020F0502020204030204" pitchFamily="34" charset="0"/>
                        <a:cs typeface="Calibri" panose="020F0502020204030204" pitchFamily="34" charset="0"/>
                      </a:rPr>
                      <m:t> + </m:t>
                    </m:r>
                    <m:r>
                      <a:rPr lang="en-US" sz="2000" i="1">
                        <a:solidFill>
                          <a:srgbClr val="FFFFFF"/>
                        </a:solidFill>
                        <a:latin typeface="Cambria Math" panose="02040503050406030204" pitchFamily="18" charset="0"/>
                      </a:rPr>
                      <m:t>(</m:t>
                    </m:r>
                    <m:r>
                      <m:rPr>
                        <m:nor/>
                      </m:rPr>
                      <a:rPr lang="en-US" sz="2000" i="1">
                        <a:solidFill>
                          <a:srgbClr val="FFFFFF"/>
                        </a:solidFill>
                        <a:latin typeface="Calibri" panose="020F0502020204030204" pitchFamily="34" charset="0"/>
                        <a:cs typeface="Calibri" panose="020F0502020204030204" pitchFamily="34" charset="0"/>
                      </a:rPr>
                      <m:t>T</m:t>
                    </m:r>
                    <m:r>
                      <m:rPr>
                        <m:nor/>
                      </m:rPr>
                      <a:rPr lang="en-US" sz="2000" i="0">
                        <a:solidFill>
                          <a:srgbClr val="FFFFFF"/>
                        </a:solidFill>
                        <a:latin typeface="Calibri" panose="020F0502020204030204" pitchFamily="34" charset="0"/>
                        <a:cs typeface="Calibri" panose="020F0502020204030204" pitchFamily="34" charset="0"/>
                      </a:rPr>
                      <m:t>−</m:t>
                    </m:r>
                    <m:r>
                      <m:rPr>
                        <m:nor/>
                      </m:rPr>
                      <a:rPr lang="en-US" sz="2000" i="1">
                        <a:solidFill>
                          <a:srgbClr val="FFFFFF"/>
                        </a:solidFill>
                        <a:latin typeface="Calibri" panose="020F0502020204030204" pitchFamily="34" charset="0"/>
                        <a:cs typeface="Calibri" panose="020F0502020204030204" pitchFamily="34" charset="0"/>
                      </a:rPr>
                      <m:t>G</m:t>
                    </m:r>
                    <m:r>
                      <a:rPr lang="en-US" sz="2000" i="1">
                        <a:solidFill>
                          <a:srgbClr val="FFFFFF"/>
                        </a:solidFill>
                        <a:latin typeface="Cambria Math" panose="02040503050406030204" pitchFamily="18" charset="0"/>
                      </a:rPr>
                      <m:t>)</m:t>
                    </m:r>
                    <m:r>
                      <m:rPr>
                        <m:nor/>
                      </m:rPr>
                      <a:rPr lang="en-US" sz="2000" i="0">
                        <a:solidFill>
                          <a:srgbClr val="FFFFFF"/>
                        </a:solidFill>
                        <a:latin typeface="Calibri" panose="020F0502020204030204" pitchFamily="34" charset="0"/>
                        <a:cs typeface="Calibri" panose="020F0502020204030204" pitchFamily="34" charset="0"/>
                      </a:rPr>
                      <m:t> = </m:t>
                    </m:r>
                    <m:r>
                      <m:rPr>
                        <m:nor/>
                      </m:rPr>
                      <a:rPr lang="en-US" sz="2000" i="1">
                        <a:solidFill>
                          <a:srgbClr val="FFFFFF"/>
                        </a:solidFill>
                        <a:latin typeface="Calibri" panose="020F0502020204030204" pitchFamily="34" charset="0"/>
                        <a:cs typeface="Calibri" panose="020F0502020204030204" pitchFamily="34" charset="0"/>
                      </a:rPr>
                      <m:t>I</m:t>
                    </m:r>
                  </m:oMath>
                </a14:m>
                <a:endParaRPr lang="en-US" sz="2000" i="1" dirty="0">
                  <a:latin typeface="Calibri" panose="020F0502020204030204" pitchFamily="34" charset="0"/>
                  <a:cs typeface="Calibri" panose="020F0502020204030204" pitchFamily="34" charset="0"/>
                </a:endParaRPr>
              </a:p>
            </p:txBody>
          </p:sp>
        </mc:Choice>
        <mc:Fallback xmlns="">
          <p:sp>
            <p:nvSpPr>
              <p:cNvPr id="7" name="Object 6">
                <a:extLst>
                  <a:ext uri="{FF2B5EF4-FFF2-40B4-BE49-F238E27FC236}">
                    <a16:creationId xmlns:a16="http://schemas.microsoft.com/office/drawing/2014/main" id="{61CA4E81-40FB-4363-BD70-C240C3BAA973}"/>
                  </a:ext>
                </a:extLst>
              </p:cNvPr>
              <p:cNvSpPr txBox="1">
                <a:spLocks noRot="1" noChangeAspect="1" noMove="1" noResize="1" noEditPoints="1" noAdjustHandles="1" noChangeArrowheads="1" noChangeShapeType="1" noTextEdit="1"/>
              </p:cNvSpPr>
              <p:nvPr/>
            </p:nvSpPr>
            <p:spPr>
              <a:xfrm>
                <a:off x="2061710" y="4872312"/>
                <a:ext cx="8172736" cy="1144588"/>
              </a:xfrm>
              <a:prstGeom prst="rect">
                <a:avLst/>
              </a:prstGeom>
              <a:blipFill>
                <a:blip r:embed="rId3"/>
                <a:stretch>
                  <a:fillRect l="-224" b="-46809"/>
                </a:stretch>
              </a:blipFill>
            </p:spPr>
            <p:txBody>
              <a:bodyPr/>
              <a:lstStyle/>
              <a:p>
                <a:r>
                  <a:rPr lang="en-US">
                    <a:noFill/>
                  </a:rPr>
                  <a:t> </a:t>
                </a:r>
              </a:p>
            </p:txBody>
          </p:sp>
        </mc:Fallback>
      </mc:AlternateContent>
      <p:grpSp>
        <p:nvGrpSpPr>
          <p:cNvPr id="9" name="Google Shape;154;p18">
            <a:extLst>
              <a:ext uri="{FF2B5EF4-FFF2-40B4-BE49-F238E27FC236}">
                <a16:creationId xmlns:a16="http://schemas.microsoft.com/office/drawing/2014/main" id="{D8598651-B820-4EA4-88C9-4F666BA1C087}"/>
              </a:ext>
            </a:extLst>
          </p:cNvPr>
          <p:cNvGrpSpPr/>
          <p:nvPr/>
        </p:nvGrpSpPr>
        <p:grpSpPr>
          <a:xfrm>
            <a:off x="2061710" y="1409326"/>
            <a:ext cx="8063521" cy="994870"/>
            <a:chOff x="537702" y="1736761"/>
            <a:chExt cx="8063521" cy="807000"/>
          </a:xfrm>
        </p:grpSpPr>
        <p:sp>
          <p:nvSpPr>
            <p:cNvPr id="10" name="Google Shape;155;p18">
              <a:extLst>
                <a:ext uri="{FF2B5EF4-FFF2-40B4-BE49-F238E27FC236}">
                  <a16:creationId xmlns:a16="http://schemas.microsoft.com/office/drawing/2014/main" id="{36EEA31D-A291-4A56-A49A-3A663DC03C77}"/>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1" name="Google Shape;156;p18">
              <a:extLst>
                <a:ext uri="{FF2B5EF4-FFF2-40B4-BE49-F238E27FC236}">
                  <a16:creationId xmlns:a16="http://schemas.microsoft.com/office/drawing/2014/main" id="{04B5CF33-4CF6-41BF-ADD2-B75D7C373175}"/>
                </a:ext>
              </a:extLst>
            </p:cNvPr>
            <p:cNvSpPr txBox="1"/>
            <p:nvPr/>
          </p:nvSpPr>
          <p:spPr>
            <a:xfrm>
              <a:off x="537702" y="1740061"/>
              <a:ext cx="7807500" cy="400200"/>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rPr>
                <a:t>The national saving and investment identity must always hold true because, by definition, the quantity supplied and quantity demanded in the financial capital market must always be equal.</a:t>
              </a:r>
            </a:p>
          </p:txBody>
        </p:sp>
      </p:grpSp>
      <p:grpSp>
        <p:nvGrpSpPr>
          <p:cNvPr id="12" name="Google Shape;157;p18">
            <a:extLst>
              <a:ext uri="{FF2B5EF4-FFF2-40B4-BE49-F238E27FC236}">
                <a16:creationId xmlns:a16="http://schemas.microsoft.com/office/drawing/2014/main" id="{F8558284-8911-4C35-A462-05309B14B9FC}"/>
              </a:ext>
            </a:extLst>
          </p:cNvPr>
          <p:cNvGrpSpPr/>
          <p:nvPr/>
        </p:nvGrpSpPr>
        <p:grpSpPr>
          <a:xfrm>
            <a:off x="2061710" y="2537439"/>
            <a:ext cx="8063526" cy="1047325"/>
            <a:chOff x="537697" y="1736761"/>
            <a:chExt cx="8063526" cy="807000"/>
          </a:xfrm>
        </p:grpSpPr>
        <p:sp>
          <p:nvSpPr>
            <p:cNvPr id="13" name="Google Shape;158;p18">
              <a:extLst>
                <a:ext uri="{FF2B5EF4-FFF2-40B4-BE49-F238E27FC236}">
                  <a16:creationId xmlns:a16="http://schemas.microsoft.com/office/drawing/2014/main" id="{60A49133-A8B9-45D0-992A-4EFFECFEE39E}"/>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4" name="Google Shape;159;p18">
              <a:extLst>
                <a:ext uri="{FF2B5EF4-FFF2-40B4-BE49-F238E27FC236}">
                  <a16:creationId xmlns:a16="http://schemas.microsoft.com/office/drawing/2014/main" id="{D15D9331-F788-47EE-96A2-537D8571FEEC}"/>
                </a:ext>
              </a:extLst>
            </p:cNvPr>
            <p:cNvSpPr txBox="1"/>
            <p:nvPr/>
          </p:nvSpPr>
          <p:spPr>
            <a:xfrm>
              <a:off x="537697" y="1761627"/>
              <a:ext cx="7807500" cy="400200"/>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rPr>
                <a:t>However, the formula will look somewhat different if the government budget is in deficit rather than surplus or if the balance of trade is in surplus rather than deficit.</a:t>
              </a:r>
              <a:endParaRPr lang="en-US" sz="2000" dirty="0">
                <a:solidFill>
                  <a:schemeClr val="bg1"/>
                </a:solidFill>
                <a:latin typeface="Calibri" panose="020F0502020204030204" pitchFamily="34" charset="0"/>
                <a:cs typeface="Times New Roman" panose="02020603050405020304" pitchFamily="18" charset="0"/>
                <a:sym typeface="Calibri"/>
              </a:endParaRPr>
            </a:p>
          </p:txBody>
        </p:sp>
      </p:grpSp>
    </p:spTree>
    <p:extLst>
      <p:ext uri="{BB962C8B-B14F-4D97-AF65-F5344CB8AC3E}">
        <p14:creationId xmlns:p14="http://schemas.microsoft.com/office/powerpoint/2010/main" val="36765618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1621D0-014B-43C5-B6BB-8F296BFA1DAD}"/>
              </a:ext>
            </a:extLst>
          </p:cNvPr>
          <p:cNvSpPr/>
          <p:nvPr/>
        </p:nvSpPr>
        <p:spPr>
          <a:xfrm>
            <a:off x="1906302" y="1391478"/>
            <a:ext cx="8429624" cy="3052701"/>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524002" y="122245"/>
            <a:ext cx="9144000" cy="6498951"/>
            <a:chOff x="0" y="296809"/>
            <a:chExt cx="9144000" cy="6498951"/>
          </a:xfrm>
        </p:grpSpPr>
        <p:sp>
          <p:nvSpPr>
            <p:cNvPr id="26" name="TextBox 25"/>
            <p:cNvSpPr txBox="1"/>
            <p:nvPr/>
          </p:nvSpPr>
          <p:spPr>
            <a:xfrm>
              <a:off x="0" y="296809"/>
              <a:ext cx="9144000" cy="1015663"/>
            </a:xfrm>
            <a:prstGeom prst="rect">
              <a:avLst/>
            </a:prstGeom>
            <a:noFill/>
          </p:spPr>
          <p:txBody>
            <a:bodyPr wrap="square" rtlCol="0">
              <a:spAutoFit/>
            </a:bodyPr>
            <a:lstStyle/>
            <a:p>
              <a:pPr algn="ctr"/>
              <a:r>
                <a:rPr lang="en-US" sz="3000" dirty="0">
                  <a:latin typeface="Century Gothic" panose="020B0502020202020204" pitchFamily="34" charset="0"/>
                </a:rPr>
                <a:t>National Saving and Investment Identity Equation 4</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3" name="Google Shape;156;p18">
            <a:extLst>
              <a:ext uri="{FF2B5EF4-FFF2-40B4-BE49-F238E27FC236}">
                <a16:creationId xmlns:a16="http://schemas.microsoft.com/office/drawing/2014/main" id="{3601E3BA-053D-463A-9A46-79AA4CDD62A6}"/>
              </a:ext>
            </a:extLst>
          </p:cNvPr>
          <p:cNvSpPr txBox="1"/>
          <p:nvPr/>
        </p:nvSpPr>
        <p:spPr>
          <a:xfrm>
            <a:off x="2297678" y="1570226"/>
            <a:ext cx="7596645" cy="493367"/>
          </a:xfrm>
          <a:prstGeom prst="rect">
            <a:avLst/>
          </a:prstGeom>
          <a:solidFill>
            <a:srgbClr val="627981"/>
          </a:solidFill>
          <a:ln>
            <a:noFill/>
          </a:ln>
        </p:spPr>
        <p:txBody>
          <a:bodyPr spcFirstLastPara="1" wrap="square" lIns="91425" tIns="45700" rIns="91425" bIns="45700" anchor="t" anchorCtr="0">
            <a:noAutofit/>
          </a:bodyPr>
          <a:lstStyle/>
          <a:p>
            <a:pPr marL="101600" marR="0" lvl="0" algn="ctr" rtl="0">
              <a:spcBef>
                <a:spcPts val="0"/>
              </a:spcBef>
              <a:spcAft>
                <a:spcPts val="0"/>
              </a:spcAft>
              <a:buClr>
                <a:schemeClr val="lt1"/>
              </a:buClr>
              <a:buSzPts val="2000"/>
            </a:pPr>
            <a:r>
              <a:rPr lang="en-US" sz="2000" dirty="0">
                <a:solidFill>
                  <a:schemeClr val="bg1"/>
                </a:solidFill>
                <a:latin typeface="Calibri" panose="020F0502020204030204" pitchFamily="34" charset="0"/>
                <a:cs typeface="Times New Roman" panose="02020603050405020304" pitchFamily="18" charset="0"/>
              </a:rPr>
              <a:t>When an economy is running a trade surplus, meaning it is experiencing a net outflow of financial capital, the identity can be written like this:</a:t>
            </a:r>
          </a:p>
        </p:txBody>
      </p:sp>
      <mc:AlternateContent xmlns:mc="http://schemas.openxmlformats.org/markup-compatibility/2006" xmlns:a14="http://schemas.microsoft.com/office/drawing/2010/main">
        <mc:Choice Requires="a14">
          <p:sp>
            <p:nvSpPr>
              <p:cNvPr id="7" name="Object 6">
                <a:extLst>
                  <a:ext uri="{FF2B5EF4-FFF2-40B4-BE49-F238E27FC236}">
                    <a16:creationId xmlns:a16="http://schemas.microsoft.com/office/drawing/2014/main" id="{61CA4E81-40FB-4363-BD70-C240C3BAA973}"/>
                  </a:ext>
                </a:extLst>
              </p:cNvPr>
              <p:cNvSpPr txBox="1"/>
              <p:nvPr/>
            </p:nvSpPr>
            <p:spPr>
              <a:xfrm>
                <a:off x="2034746" y="2745709"/>
                <a:ext cx="8172736" cy="1144588"/>
              </a:xfrm>
              <a:prstGeom prst="rect">
                <a:avLst/>
              </a:prstGeom>
            </p:spPr>
            <p:txBody>
              <a:bodyPr>
                <a:noAutofit/>
              </a:bodyPr>
              <a:lstStyle/>
              <a:p>
                <a:pPr/>
                <a14:m>
                  <m:oMathPara xmlns:m="http://schemas.openxmlformats.org/officeDocument/2006/math">
                    <m:oMathParaPr>
                      <m:jc m:val="center"/>
                    </m:oMathParaPr>
                    <m:oMath xmlns:m="http://schemas.openxmlformats.org/officeDocument/2006/math">
                      <m:r>
                        <m:rPr>
                          <m:nor/>
                        </m:rPr>
                        <a:rPr lang="en-US" sz="2000" i="0" smtClean="0">
                          <a:solidFill>
                            <a:srgbClr val="FFFFFF"/>
                          </a:solidFill>
                          <a:latin typeface="Calibri" panose="020F0502020204030204" pitchFamily="34" charset="0"/>
                          <a:cs typeface="Calibri" panose="020F0502020204030204" pitchFamily="34" charset="0"/>
                        </a:rPr>
                        <m:t>quantity</m:t>
                      </m:r>
                      <m:r>
                        <m:rPr>
                          <m:nor/>
                        </m:rPr>
                        <a:rPr lang="en-US" sz="2000" i="0" smtClean="0">
                          <a:solidFill>
                            <a:srgbClr val="FFFFFF"/>
                          </a:solidFill>
                          <a:latin typeface="Calibri" panose="020F0502020204030204" pitchFamily="34" charset="0"/>
                          <a:cs typeface="Calibri" panose="020F0502020204030204" pitchFamily="34" charset="0"/>
                        </a:rPr>
                        <m:t> </m:t>
                      </m:r>
                      <m:r>
                        <m:rPr>
                          <m:nor/>
                        </m:rPr>
                        <a:rPr lang="en-US" sz="2000" i="0" smtClean="0">
                          <a:solidFill>
                            <a:srgbClr val="FFFFFF"/>
                          </a:solidFill>
                          <a:latin typeface="Calibri" panose="020F0502020204030204" pitchFamily="34" charset="0"/>
                          <a:cs typeface="Calibri" panose="020F0502020204030204" pitchFamily="34" charset="0"/>
                        </a:rPr>
                        <m:t>of</m:t>
                      </m:r>
                      <m:r>
                        <m:rPr>
                          <m:nor/>
                        </m:rPr>
                        <a:rPr lang="en-US" sz="2000" i="0" smtClean="0">
                          <a:solidFill>
                            <a:srgbClr val="FFFFFF"/>
                          </a:solidFill>
                          <a:latin typeface="Calibri" panose="020F0502020204030204" pitchFamily="34" charset="0"/>
                          <a:cs typeface="Calibri" panose="020F0502020204030204" pitchFamily="34" charset="0"/>
                        </a:rPr>
                        <m:t> </m:t>
                      </m:r>
                      <m:r>
                        <m:rPr>
                          <m:nor/>
                        </m:rPr>
                        <a:rPr lang="en-US" sz="2000" i="0" smtClean="0">
                          <a:solidFill>
                            <a:srgbClr val="FFFFFF"/>
                          </a:solidFill>
                          <a:latin typeface="Calibri" panose="020F0502020204030204" pitchFamily="34" charset="0"/>
                          <a:cs typeface="Calibri" panose="020F0502020204030204" pitchFamily="34" charset="0"/>
                        </a:rPr>
                        <m:t>financial</m:t>
                      </m:r>
                      <m:r>
                        <m:rPr>
                          <m:nor/>
                        </m:rPr>
                        <a:rPr lang="en-US" sz="2000" i="0" smtClean="0">
                          <a:solidFill>
                            <a:srgbClr val="FFFFFF"/>
                          </a:solidFill>
                          <a:latin typeface="Calibri" panose="020F0502020204030204" pitchFamily="34" charset="0"/>
                          <a:cs typeface="Calibri" panose="020F0502020204030204" pitchFamily="34" charset="0"/>
                        </a:rPr>
                        <m:t> </m:t>
                      </m:r>
                      <m:r>
                        <m:rPr>
                          <m:nor/>
                        </m:rPr>
                        <a:rPr lang="en-US" sz="2000" i="0" smtClean="0">
                          <a:solidFill>
                            <a:srgbClr val="FFFFFF"/>
                          </a:solidFill>
                          <a:latin typeface="Calibri" panose="020F0502020204030204" pitchFamily="34" charset="0"/>
                          <a:cs typeface="Calibri" panose="020F0502020204030204" pitchFamily="34" charset="0"/>
                        </a:rPr>
                        <m:t>capital</m:t>
                      </m:r>
                      <m:r>
                        <m:rPr>
                          <m:nor/>
                        </m:rPr>
                        <a:rPr lang="en-US" sz="2000" i="0" smtClean="0">
                          <a:solidFill>
                            <a:srgbClr val="FFFFFF"/>
                          </a:solidFill>
                          <a:latin typeface="Calibri" panose="020F0502020204030204" pitchFamily="34" charset="0"/>
                          <a:cs typeface="Calibri" panose="020F0502020204030204" pitchFamily="34" charset="0"/>
                        </a:rPr>
                        <m:t> </m:t>
                      </m:r>
                      <m:r>
                        <m:rPr>
                          <m:nor/>
                        </m:rPr>
                        <a:rPr lang="en-US" sz="2000" i="0" smtClean="0">
                          <a:solidFill>
                            <a:srgbClr val="FFFFFF"/>
                          </a:solidFill>
                          <a:latin typeface="Calibri" panose="020F0502020204030204" pitchFamily="34" charset="0"/>
                          <a:cs typeface="Calibri" panose="020F0502020204030204" pitchFamily="34" charset="0"/>
                        </a:rPr>
                        <m:t>supplied</m:t>
                      </m:r>
                      <m:r>
                        <m:rPr>
                          <m:nor/>
                        </m:rPr>
                        <a:rPr lang="en-US" sz="2000" i="0" smtClean="0">
                          <a:solidFill>
                            <a:srgbClr val="FFFFFF"/>
                          </a:solidFill>
                          <a:latin typeface="Calibri" panose="020F0502020204030204" pitchFamily="34" charset="0"/>
                          <a:cs typeface="Calibri" panose="020F0502020204030204" pitchFamily="34" charset="0"/>
                        </a:rPr>
                        <m:t> = </m:t>
                      </m:r>
                      <m:r>
                        <m:rPr>
                          <m:nor/>
                        </m:rPr>
                        <a:rPr lang="en-US" sz="2000" i="0" smtClean="0">
                          <a:solidFill>
                            <a:srgbClr val="FFFFFF"/>
                          </a:solidFill>
                          <a:latin typeface="Calibri" panose="020F0502020204030204" pitchFamily="34" charset="0"/>
                          <a:cs typeface="Calibri" panose="020F0502020204030204" pitchFamily="34" charset="0"/>
                        </a:rPr>
                        <m:t>quantity</m:t>
                      </m:r>
                      <m:r>
                        <m:rPr>
                          <m:nor/>
                        </m:rPr>
                        <a:rPr lang="en-US" sz="2000" i="0" smtClean="0">
                          <a:solidFill>
                            <a:srgbClr val="FFFFFF"/>
                          </a:solidFill>
                          <a:latin typeface="Calibri" panose="020F0502020204030204" pitchFamily="34" charset="0"/>
                          <a:cs typeface="Calibri" panose="020F0502020204030204" pitchFamily="34" charset="0"/>
                        </a:rPr>
                        <m:t> </m:t>
                      </m:r>
                      <m:r>
                        <m:rPr>
                          <m:nor/>
                        </m:rPr>
                        <a:rPr lang="en-US" sz="2000" i="0" smtClean="0">
                          <a:solidFill>
                            <a:srgbClr val="FFFFFF"/>
                          </a:solidFill>
                          <a:latin typeface="Calibri" panose="020F0502020204030204" pitchFamily="34" charset="0"/>
                          <a:cs typeface="Calibri" panose="020F0502020204030204" pitchFamily="34" charset="0"/>
                        </a:rPr>
                        <m:t>of</m:t>
                      </m:r>
                      <m:r>
                        <m:rPr>
                          <m:nor/>
                        </m:rPr>
                        <a:rPr lang="en-US" sz="2000" i="0" smtClean="0">
                          <a:solidFill>
                            <a:srgbClr val="FFFFFF"/>
                          </a:solidFill>
                          <a:latin typeface="Calibri" panose="020F0502020204030204" pitchFamily="34" charset="0"/>
                          <a:cs typeface="Calibri" panose="020F0502020204030204" pitchFamily="34" charset="0"/>
                        </a:rPr>
                        <m:t> </m:t>
                      </m:r>
                      <m:r>
                        <m:rPr>
                          <m:nor/>
                        </m:rPr>
                        <a:rPr lang="en-US" sz="2000" i="0" smtClean="0">
                          <a:solidFill>
                            <a:srgbClr val="FFFFFF"/>
                          </a:solidFill>
                          <a:latin typeface="Calibri" panose="020F0502020204030204" pitchFamily="34" charset="0"/>
                          <a:cs typeface="Calibri" panose="020F0502020204030204" pitchFamily="34" charset="0"/>
                        </a:rPr>
                        <m:t>financial</m:t>
                      </m:r>
                      <m:r>
                        <m:rPr>
                          <m:nor/>
                        </m:rPr>
                        <a:rPr lang="en-US" sz="2000" i="0" smtClean="0">
                          <a:solidFill>
                            <a:srgbClr val="FFFFFF"/>
                          </a:solidFill>
                          <a:latin typeface="Calibri" panose="020F0502020204030204" pitchFamily="34" charset="0"/>
                          <a:cs typeface="Calibri" panose="020F0502020204030204" pitchFamily="34" charset="0"/>
                        </a:rPr>
                        <m:t> </m:t>
                      </m:r>
                      <m:r>
                        <m:rPr>
                          <m:nor/>
                        </m:rPr>
                        <a:rPr lang="en-US" sz="2000" i="0" smtClean="0">
                          <a:solidFill>
                            <a:srgbClr val="FFFFFF"/>
                          </a:solidFill>
                          <a:latin typeface="Calibri" panose="020F0502020204030204" pitchFamily="34" charset="0"/>
                          <a:cs typeface="Calibri" panose="020F0502020204030204" pitchFamily="34" charset="0"/>
                        </a:rPr>
                        <m:t>capital</m:t>
                      </m:r>
                      <m:r>
                        <m:rPr>
                          <m:nor/>
                        </m:rPr>
                        <a:rPr lang="en-US" sz="2000" i="0" smtClean="0">
                          <a:solidFill>
                            <a:srgbClr val="FFFFFF"/>
                          </a:solidFill>
                          <a:latin typeface="Calibri" panose="020F0502020204030204" pitchFamily="34" charset="0"/>
                          <a:cs typeface="Calibri" panose="020F0502020204030204" pitchFamily="34" charset="0"/>
                        </a:rPr>
                        <m:t> </m:t>
                      </m:r>
                      <m:r>
                        <m:rPr>
                          <m:nor/>
                        </m:rPr>
                        <a:rPr lang="en-US" sz="2000" i="0" smtClean="0">
                          <a:solidFill>
                            <a:srgbClr val="FFFFFF"/>
                          </a:solidFill>
                          <a:latin typeface="Calibri" panose="020F0502020204030204" pitchFamily="34" charset="0"/>
                          <a:cs typeface="Calibri" panose="020F0502020204030204" pitchFamily="34" charset="0"/>
                        </a:rPr>
                        <m:t>demanded</m:t>
                      </m:r>
                    </m:oMath>
                  </m:oMathPara>
                </a14:m>
                <a:endParaRPr lang="en-US" sz="2000" i="0" dirty="0">
                  <a:solidFill>
                    <a:srgbClr val="FFFFFF"/>
                  </a:solidFill>
                  <a:latin typeface="Cambria Math" panose="02040503050406030204" pitchFamily="18" charset="0"/>
                  <a:cs typeface="Calibri" panose="020F0502020204030204" pitchFamily="34" charset="0"/>
                </a:endParaRPr>
              </a:p>
              <a:p>
                <a:pPr/>
                <a:br>
                  <a:rPr lang="en-US" sz="2000" i="0" dirty="0">
                    <a:solidFill>
                      <a:srgbClr val="FFFFFF"/>
                    </a:solidFill>
                    <a:latin typeface="Cambria Math" panose="02040503050406030204" pitchFamily="18" charset="0"/>
                    <a:cs typeface="Calibri" panose="020F0502020204030204" pitchFamily="34" charset="0"/>
                  </a:rPr>
                </a:br>
                <a14:m>
                  <m:oMathPara xmlns:m="http://schemas.openxmlformats.org/officeDocument/2006/math">
                    <m:oMathParaPr>
                      <m:jc m:val="center"/>
                    </m:oMathParaPr>
                    <m:oMath xmlns:m="http://schemas.openxmlformats.org/officeDocument/2006/math">
                      <m:r>
                        <a:rPr lang="en-US" sz="2000" b="0" i="0" smtClean="0">
                          <a:solidFill>
                            <a:srgbClr val="FFFFFF"/>
                          </a:solidFill>
                          <a:latin typeface="Cambria Math" panose="02040503050406030204" pitchFamily="18" charset="0"/>
                          <a:cs typeface="Calibri" panose="020F0502020204030204" pitchFamily="34" charset="0"/>
                        </a:rPr>
                        <m:t>       </m:t>
                      </m:r>
                      <m:r>
                        <m:rPr>
                          <m:nor/>
                        </m:rPr>
                        <a:rPr lang="en-US" sz="2000" b="0" i="0" smtClean="0">
                          <a:solidFill>
                            <a:srgbClr val="FFFFFF"/>
                          </a:solidFill>
                          <a:latin typeface="Cambria Math" panose="02040503050406030204" pitchFamily="18"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private</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saving</m:t>
                      </m:r>
                      <m:r>
                        <m:rPr>
                          <m:nor/>
                        </m:rPr>
                        <a:rPr lang="en-US" sz="2000" i="0">
                          <a:solidFill>
                            <a:srgbClr val="FFFFFF"/>
                          </a:solidFill>
                          <a:latin typeface="Calibri" panose="020F0502020204030204" pitchFamily="34" charset="0"/>
                          <a:cs typeface="Calibri" panose="020F0502020204030204" pitchFamily="34" charset="0"/>
                        </a:rPr>
                        <m:t> = </m:t>
                      </m:r>
                      <m:r>
                        <m:rPr>
                          <m:nor/>
                        </m:rPr>
                        <a:rPr lang="en-US" sz="2000" i="0">
                          <a:solidFill>
                            <a:srgbClr val="FFFFFF"/>
                          </a:solidFill>
                          <a:latin typeface="Calibri" panose="020F0502020204030204" pitchFamily="34" charset="0"/>
                          <a:cs typeface="Calibri" panose="020F0502020204030204" pitchFamily="34" charset="0"/>
                        </a:rPr>
                        <m:t>private</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investment</m:t>
                      </m:r>
                      <m:r>
                        <m:rPr>
                          <m:nor/>
                        </m:rPr>
                        <a:rPr lang="en-US" sz="2000" i="0">
                          <a:solidFill>
                            <a:srgbClr val="FFFFFF"/>
                          </a:solidFill>
                          <a:latin typeface="Calibri" panose="020F0502020204030204" pitchFamily="34" charset="0"/>
                          <a:cs typeface="Calibri" panose="020F0502020204030204" pitchFamily="34" charset="0"/>
                        </a:rPr>
                        <m:t> + </m:t>
                      </m:r>
                      <m:r>
                        <m:rPr>
                          <m:nor/>
                        </m:rPr>
                        <a:rPr lang="en-US" sz="2000" i="0">
                          <a:solidFill>
                            <a:srgbClr val="FFFFFF"/>
                          </a:solidFill>
                          <a:latin typeface="Calibri" panose="020F0502020204030204" pitchFamily="34" charset="0"/>
                          <a:cs typeface="Calibri" panose="020F0502020204030204" pitchFamily="34" charset="0"/>
                        </a:rPr>
                        <m:t>budget</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deficit</m:t>
                      </m:r>
                      <m:r>
                        <m:rPr>
                          <m:nor/>
                        </m:rPr>
                        <a:rPr lang="en-US" sz="2000" i="0">
                          <a:solidFill>
                            <a:srgbClr val="FFFFFF"/>
                          </a:solidFill>
                          <a:latin typeface="Calibri" panose="020F0502020204030204" pitchFamily="34" charset="0"/>
                          <a:cs typeface="Calibri" panose="020F0502020204030204" pitchFamily="34" charset="0"/>
                        </a:rPr>
                        <m:t> + </m:t>
                      </m:r>
                      <m:r>
                        <m:rPr>
                          <m:nor/>
                        </m:rPr>
                        <a:rPr lang="en-US" sz="2000" i="0">
                          <a:solidFill>
                            <a:srgbClr val="FFFFFF"/>
                          </a:solidFill>
                          <a:latin typeface="Calibri" panose="020F0502020204030204" pitchFamily="34" charset="0"/>
                          <a:cs typeface="Calibri" panose="020F0502020204030204" pitchFamily="34" charset="0"/>
                        </a:rPr>
                        <m:t>trade</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surplus</m:t>
                      </m:r>
                    </m:oMath>
                  </m:oMathPara>
                </a14:m>
                <a:endParaRPr lang="en-US" sz="2000" i="0" dirty="0">
                  <a:solidFill>
                    <a:srgbClr val="FFFFFF"/>
                  </a:solidFill>
                  <a:latin typeface="Calibri" panose="020F0502020204030204" pitchFamily="34" charset="0"/>
                  <a:cs typeface="Calibri" panose="020F0502020204030204" pitchFamily="34" charset="0"/>
                </a:endParaRPr>
              </a:p>
              <a:p>
                <a:pPr/>
                <a:br>
                  <a:rPr lang="en-US" sz="2000" i="0" dirty="0">
                    <a:solidFill>
                      <a:srgbClr val="FFFFFF"/>
                    </a:solidFill>
                    <a:latin typeface="Calibri" panose="020F0502020204030204" pitchFamily="34" charset="0"/>
                    <a:cs typeface="Calibri" panose="020F0502020204030204" pitchFamily="34" charset="0"/>
                  </a:rPr>
                </a:br>
                <a14:m>
                  <m:oMathPara xmlns:m="http://schemas.openxmlformats.org/officeDocument/2006/math">
                    <m:oMathParaPr>
                      <m:jc m:val="center"/>
                    </m:oMathParaPr>
                    <m:oMath xmlns:m="http://schemas.openxmlformats.org/officeDocument/2006/math">
                      <m:r>
                        <a:rPr lang="en-US" sz="2000" b="0" i="0" smtClean="0">
                          <a:solidFill>
                            <a:srgbClr val="FFFFFF"/>
                          </a:solidFill>
                          <a:latin typeface="Cambria Math" panose="02040503050406030204" pitchFamily="18" charset="0"/>
                          <a:cs typeface="Calibri" panose="020F0502020204030204" pitchFamily="34" charset="0"/>
                        </a:rPr>
                        <m:t> </m:t>
                      </m:r>
                      <m:r>
                        <m:rPr>
                          <m:nor/>
                        </m:rPr>
                        <a:rPr lang="en-US" sz="2000" i="1">
                          <a:solidFill>
                            <a:srgbClr val="FFFFFF"/>
                          </a:solidFill>
                          <a:latin typeface="Calibri" panose="020F0502020204030204" pitchFamily="34" charset="0"/>
                          <a:cs typeface="Calibri" panose="020F0502020204030204" pitchFamily="34" charset="0"/>
                        </a:rPr>
                        <m:t>S</m:t>
                      </m:r>
                      <m:r>
                        <m:rPr>
                          <m:nor/>
                        </m:rPr>
                        <a:rPr lang="en-US" sz="2000" i="0">
                          <a:solidFill>
                            <a:srgbClr val="FFFFFF"/>
                          </a:solidFill>
                          <a:latin typeface="Calibri" panose="020F0502020204030204" pitchFamily="34" charset="0"/>
                          <a:cs typeface="Calibri" panose="020F0502020204030204" pitchFamily="34" charset="0"/>
                        </a:rPr>
                        <m:t> = </m:t>
                      </m:r>
                      <m:r>
                        <m:rPr>
                          <m:nor/>
                        </m:rPr>
                        <a:rPr lang="en-US" sz="2000" i="1">
                          <a:solidFill>
                            <a:srgbClr val="FFFFFF"/>
                          </a:solidFill>
                          <a:latin typeface="Calibri" panose="020F0502020204030204" pitchFamily="34" charset="0"/>
                          <a:cs typeface="Calibri" panose="020F0502020204030204" pitchFamily="34" charset="0"/>
                        </a:rPr>
                        <m:t>I</m:t>
                      </m:r>
                      <m:r>
                        <m:rPr>
                          <m:nor/>
                        </m:rPr>
                        <a:rPr lang="en-US" sz="2000" i="0">
                          <a:solidFill>
                            <a:srgbClr val="FFFFFF"/>
                          </a:solidFill>
                          <a:latin typeface="Calibri" panose="020F0502020204030204" pitchFamily="34" charset="0"/>
                          <a:cs typeface="Calibri" panose="020F0502020204030204" pitchFamily="34" charset="0"/>
                        </a:rPr>
                        <m:t> + </m:t>
                      </m:r>
                      <m:r>
                        <a:rPr lang="en-US" sz="2000" i="1">
                          <a:solidFill>
                            <a:srgbClr val="FFFFFF"/>
                          </a:solidFill>
                          <a:latin typeface="Cambria Math" panose="02040503050406030204" pitchFamily="18" charset="0"/>
                        </a:rPr>
                        <m:t>(</m:t>
                      </m:r>
                      <m:r>
                        <m:rPr>
                          <m:nor/>
                        </m:rPr>
                        <a:rPr lang="en-US" sz="2000" i="1">
                          <a:solidFill>
                            <a:srgbClr val="FFFFFF"/>
                          </a:solidFill>
                          <a:latin typeface="Calibri" panose="020F0502020204030204" pitchFamily="34" charset="0"/>
                          <a:cs typeface="Calibri" panose="020F0502020204030204" pitchFamily="34" charset="0"/>
                        </a:rPr>
                        <m:t>G</m:t>
                      </m:r>
                      <m:r>
                        <m:rPr>
                          <m:nor/>
                        </m:rPr>
                        <a:rPr lang="en-US" sz="2000" i="0">
                          <a:solidFill>
                            <a:srgbClr val="FFFFFF"/>
                          </a:solidFill>
                          <a:latin typeface="Calibri" panose="020F0502020204030204" pitchFamily="34" charset="0"/>
                          <a:cs typeface="Calibri" panose="020F0502020204030204" pitchFamily="34" charset="0"/>
                        </a:rPr>
                        <m:t>−</m:t>
                      </m:r>
                      <m:r>
                        <m:rPr>
                          <m:nor/>
                        </m:rPr>
                        <a:rPr lang="en-US" sz="2000" i="1">
                          <a:solidFill>
                            <a:srgbClr val="FFFFFF"/>
                          </a:solidFill>
                          <a:latin typeface="Calibri" panose="020F0502020204030204" pitchFamily="34" charset="0"/>
                          <a:cs typeface="Calibri" panose="020F0502020204030204" pitchFamily="34" charset="0"/>
                        </a:rPr>
                        <m:t>T</m:t>
                      </m:r>
                      <m:r>
                        <a:rPr lang="en-US" sz="2000" i="1">
                          <a:solidFill>
                            <a:srgbClr val="FFFFFF"/>
                          </a:solidFill>
                          <a:latin typeface="Cambria Math" panose="02040503050406030204" pitchFamily="18" charset="0"/>
                        </a:rPr>
                        <m:t>)</m:t>
                      </m:r>
                      <m:r>
                        <m:rPr>
                          <m:nor/>
                        </m:rPr>
                        <a:rPr lang="en-US" sz="2000" i="0">
                          <a:solidFill>
                            <a:srgbClr val="FFFFFF"/>
                          </a:solidFill>
                          <a:latin typeface="Calibri" panose="020F0502020204030204" pitchFamily="34" charset="0"/>
                          <a:cs typeface="Calibri" panose="020F0502020204030204" pitchFamily="34" charset="0"/>
                        </a:rPr>
                        <m:t> + </m:t>
                      </m:r>
                      <m:r>
                        <a:rPr lang="en-US" sz="2000" i="1">
                          <a:solidFill>
                            <a:srgbClr val="FFFFFF"/>
                          </a:solidFill>
                          <a:latin typeface="Cambria Math" panose="02040503050406030204" pitchFamily="18" charset="0"/>
                        </a:rPr>
                        <m:t>(</m:t>
                      </m:r>
                      <m:r>
                        <m:rPr>
                          <m:nor/>
                        </m:rPr>
                        <a:rPr lang="en-US" sz="2000" i="1">
                          <a:solidFill>
                            <a:srgbClr val="FFFFFF"/>
                          </a:solidFill>
                          <a:latin typeface="Calibri" panose="020F0502020204030204" pitchFamily="34" charset="0"/>
                          <a:cs typeface="Calibri" panose="020F0502020204030204" pitchFamily="34" charset="0"/>
                        </a:rPr>
                        <m:t>X</m:t>
                      </m:r>
                      <m:r>
                        <m:rPr>
                          <m:nor/>
                        </m:rPr>
                        <a:rPr lang="en-US" sz="2000" i="0">
                          <a:solidFill>
                            <a:srgbClr val="FFFFFF"/>
                          </a:solidFill>
                          <a:latin typeface="Calibri" panose="020F0502020204030204" pitchFamily="34" charset="0"/>
                          <a:cs typeface="Calibri" panose="020F0502020204030204" pitchFamily="34" charset="0"/>
                        </a:rPr>
                        <m:t>−</m:t>
                      </m:r>
                      <m:r>
                        <m:rPr>
                          <m:nor/>
                        </m:rPr>
                        <a:rPr lang="en-US" sz="2000" i="1">
                          <a:solidFill>
                            <a:srgbClr val="FFFFFF"/>
                          </a:solidFill>
                          <a:latin typeface="Calibri" panose="020F0502020204030204" pitchFamily="34" charset="0"/>
                          <a:cs typeface="Calibri" panose="020F0502020204030204" pitchFamily="34" charset="0"/>
                        </a:rPr>
                        <m:t>M</m:t>
                      </m:r>
                      <m:r>
                        <a:rPr lang="en-US" sz="2000" i="1">
                          <a:solidFill>
                            <a:srgbClr val="FFFFFF"/>
                          </a:solidFill>
                          <a:latin typeface="Cambria Math" panose="02040503050406030204" pitchFamily="18" charset="0"/>
                        </a:rPr>
                        <m:t>)</m:t>
                      </m:r>
                    </m:oMath>
                  </m:oMathPara>
                </a14:m>
                <a:endParaRPr lang="en-US" sz="2000" dirty="0">
                  <a:latin typeface="Calibri" panose="020F0502020204030204" pitchFamily="34" charset="0"/>
                  <a:cs typeface="Calibri" panose="020F0502020204030204" pitchFamily="34" charset="0"/>
                </a:endParaRPr>
              </a:p>
            </p:txBody>
          </p:sp>
        </mc:Choice>
        <mc:Fallback xmlns="">
          <p:sp>
            <p:nvSpPr>
              <p:cNvPr id="7" name="Object 6">
                <a:extLst>
                  <a:ext uri="{FF2B5EF4-FFF2-40B4-BE49-F238E27FC236}">
                    <a16:creationId xmlns:a16="http://schemas.microsoft.com/office/drawing/2014/main" id="{61CA4E81-40FB-4363-BD70-C240C3BAA973}"/>
                  </a:ext>
                </a:extLst>
              </p:cNvPr>
              <p:cNvSpPr txBox="1">
                <a:spLocks noRot="1" noChangeAspect="1" noMove="1" noResize="1" noEditPoints="1" noAdjustHandles="1" noChangeArrowheads="1" noChangeShapeType="1" noTextEdit="1"/>
              </p:cNvSpPr>
              <p:nvPr/>
            </p:nvSpPr>
            <p:spPr>
              <a:xfrm>
                <a:off x="2034746" y="2745709"/>
                <a:ext cx="8172736" cy="1144588"/>
              </a:xfrm>
              <a:prstGeom prst="rect">
                <a:avLst/>
              </a:prstGeom>
              <a:blipFill>
                <a:blip r:embed="rId3"/>
                <a:stretch>
                  <a:fillRect l="-149" b="-46809"/>
                </a:stretch>
              </a:blipFill>
            </p:spPr>
            <p:txBody>
              <a:bodyPr/>
              <a:lstStyle/>
              <a:p>
                <a:r>
                  <a:rPr lang="en-US">
                    <a:noFill/>
                  </a:rPr>
                  <a:t> </a:t>
                </a:r>
              </a:p>
            </p:txBody>
          </p:sp>
        </mc:Fallback>
      </mc:AlternateContent>
    </p:spTree>
    <p:extLst>
      <p:ext uri="{BB962C8B-B14F-4D97-AF65-F5344CB8AC3E}">
        <p14:creationId xmlns:p14="http://schemas.microsoft.com/office/powerpoint/2010/main" val="28425716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407712" y="240350"/>
            <a:ext cx="9376518" cy="6324690"/>
            <a:chOff x="-162009" y="15282"/>
            <a:chExt cx="9376517" cy="6324689"/>
          </a:xfrm>
        </p:grpSpPr>
        <p:sp>
          <p:nvSpPr>
            <p:cNvPr id="68" name="Google Shape;68;p3"/>
            <p:cNvSpPr txBox="1"/>
            <p:nvPr/>
          </p:nvSpPr>
          <p:spPr>
            <a:xfrm>
              <a:off x="-162009" y="15282"/>
              <a:ext cx="9376517"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National Saving and Investment Identity Variables</a:t>
              </a:r>
              <a:endParaRPr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grpSp>
        <p:nvGrpSpPr>
          <p:cNvPr id="11" name="Google Shape;154;p18">
            <a:extLst>
              <a:ext uri="{FF2B5EF4-FFF2-40B4-BE49-F238E27FC236}">
                <a16:creationId xmlns:a16="http://schemas.microsoft.com/office/drawing/2014/main" id="{8F4E44DC-A241-4411-96F1-1C705D4D565F}"/>
              </a:ext>
            </a:extLst>
          </p:cNvPr>
          <p:cNvGrpSpPr/>
          <p:nvPr/>
        </p:nvGrpSpPr>
        <p:grpSpPr>
          <a:xfrm>
            <a:off x="2066763" y="1515231"/>
            <a:ext cx="8058468" cy="1338328"/>
            <a:chOff x="542755" y="1736761"/>
            <a:chExt cx="8058468"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542755" y="1736761"/>
              <a:ext cx="8058127" cy="400200"/>
            </a:xfrm>
            <a:prstGeom prst="rect">
              <a:avLst/>
            </a:prstGeom>
            <a:solidFill>
              <a:srgbClr val="627981"/>
            </a:solidFill>
            <a:ln>
              <a:noFill/>
            </a:ln>
          </p:spPr>
          <p:txBody>
            <a:bodyPr spcFirstLastPara="1" wrap="square" lIns="91425" tIns="45700" rIns="91425" bIns="45700" anchor="t" anchorCtr="0">
              <a:noAutofit/>
            </a:bodyPr>
            <a:lstStyle/>
            <a:p>
              <a:pPr marL="101600" marR="0" lvl="0" algn="ctr" rtl="0">
                <a:spcBef>
                  <a:spcPts val="0"/>
                </a:spcBef>
                <a:spcAft>
                  <a:spcPts val="0"/>
                </a:spcAft>
                <a:buClr>
                  <a:schemeClr val="lt1"/>
                </a:buClr>
                <a:buSzPts val="2000"/>
              </a:pPr>
              <a:r>
                <a:rPr lang="en-US" sz="2000" dirty="0">
                  <a:solidFill>
                    <a:schemeClr val="bg1"/>
                  </a:solidFill>
                  <a:latin typeface="Calibri" panose="020F0502020204030204" pitchFamily="34" charset="0"/>
                  <a:cs typeface="Times New Roman" panose="02020603050405020304" pitchFamily="18" charset="0"/>
                </a:rPr>
                <a:t>Visit the website hawkes.biz/debtclock and review the current U.S. budget deficit. Now that you know the current budget deficit in the U.S., does it affect how much you are willing to spend? Does it make you want to save more or less? Explain your reasoning.</a:t>
              </a:r>
            </a:p>
          </p:txBody>
        </p:sp>
      </p:grpSp>
      <mc:AlternateContent xmlns:mc="http://schemas.openxmlformats.org/markup-compatibility/2006" xmlns:a14="http://schemas.microsoft.com/office/drawing/2010/main">
        <mc:Choice Requires="a14">
          <p:sp>
            <p:nvSpPr>
              <p:cNvPr id="2" name="Object 1">
                <a:extLst>
                  <a:ext uri="{FF2B5EF4-FFF2-40B4-BE49-F238E27FC236}">
                    <a16:creationId xmlns:a16="http://schemas.microsoft.com/office/drawing/2014/main" id="{F2CB57A9-FABE-48E7-A22A-590992A96DD0}"/>
                  </a:ext>
                </a:extLst>
              </p:cNvPr>
              <p:cNvSpPr txBox="1"/>
              <p:nvPr/>
            </p:nvSpPr>
            <p:spPr>
              <a:xfrm>
                <a:off x="2584450" y="2971800"/>
                <a:ext cx="6757988" cy="419100"/>
              </a:xfrm>
              <a:prstGeom prst="rect">
                <a:avLst/>
              </a:prstGeom>
            </p:spPr>
            <p:txBody>
              <a:bodyPr>
                <a:normAutofit/>
              </a:bodyPr>
              <a:lstStyle/>
              <a:p>
                <a:pPr/>
                <a14:m>
                  <m:oMathPara xmlns:m="http://schemas.openxmlformats.org/officeDocument/2006/math">
                    <m:oMathParaPr>
                      <m:jc m:val="center"/>
                    </m:oMathParaPr>
                    <m:oMath xmlns:m="http://schemas.openxmlformats.org/officeDocument/2006/math">
                      <m:r>
                        <m:rPr>
                          <m:nor/>
                        </m:rPr>
                        <a:rPr lang="en-US" sz="2000" i="0">
                          <a:solidFill>
                            <a:srgbClr val="FFFFFF"/>
                          </a:solidFill>
                          <a:latin typeface="Calibri" panose="020F0502020204030204" pitchFamily="34" charset="0"/>
                          <a:cs typeface="Calibri" panose="020F0502020204030204" pitchFamily="34" charset="0"/>
                        </a:rPr>
                        <m:t>total</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saving</m:t>
                      </m:r>
                      <m:r>
                        <m:rPr>
                          <m:nor/>
                        </m:rPr>
                        <a:rPr lang="en-US" sz="2000" i="0">
                          <a:solidFill>
                            <a:srgbClr val="FFFFFF"/>
                          </a:solidFill>
                          <a:latin typeface="Calibri" panose="020F0502020204030204" pitchFamily="34" charset="0"/>
                          <a:cs typeface="Calibri" panose="020F0502020204030204" pitchFamily="34" charset="0"/>
                        </a:rPr>
                        <m:t> = </m:t>
                      </m:r>
                      <m:r>
                        <m:rPr>
                          <m:nor/>
                        </m:rPr>
                        <a:rPr lang="en-US" sz="2000" i="0">
                          <a:solidFill>
                            <a:srgbClr val="FFFFFF"/>
                          </a:solidFill>
                          <a:latin typeface="Calibri" panose="020F0502020204030204" pitchFamily="34" charset="0"/>
                          <a:cs typeface="Calibri" panose="020F0502020204030204" pitchFamily="34" charset="0"/>
                        </a:rPr>
                        <m:t>private</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saving</m:t>
                      </m:r>
                      <m:r>
                        <m:rPr>
                          <m:nor/>
                        </m:rPr>
                        <a:rPr lang="en-US" sz="2000" i="0">
                          <a:solidFill>
                            <a:srgbClr val="FFFFFF"/>
                          </a:solidFill>
                          <a:latin typeface="Calibri" panose="020F0502020204030204" pitchFamily="34" charset="0"/>
                          <a:cs typeface="Calibri" panose="020F0502020204030204" pitchFamily="34" charset="0"/>
                        </a:rPr>
                        <m:t> </m:t>
                      </m:r>
                      <m:r>
                        <a:rPr lang="en-US" sz="2000" i="1">
                          <a:solidFill>
                            <a:srgbClr val="FFFFFF"/>
                          </a:solidFill>
                          <a:latin typeface="Cambria Math" panose="02040503050406030204" pitchFamily="18" charset="0"/>
                        </a:rPr>
                        <m:t>(</m:t>
                      </m:r>
                      <m:r>
                        <m:rPr>
                          <m:sty m:val="p"/>
                        </m:rPr>
                        <a:rPr lang="en-US" sz="2000" i="0">
                          <a:solidFill>
                            <a:srgbClr val="FFFFFF"/>
                          </a:solidFill>
                          <a:latin typeface="Cambria Math" panose="02040503050406030204" pitchFamily="18" charset="0"/>
                        </a:rPr>
                        <m:t>S</m:t>
                      </m:r>
                      <m:r>
                        <a:rPr lang="en-US" sz="2000" i="1">
                          <a:solidFill>
                            <a:srgbClr val="FFFFFF"/>
                          </a:solidFill>
                          <a:latin typeface="Cambria Math" panose="02040503050406030204" pitchFamily="18" charset="0"/>
                        </a:rPr>
                        <m:t>)</m:t>
                      </m:r>
                      <m:r>
                        <m:rPr>
                          <m:nor/>
                        </m:rPr>
                        <a:rPr lang="en-US" sz="2000" i="0">
                          <a:solidFill>
                            <a:srgbClr val="FFFFFF"/>
                          </a:solidFill>
                          <a:latin typeface="Calibri" panose="020F0502020204030204" pitchFamily="34" charset="0"/>
                          <a:cs typeface="Calibri" panose="020F0502020204030204" pitchFamily="34" charset="0"/>
                        </a:rPr>
                        <m:t> + </m:t>
                      </m:r>
                      <m:r>
                        <m:rPr>
                          <m:nor/>
                        </m:rPr>
                        <a:rPr lang="en-US" sz="2000" i="0">
                          <a:solidFill>
                            <a:srgbClr val="FFFFFF"/>
                          </a:solidFill>
                          <a:latin typeface="Calibri" panose="020F0502020204030204" pitchFamily="34" charset="0"/>
                          <a:cs typeface="Calibri" panose="020F0502020204030204" pitchFamily="34" charset="0"/>
                        </a:rPr>
                        <m:t>public</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saving</m:t>
                      </m:r>
                      <m:r>
                        <m:rPr>
                          <m:nor/>
                        </m:rPr>
                        <a:rPr lang="en-US" sz="2000" i="0">
                          <a:solidFill>
                            <a:srgbClr val="FFFFFF"/>
                          </a:solidFill>
                          <a:latin typeface="Calibri" panose="020F0502020204030204" pitchFamily="34" charset="0"/>
                          <a:cs typeface="Calibri" panose="020F0502020204030204" pitchFamily="34" charset="0"/>
                        </a:rPr>
                        <m:t> </m:t>
                      </m:r>
                      <m:r>
                        <a:rPr lang="en-US" sz="2000" i="1">
                          <a:solidFill>
                            <a:srgbClr val="FFFFFF"/>
                          </a:solidFill>
                          <a:latin typeface="Cambria Math" panose="02040503050406030204" pitchFamily="18" charset="0"/>
                        </a:rPr>
                        <m:t>(</m:t>
                      </m:r>
                      <m:r>
                        <m:rPr>
                          <m:nor/>
                        </m:rPr>
                        <a:rPr lang="en-US" sz="2000" i="0">
                          <a:solidFill>
                            <a:srgbClr val="FFFFFF"/>
                          </a:solidFill>
                          <a:latin typeface="Calibri" panose="020F0502020204030204" pitchFamily="34" charset="0"/>
                          <a:cs typeface="Calibri" panose="020F0502020204030204" pitchFamily="34" charset="0"/>
                        </a:rPr>
                        <m:t>T</m:t>
                      </m:r>
                      <m:r>
                        <m:rPr>
                          <m:nor/>
                        </m:rPr>
                        <a:rPr lang="en-US" sz="2000" i="0">
                          <a:solidFill>
                            <a:srgbClr val="FFFFFF"/>
                          </a:solidFill>
                          <a:latin typeface="Calibri" panose="020F0502020204030204" pitchFamily="34" charset="0"/>
                          <a:cs typeface="Calibri" panose="020F0502020204030204" pitchFamily="34" charset="0"/>
                        </a:rPr>
                        <m:t>−</m:t>
                      </m:r>
                      <m:r>
                        <m:rPr>
                          <m:nor/>
                        </m:rPr>
                        <a:rPr lang="en-US" sz="2000" i="0">
                          <a:solidFill>
                            <a:srgbClr val="FFFFFF"/>
                          </a:solidFill>
                          <a:latin typeface="Calibri" panose="020F0502020204030204" pitchFamily="34" charset="0"/>
                          <a:cs typeface="Calibri" panose="020F0502020204030204" pitchFamily="34" charset="0"/>
                        </a:rPr>
                        <m:t>G</m:t>
                      </m:r>
                      <m:r>
                        <a:rPr lang="en-US" sz="2000" i="1">
                          <a:solidFill>
                            <a:srgbClr val="FFFFFF"/>
                          </a:solidFill>
                          <a:latin typeface="Cambria Math" panose="02040503050406030204" pitchFamily="18" charset="0"/>
                        </a:rPr>
                        <m:t>)</m:t>
                      </m:r>
                    </m:oMath>
                  </m:oMathPara>
                </a14:m>
                <a:endParaRPr lang="en-US" sz="2000" dirty="0">
                  <a:latin typeface="Calibri" panose="020F0502020204030204" pitchFamily="34" charset="0"/>
                  <a:cs typeface="Calibri" panose="020F0502020204030204" pitchFamily="34" charset="0"/>
                </a:endParaRPr>
              </a:p>
            </p:txBody>
          </p:sp>
        </mc:Choice>
        <mc:Fallback xmlns="">
          <p:sp>
            <p:nvSpPr>
              <p:cNvPr id="2" name="Object 1">
                <a:extLst>
                  <a:ext uri="{FF2B5EF4-FFF2-40B4-BE49-F238E27FC236}">
                    <a16:creationId xmlns:a16="http://schemas.microsoft.com/office/drawing/2014/main" id="{F2CB57A9-FABE-48E7-A22A-590992A96DD0}"/>
                  </a:ext>
                </a:extLst>
              </p:cNvPr>
              <p:cNvSpPr txBox="1">
                <a:spLocks noRot="1" noChangeAspect="1" noMove="1" noResize="1" noEditPoints="1" noAdjustHandles="1" noChangeArrowheads="1" noChangeShapeType="1" noTextEdit="1"/>
              </p:cNvSpPr>
              <p:nvPr/>
            </p:nvSpPr>
            <p:spPr>
              <a:xfrm>
                <a:off x="2584450" y="2971800"/>
                <a:ext cx="6757988" cy="419100"/>
              </a:xfrm>
              <a:prstGeom prst="rect">
                <a:avLst/>
              </a:prstGeom>
              <a:blipFill>
                <a:blip r:embed="rId3"/>
                <a:stretch>
                  <a:fillRect b="-10294"/>
                </a:stretch>
              </a:blipFill>
            </p:spPr>
            <p:txBody>
              <a:bodyPr/>
              <a:lstStyle/>
              <a:p>
                <a:r>
                  <a:rPr lang="en-US">
                    <a:noFill/>
                  </a:rPr>
                  <a:t> </a:t>
                </a:r>
              </a:p>
            </p:txBody>
          </p:sp>
        </mc:Fallback>
      </mc:AlternateContent>
      <p:pic>
        <p:nvPicPr>
          <p:cNvPr id="4" name="Picture 3" descr="A man with a puzzled expression looking at pieces of paper">
            <a:extLst>
              <a:ext uri="{FF2B5EF4-FFF2-40B4-BE49-F238E27FC236}">
                <a16:creationId xmlns:a16="http://schemas.microsoft.com/office/drawing/2014/main" id="{86D06220-0F87-4654-909B-A4E0763DB54B}"/>
              </a:ext>
            </a:extLst>
          </p:cNvPr>
          <p:cNvPicPr>
            <a:picLocks noChangeAspect="1"/>
          </p:cNvPicPr>
          <p:nvPr/>
        </p:nvPicPr>
        <p:blipFill>
          <a:blip r:embed="rId4"/>
          <a:stretch>
            <a:fillRect/>
          </a:stretch>
        </p:blipFill>
        <p:spPr>
          <a:xfrm>
            <a:off x="4804302" y="3140225"/>
            <a:ext cx="2318283" cy="3477425"/>
          </a:xfrm>
          <a:prstGeom prst="rect">
            <a:avLst/>
          </a:prstGeom>
        </p:spPr>
      </p:pic>
    </p:spTree>
    <p:extLst>
      <p:ext uri="{BB962C8B-B14F-4D97-AF65-F5344CB8AC3E}">
        <p14:creationId xmlns:p14="http://schemas.microsoft.com/office/powerpoint/2010/main" val="42566120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56E9BCE-F8DF-4D43-9451-DE1D45B86F57}"/>
              </a:ext>
            </a:extLst>
          </p:cNvPr>
          <p:cNvSpPr/>
          <p:nvPr/>
        </p:nvSpPr>
        <p:spPr>
          <a:xfrm>
            <a:off x="1881188" y="1298713"/>
            <a:ext cx="8429625" cy="3951763"/>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Summary</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3" name="Google Shape;156;p18">
            <a:extLst>
              <a:ext uri="{FF2B5EF4-FFF2-40B4-BE49-F238E27FC236}">
                <a16:creationId xmlns:a16="http://schemas.microsoft.com/office/drawing/2014/main" id="{3601E3BA-053D-463A-9A46-79AA4CDD62A6}"/>
              </a:ext>
            </a:extLst>
          </p:cNvPr>
          <p:cNvSpPr txBox="1"/>
          <p:nvPr/>
        </p:nvSpPr>
        <p:spPr>
          <a:xfrm>
            <a:off x="2066769" y="1607520"/>
            <a:ext cx="8099786" cy="493367"/>
          </a:xfrm>
          <a:prstGeom prst="rect">
            <a:avLst/>
          </a:prstGeom>
          <a:solidFill>
            <a:srgbClr val="627981"/>
          </a:solidFill>
          <a:ln>
            <a:solidFill>
              <a:srgbClr val="627981"/>
            </a:solid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rPr>
              <a:t>The national saving and investment identity suggests that if the government budget deficit changes, private savings, private investment in physical capital, the trade balance, or some combination of the three must change as well.</a:t>
            </a:r>
          </a:p>
        </p:txBody>
      </p:sp>
      <p:sp>
        <p:nvSpPr>
          <p:cNvPr id="5" name="Google Shape;156;p18">
            <a:extLst>
              <a:ext uri="{FF2B5EF4-FFF2-40B4-BE49-F238E27FC236}">
                <a16:creationId xmlns:a16="http://schemas.microsoft.com/office/drawing/2014/main" id="{98DCA84F-02C1-4D23-96FA-1B1F1808BC71}"/>
              </a:ext>
            </a:extLst>
          </p:cNvPr>
          <p:cNvSpPr txBox="1"/>
          <p:nvPr/>
        </p:nvSpPr>
        <p:spPr>
          <a:xfrm>
            <a:off x="2066768" y="3286457"/>
            <a:ext cx="8001463" cy="493367"/>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The structure of the national saving and investment identity can differ depending on whether the government is acting as a demander or supplier of financial capital or whether the economy is running a trade surplus or trade deficit, among other things.</a:t>
            </a:r>
            <a:endParaRPr lang="en-US" dirty="0">
              <a:solidFill>
                <a:schemeClr val="bg1"/>
              </a:solidFill>
            </a:endParaRPr>
          </a:p>
        </p:txBody>
      </p:sp>
    </p:spTree>
    <p:extLst>
      <p:ext uri="{BB962C8B-B14F-4D97-AF65-F5344CB8AC3E}">
        <p14:creationId xmlns:p14="http://schemas.microsoft.com/office/powerpoint/2010/main" val="17449790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Shape 347"/>
        <p:cNvGrpSpPr/>
        <p:nvPr/>
      </p:nvGrpSpPr>
      <p:grpSpPr>
        <a:xfrm>
          <a:off x="0" y="0"/>
          <a:ext cx="0" cy="0"/>
          <a:chOff x="0" y="0"/>
          <a:chExt cx="0" cy="0"/>
        </a:xfrm>
      </p:grpSpPr>
      <p:cxnSp>
        <p:nvCxnSpPr>
          <p:cNvPr id="348" name="Google Shape;348;p20"/>
          <p:cNvCxnSpPr/>
          <p:nvPr/>
        </p:nvCxnSpPr>
        <p:spPr>
          <a:xfrm>
            <a:off x="1859169" y="2729726"/>
            <a:ext cx="8429626" cy="1"/>
          </a:xfrm>
          <a:prstGeom prst="straightConnector1">
            <a:avLst/>
          </a:prstGeom>
          <a:noFill/>
          <a:ln w="12700" cap="flat" cmpd="sng">
            <a:solidFill>
              <a:srgbClr val="FFFFFF"/>
            </a:solidFill>
            <a:prstDash val="solid"/>
            <a:miter lim="8000"/>
            <a:headEnd type="none" w="sm" len="sm"/>
            <a:tailEnd type="none" w="sm" len="sm"/>
          </a:ln>
        </p:spPr>
      </p:cxnSp>
      <p:sp>
        <p:nvSpPr>
          <p:cNvPr id="349" name="Google Shape;349;p20"/>
          <p:cNvSpPr txBox="1"/>
          <p:nvPr/>
        </p:nvSpPr>
        <p:spPr>
          <a:xfrm>
            <a:off x="1569719" y="1410227"/>
            <a:ext cx="9052562" cy="1209041"/>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FFFFFF"/>
              </a:buClr>
              <a:buSzPts val="7200"/>
              <a:buFont typeface="Century Gothic"/>
              <a:buNone/>
            </a:pPr>
            <a:r>
              <a:rPr lang="en-US" sz="7200" b="1" i="0" u="none" strike="noStrike" cap="none">
                <a:solidFill>
                  <a:srgbClr val="FFFFFF"/>
                </a:solidFill>
                <a:latin typeface="Century Gothic"/>
                <a:ea typeface="Century Gothic"/>
                <a:cs typeface="Century Gothic"/>
                <a:sym typeface="Century Gothic"/>
              </a:rPr>
              <a:t>HAWKES</a:t>
            </a:r>
            <a:r>
              <a:rPr lang="en-US" sz="7200" b="0" i="0" u="none" strike="noStrike" cap="none">
                <a:solidFill>
                  <a:srgbClr val="FFFFFF"/>
                </a:solidFill>
                <a:latin typeface="Century Gothic"/>
                <a:ea typeface="Century Gothic"/>
                <a:cs typeface="Century Gothic"/>
                <a:sym typeface="Century Gothic"/>
              </a:rPr>
              <a:t> LEARNING</a:t>
            </a:r>
            <a:endParaRPr/>
          </a:p>
        </p:txBody>
      </p:sp>
      <p:pic>
        <p:nvPicPr>
          <p:cNvPr id="350" name="Google Shape;350;p20" descr="Picture 5"/>
          <p:cNvPicPr preferRelativeResize="0"/>
          <p:nvPr/>
        </p:nvPicPr>
        <p:blipFill rotWithShape="1">
          <a:blip r:embed="rId3">
            <a:alphaModFix/>
          </a:blip>
          <a:srcRect/>
          <a:stretch/>
        </p:blipFill>
        <p:spPr>
          <a:xfrm>
            <a:off x="3281107" y="3050910"/>
            <a:ext cx="609601" cy="609601"/>
          </a:xfrm>
          <a:prstGeom prst="rect">
            <a:avLst/>
          </a:prstGeom>
          <a:noFill/>
          <a:ln>
            <a:noFill/>
          </a:ln>
        </p:spPr>
      </p:pic>
      <p:pic>
        <p:nvPicPr>
          <p:cNvPr id="351" name="Google Shape;351;p20" descr="Picture 6"/>
          <p:cNvPicPr preferRelativeResize="0"/>
          <p:nvPr/>
        </p:nvPicPr>
        <p:blipFill rotWithShape="1">
          <a:blip r:embed="rId4">
            <a:alphaModFix/>
          </a:blip>
          <a:srcRect/>
          <a:stretch/>
        </p:blipFill>
        <p:spPr>
          <a:xfrm>
            <a:off x="4666179" y="3050910"/>
            <a:ext cx="609601" cy="609601"/>
          </a:xfrm>
          <a:prstGeom prst="rect">
            <a:avLst/>
          </a:prstGeom>
          <a:noFill/>
          <a:ln>
            <a:noFill/>
          </a:ln>
        </p:spPr>
      </p:pic>
      <p:pic>
        <p:nvPicPr>
          <p:cNvPr id="352" name="Google Shape;352;p20" descr="Picture 7"/>
          <p:cNvPicPr preferRelativeResize="0"/>
          <p:nvPr/>
        </p:nvPicPr>
        <p:blipFill rotWithShape="1">
          <a:blip r:embed="rId5">
            <a:alphaModFix/>
          </a:blip>
          <a:srcRect/>
          <a:stretch/>
        </p:blipFill>
        <p:spPr>
          <a:xfrm>
            <a:off x="6217122" y="3050910"/>
            <a:ext cx="609601" cy="609601"/>
          </a:xfrm>
          <a:prstGeom prst="rect">
            <a:avLst/>
          </a:prstGeom>
          <a:noFill/>
          <a:ln>
            <a:noFill/>
          </a:ln>
        </p:spPr>
      </p:pic>
      <p:pic>
        <p:nvPicPr>
          <p:cNvPr id="353" name="Google Shape;353;p20" descr="Picture 8"/>
          <p:cNvPicPr preferRelativeResize="0"/>
          <p:nvPr/>
        </p:nvPicPr>
        <p:blipFill rotWithShape="1">
          <a:blip r:embed="rId6">
            <a:alphaModFix/>
          </a:blip>
          <a:srcRect/>
          <a:stretch/>
        </p:blipFill>
        <p:spPr>
          <a:xfrm>
            <a:off x="7768065" y="3050910"/>
            <a:ext cx="609601" cy="6096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8" name="Google Shape;68;p3"/>
          <p:cNvSpPr txBox="1"/>
          <p:nvPr/>
        </p:nvSpPr>
        <p:spPr>
          <a:xfrm>
            <a:off x="1569721" y="225068"/>
            <a:ext cx="9052501"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Problems with Excessive Borrowing</a:t>
            </a:r>
            <a:endParaRPr dirty="0"/>
          </a:p>
        </p:txBody>
      </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4" name="Google Shape;74;p3"/>
          <p:cNvSpPr txBox="1"/>
          <p:nvPr/>
        </p:nvSpPr>
        <p:spPr>
          <a:xfrm>
            <a:off x="2277821" y="4166432"/>
            <a:ext cx="8429626" cy="7607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dirty="0">
                <a:solidFill>
                  <a:srgbClr val="FFFFFF"/>
                </a:solidFill>
                <a:latin typeface="Calibri"/>
                <a:ea typeface="Calibri"/>
                <a:cs typeface="Calibri"/>
                <a:sym typeface="Calibri"/>
              </a:rPr>
              <a:t>The CPI is subject to two types of bias: substitution bias and quality/new goods bias. </a:t>
            </a:r>
            <a:endParaRPr dirty="0"/>
          </a:p>
        </p:txBody>
      </p:sp>
      <p:grpSp>
        <p:nvGrpSpPr>
          <p:cNvPr id="11" name="Google Shape;154;p18">
            <a:extLst>
              <a:ext uri="{FF2B5EF4-FFF2-40B4-BE49-F238E27FC236}">
                <a16:creationId xmlns:a16="http://schemas.microsoft.com/office/drawing/2014/main" id="{8F4E44DC-A241-4411-96F1-1C705D4D565F}"/>
              </a:ext>
            </a:extLst>
          </p:cNvPr>
          <p:cNvGrpSpPr/>
          <p:nvPr/>
        </p:nvGrpSpPr>
        <p:grpSpPr>
          <a:xfrm>
            <a:off x="2066764" y="1515231"/>
            <a:ext cx="8058467" cy="994870"/>
            <a:chOff x="542756" y="1736761"/>
            <a:chExt cx="8058467"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542756" y="1736761"/>
              <a:ext cx="7807500" cy="400200"/>
            </a:xfrm>
            <a:prstGeom prst="rect">
              <a:avLst/>
            </a:prstGeom>
            <a:solidFill>
              <a:srgbClr val="627981"/>
            </a:solidFill>
            <a:ln>
              <a:noFill/>
            </a:ln>
          </p:spPr>
          <p:txBody>
            <a:bodyPr spcFirstLastPara="1" wrap="square" lIns="91425" tIns="45700" rIns="91425" bIns="45700" anchor="t" anchorCtr="0">
              <a:noAutofit/>
            </a:bodyPr>
            <a:lstStyle/>
            <a:p>
              <a:pPr marL="101600" marR="0" lvl="0" algn="ctr" rtl="0">
                <a:spcBef>
                  <a:spcPts val="0"/>
                </a:spcBef>
                <a:spcAft>
                  <a:spcPts val="0"/>
                </a:spcAft>
                <a:buClr>
                  <a:schemeClr val="lt1"/>
                </a:buClr>
                <a:buSzPts val="2000"/>
              </a:pPr>
              <a:r>
                <a:rPr lang="en-US" sz="2000" dirty="0">
                  <a:solidFill>
                    <a:schemeClr val="bg1"/>
                  </a:solidFill>
                  <a:latin typeface="Calibri" panose="020F0502020204030204" pitchFamily="34" charset="0"/>
                  <a:cs typeface="Calibri" panose="020F0502020204030204" pitchFamily="34" charset="0"/>
                </a:rPr>
                <a:t>When a government spends more than it collects in taxes, it runs a budget deficit. Following a deficit, the government may need to borrow, which can lead to the following problems:</a:t>
              </a:r>
            </a:p>
          </p:txBody>
        </p:sp>
      </p:grpSp>
      <p:sp>
        <p:nvSpPr>
          <p:cNvPr id="2" name="Rectangle 1">
            <a:extLst>
              <a:ext uri="{FF2B5EF4-FFF2-40B4-BE49-F238E27FC236}">
                <a16:creationId xmlns:a16="http://schemas.microsoft.com/office/drawing/2014/main" id="{C6331EC3-7F39-4EB0-9CA7-F1C56C65BF7D}"/>
              </a:ext>
            </a:extLst>
          </p:cNvPr>
          <p:cNvSpPr/>
          <p:nvPr/>
        </p:nvSpPr>
        <p:spPr>
          <a:xfrm>
            <a:off x="2066763" y="2820698"/>
            <a:ext cx="1736610" cy="1129070"/>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libri" panose="020F0502020204030204" pitchFamily="34" charset="0"/>
                <a:cs typeface="Calibri" panose="020F0502020204030204" pitchFamily="34" charset="0"/>
              </a:rPr>
              <a:t>Decreased economic growth</a:t>
            </a:r>
          </a:p>
        </p:txBody>
      </p:sp>
      <p:sp>
        <p:nvSpPr>
          <p:cNvPr id="3" name="Rectangle 2">
            <a:extLst>
              <a:ext uri="{FF2B5EF4-FFF2-40B4-BE49-F238E27FC236}">
                <a16:creationId xmlns:a16="http://schemas.microsoft.com/office/drawing/2014/main" id="{736A83CF-7F2D-49BB-AF67-09CD7B0A74B3}"/>
              </a:ext>
            </a:extLst>
          </p:cNvPr>
          <p:cNvSpPr/>
          <p:nvPr/>
        </p:nvSpPr>
        <p:spPr>
          <a:xfrm>
            <a:off x="4174049" y="2820698"/>
            <a:ext cx="1736610" cy="1129070"/>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libri" panose="020F0502020204030204" pitchFamily="34" charset="0"/>
                <a:cs typeface="Calibri" panose="020F0502020204030204" pitchFamily="34" charset="0"/>
              </a:rPr>
              <a:t>Trade imbalances</a:t>
            </a:r>
          </a:p>
        </p:txBody>
      </p:sp>
      <p:sp>
        <p:nvSpPr>
          <p:cNvPr id="4" name="Rectangle 3">
            <a:extLst>
              <a:ext uri="{FF2B5EF4-FFF2-40B4-BE49-F238E27FC236}">
                <a16:creationId xmlns:a16="http://schemas.microsoft.com/office/drawing/2014/main" id="{58696BE6-C932-4AA9-A57C-B06FAD74EB38}"/>
              </a:ext>
            </a:extLst>
          </p:cNvPr>
          <p:cNvSpPr/>
          <p:nvPr/>
        </p:nvSpPr>
        <p:spPr>
          <a:xfrm>
            <a:off x="3021288" y="4271241"/>
            <a:ext cx="1736610" cy="1129070"/>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bg1"/>
                </a:solidFill>
                <a:latin typeface="Calibri" panose="020F0502020204030204" pitchFamily="34" charset="0"/>
                <a:cs typeface="Calibri" panose="020F0502020204030204" pitchFamily="34" charset="0"/>
              </a:rPr>
              <a:t>Large inflows of financial capital from abroad</a:t>
            </a:r>
          </a:p>
        </p:txBody>
      </p:sp>
      <p:sp>
        <p:nvSpPr>
          <p:cNvPr id="5" name="Rectangle 4">
            <a:extLst>
              <a:ext uri="{FF2B5EF4-FFF2-40B4-BE49-F238E27FC236}">
                <a16:creationId xmlns:a16="http://schemas.microsoft.com/office/drawing/2014/main" id="{1647B2E7-C081-46E8-8D0B-AB7891412D03}"/>
              </a:ext>
            </a:extLst>
          </p:cNvPr>
          <p:cNvSpPr/>
          <p:nvPr/>
        </p:nvSpPr>
        <p:spPr>
          <a:xfrm>
            <a:off x="5227696" y="4271241"/>
            <a:ext cx="1736610" cy="1129070"/>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libri" panose="020F0502020204030204" pitchFamily="34" charset="0"/>
                <a:cs typeface="Calibri" panose="020F0502020204030204" pitchFamily="34" charset="0"/>
              </a:rPr>
              <a:t>Plummeting exchange rates</a:t>
            </a:r>
          </a:p>
        </p:txBody>
      </p:sp>
      <p:sp>
        <p:nvSpPr>
          <p:cNvPr id="6" name="Rectangle 5">
            <a:extLst>
              <a:ext uri="{FF2B5EF4-FFF2-40B4-BE49-F238E27FC236}">
                <a16:creationId xmlns:a16="http://schemas.microsoft.com/office/drawing/2014/main" id="{90AD42E9-4C7E-47B2-96CB-3A110E01BDA3}"/>
              </a:ext>
            </a:extLst>
          </p:cNvPr>
          <p:cNvSpPr/>
          <p:nvPr/>
        </p:nvSpPr>
        <p:spPr>
          <a:xfrm>
            <a:off x="7434103" y="4271241"/>
            <a:ext cx="1736610" cy="1129070"/>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bg1"/>
                </a:solidFill>
                <a:latin typeface="Calibri" panose="020F0502020204030204" pitchFamily="34" charset="0"/>
                <a:cs typeface="Calibri" panose="020F0502020204030204" pitchFamily="34" charset="0"/>
              </a:rPr>
              <a:t>Strains on banking and financial systems</a:t>
            </a:r>
          </a:p>
        </p:txBody>
      </p:sp>
      <p:sp>
        <p:nvSpPr>
          <p:cNvPr id="7" name="Rectangle 6">
            <a:extLst>
              <a:ext uri="{FF2B5EF4-FFF2-40B4-BE49-F238E27FC236}">
                <a16:creationId xmlns:a16="http://schemas.microsoft.com/office/drawing/2014/main" id="{98749894-A5DB-4F63-8F45-C6EB28564989}"/>
              </a:ext>
            </a:extLst>
          </p:cNvPr>
          <p:cNvSpPr/>
          <p:nvPr/>
        </p:nvSpPr>
        <p:spPr>
          <a:xfrm>
            <a:off x="8388621" y="2826136"/>
            <a:ext cx="1736610" cy="1129070"/>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libri" panose="020F0502020204030204" pitchFamily="34" charset="0"/>
                <a:cs typeface="Calibri" panose="020F0502020204030204" pitchFamily="34" charset="0"/>
              </a:rPr>
              <a:t>High inflation</a:t>
            </a:r>
          </a:p>
        </p:txBody>
      </p:sp>
      <p:sp>
        <p:nvSpPr>
          <p:cNvPr id="8" name="Rectangle 7">
            <a:extLst>
              <a:ext uri="{FF2B5EF4-FFF2-40B4-BE49-F238E27FC236}">
                <a16:creationId xmlns:a16="http://schemas.microsoft.com/office/drawing/2014/main" id="{71403DD6-2E0F-4EFF-9932-796EEA40FCBE}"/>
              </a:ext>
            </a:extLst>
          </p:cNvPr>
          <p:cNvSpPr/>
          <p:nvPr/>
        </p:nvSpPr>
        <p:spPr>
          <a:xfrm>
            <a:off x="6281335" y="2820698"/>
            <a:ext cx="1736610" cy="1129070"/>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libri" panose="020F0502020204030204" pitchFamily="34" charset="0"/>
                <a:cs typeface="Calibri" panose="020F0502020204030204" pitchFamily="34" charset="0"/>
              </a:rPr>
              <a:t>Financial crises</a:t>
            </a:r>
          </a:p>
        </p:txBody>
      </p:sp>
    </p:spTree>
    <p:extLst>
      <p:ext uri="{BB962C8B-B14F-4D97-AF65-F5344CB8AC3E}">
        <p14:creationId xmlns:p14="http://schemas.microsoft.com/office/powerpoint/2010/main" val="40963327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485123" y="243037"/>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Sources of Government Funds</a:t>
              </a:r>
              <a:endParaRPr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4" name="Google Shape;74;p3"/>
          <p:cNvSpPr txBox="1"/>
          <p:nvPr/>
        </p:nvSpPr>
        <p:spPr>
          <a:xfrm>
            <a:off x="2205604" y="4166431"/>
            <a:ext cx="8429626" cy="7607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dirty="0">
                <a:solidFill>
                  <a:srgbClr val="FFFFFF"/>
                </a:solidFill>
                <a:latin typeface="Calibri"/>
                <a:ea typeface="Calibri"/>
                <a:cs typeface="Calibri"/>
                <a:sym typeface="Calibri"/>
              </a:rPr>
              <a:t>The CPI is subject to two types of bias: substitution bias and quality/new goods bias. </a:t>
            </a:r>
            <a:endParaRPr dirty="0"/>
          </a:p>
        </p:txBody>
      </p:sp>
      <p:sp>
        <p:nvSpPr>
          <p:cNvPr id="75" name="Google Shape;75;p3"/>
          <p:cNvSpPr txBox="1"/>
          <p:nvPr/>
        </p:nvSpPr>
        <p:spPr>
          <a:xfrm>
            <a:off x="2257990" y="5157249"/>
            <a:ext cx="8469288" cy="11290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dirty="0">
                <a:solidFill>
                  <a:srgbClr val="FFFFFF"/>
                </a:solidFill>
                <a:latin typeface="Calibri"/>
                <a:ea typeface="Calibri"/>
                <a:cs typeface="Calibri"/>
                <a:sym typeface="Calibri"/>
              </a:rPr>
              <a:t>Both substitution bias and quality/new goods bias tend to overstate the negative impact of inflation on consumers. </a:t>
            </a:r>
            <a:endParaRPr dirty="0"/>
          </a:p>
        </p:txBody>
      </p:sp>
      <p:grpSp>
        <p:nvGrpSpPr>
          <p:cNvPr id="11" name="Google Shape;154;p18">
            <a:extLst>
              <a:ext uri="{FF2B5EF4-FFF2-40B4-BE49-F238E27FC236}">
                <a16:creationId xmlns:a16="http://schemas.microsoft.com/office/drawing/2014/main" id="{8F4E44DC-A241-4411-96F1-1C705D4D565F}"/>
              </a:ext>
            </a:extLst>
          </p:cNvPr>
          <p:cNvGrpSpPr/>
          <p:nvPr/>
        </p:nvGrpSpPr>
        <p:grpSpPr>
          <a:xfrm>
            <a:off x="2066764" y="1515231"/>
            <a:ext cx="8058467" cy="994870"/>
            <a:chOff x="542756" y="1736761"/>
            <a:chExt cx="8058467"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542756" y="1826187"/>
              <a:ext cx="7807500" cy="400200"/>
            </a:xfrm>
            <a:prstGeom prst="rect">
              <a:avLst/>
            </a:prstGeom>
            <a:solidFill>
              <a:srgbClr val="627981"/>
            </a:solidFill>
            <a:ln>
              <a:noFill/>
            </a:ln>
          </p:spPr>
          <p:txBody>
            <a:bodyPr spcFirstLastPara="1" wrap="square" lIns="91425" tIns="45700" rIns="91425" bIns="45700" anchor="t" anchorCtr="0">
              <a:noAutofit/>
            </a:bodyPr>
            <a:lstStyle/>
            <a:p>
              <a:pPr marL="101600" marR="0" lvl="0" algn="ctr" rtl="0">
                <a:spcBef>
                  <a:spcPts val="0"/>
                </a:spcBef>
                <a:spcAft>
                  <a:spcPts val="0"/>
                </a:spcAft>
                <a:buClr>
                  <a:schemeClr val="lt1"/>
                </a:buClr>
                <a:buSzPts val="2000"/>
              </a:pPr>
              <a:r>
                <a:rPr lang="en-US" sz="2000" dirty="0">
                  <a:solidFill>
                    <a:schemeClr val="bg1"/>
                  </a:solidFill>
                  <a:latin typeface="Calibri" panose="020F0502020204030204" pitchFamily="34" charset="0"/>
                  <a:cs typeface="Calibri" panose="020F0502020204030204" pitchFamily="34" charset="0"/>
                </a:rPr>
                <a:t>When governments are borrowers in financial markets, there are three possible sources for the funds:</a:t>
              </a:r>
            </a:p>
          </p:txBody>
        </p:sp>
      </p:grpSp>
      <p:sp>
        <p:nvSpPr>
          <p:cNvPr id="2" name="Rectangle 1">
            <a:extLst>
              <a:ext uri="{FF2B5EF4-FFF2-40B4-BE49-F238E27FC236}">
                <a16:creationId xmlns:a16="http://schemas.microsoft.com/office/drawing/2014/main" id="{C6331EC3-7F39-4EB0-9CA7-F1C56C65BF7D}"/>
              </a:ext>
            </a:extLst>
          </p:cNvPr>
          <p:cNvSpPr/>
          <p:nvPr/>
        </p:nvSpPr>
        <p:spPr>
          <a:xfrm>
            <a:off x="3909391" y="2833704"/>
            <a:ext cx="4545496" cy="895673"/>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libri" panose="020F0502020204030204" pitchFamily="34" charset="0"/>
                <a:cs typeface="Calibri" panose="020F0502020204030204" pitchFamily="34" charset="0"/>
              </a:rPr>
              <a:t>Households might save more</a:t>
            </a:r>
          </a:p>
        </p:txBody>
      </p:sp>
      <p:sp>
        <p:nvSpPr>
          <p:cNvPr id="14" name="Rectangle 13">
            <a:extLst>
              <a:ext uri="{FF2B5EF4-FFF2-40B4-BE49-F238E27FC236}">
                <a16:creationId xmlns:a16="http://schemas.microsoft.com/office/drawing/2014/main" id="{0D04F93D-D27B-46DD-AE51-5749B7B35CF4}"/>
              </a:ext>
            </a:extLst>
          </p:cNvPr>
          <p:cNvSpPr/>
          <p:nvPr/>
        </p:nvSpPr>
        <p:spPr>
          <a:xfrm>
            <a:off x="3909391" y="4052980"/>
            <a:ext cx="4545496" cy="895673"/>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libri" panose="020F0502020204030204" pitchFamily="34" charset="0"/>
                <a:cs typeface="Calibri" panose="020F0502020204030204" pitchFamily="34" charset="0"/>
              </a:rPr>
              <a:t>Private firms might borrow less</a:t>
            </a:r>
          </a:p>
        </p:txBody>
      </p:sp>
      <p:sp>
        <p:nvSpPr>
          <p:cNvPr id="15" name="Rectangle 14">
            <a:extLst>
              <a:ext uri="{FF2B5EF4-FFF2-40B4-BE49-F238E27FC236}">
                <a16:creationId xmlns:a16="http://schemas.microsoft.com/office/drawing/2014/main" id="{EA16CE8F-02F4-45C0-9E2F-A310E805A449}"/>
              </a:ext>
            </a:extLst>
          </p:cNvPr>
          <p:cNvSpPr/>
          <p:nvPr/>
        </p:nvSpPr>
        <p:spPr>
          <a:xfrm>
            <a:off x="3909391" y="5272256"/>
            <a:ext cx="4545496" cy="895673"/>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libri" panose="020F0502020204030204" pitchFamily="34" charset="0"/>
                <a:cs typeface="Calibri" panose="020F0502020204030204" pitchFamily="34" charset="0"/>
              </a:rPr>
              <a:t>Increased investment from abroad</a:t>
            </a:r>
          </a:p>
        </p:txBody>
      </p:sp>
    </p:spTree>
    <p:extLst>
      <p:ext uri="{BB962C8B-B14F-4D97-AF65-F5344CB8AC3E}">
        <p14:creationId xmlns:p14="http://schemas.microsoft.com/office/powerpoint/2010/main" val="2436143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The National Saving and Investment Identity</a:t>
              </a:r>
              <a:endParaRPr lang="en-US" sz="3200"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4" name="Google Shape;74;p3"/>
          <p:cNvSpPr txBox="1"/>
          <p:nvPr/>
        </p:nvSpPr>
        <p:spPr>
          <a:xfrm>
            <a:off x="2277821" y="4166432"/>
            <a:ext cx="8429626" cy="7607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dirty="0">
                <a:solidFill>
                  <a:srgbClr val="FFFFFF"/>
                </a:solidFill>
                <a:latin typeface="Calibri"/>
                <a:ea typeface="Calibri"/>
                <a:cs typeface="Calibri"/>
                <a:sym typeface="Calibri"/>
              </a:rPr>
              <a:t>The CPI is subject to two types of bias: substitution bias and quality/new goods bias. </a:t>
            </a:r>
            <a:endParaRPr dirty="0"/>
          </a:p>
        </p:txBody>
      </p:sp>
      <p:sp>
        <p:nvSpPr>
          <p:cNvPr id="75" name="Google Shape;75;p3"/>
          <p:cNvSpPr txBox="1"/>
          <p:nvPr/>
        </p:nvSpPr>
        <p:spPr>
          <a:xfrm>
            <a:off x="2257990" y="5157249"/>
            <a:ext cx="8469288" cy="11290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dirty="0">
                <a:solidFill>
                  <a:srgbClr val="FFFFFF"/>
                </a:solidFill>
                <a:latin typeface="Calibri"/>
                <a:ea typeface="Calibri"/>
                <a:cs typeface="Calibri"/>
                <a:sym typeface="Calibri"/>
              </a:rPr>
              <a:t>Both substitution bias and quality/new goods bias tend to overstate the negative impact of inflation on consumers. </a:t>
            </a:r>
            <a:endParaRPr dirty="0"/>
          </a:p>
        </p:txBody>
      </p:sp>
      <p:grpSp>
        <p:nvGrpSpPr>
          <p:cNvPr id="11" name="Google Shape;154;p18">
            <a:extLst>
              <a:ext uri="{FF2B5EF4-FFF2-40B4-BE49-F238E27FC236}">
                <a16:creationId xmlns:a16="http://schemas.microsoft.com/office/drawing/2014/main" id="{8F4E44DC-A241-4411-96F1-1C705D4D565F}"/>
              </a:ext>
            </a:extLst>
          </p:cNvPr>
          <p:cNvGrpSpPr/>
          <p:nvPr/>
        </p:nvGrpSpPr>
        <p:grpSpPr>
          <a:xfrm>
            <a:off x="2066764" y="1515230"/>
            <a:ext cx="8058467" cy="1128113"/>
            <a:chOff x="542756" y="1736761"/>
            <a:chExt cx="8058467"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542756" y="1770423"/>
              <a:ext cx="7807500" cy="400200"/>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rPr>
                <a:t>The national saving and investment identity provides a framework for showing the relationships between the sources of demand and supply in financial capital markets.</a:t>
              </a:r>
            </a:p>
          </p:txBody>
        </p:sp>
      </p:grpSp>
      <p:grpSp>
        <p:nvGrpSpPr>
          <p:cNvPr id="14" name="Google Shape;157;p18">
            <a:extLst>
              <a:ext uri="{FF2B5EF4-FFF2-40B4-BE49-F238E27FC236}">
                <a16:creationId xmlns:a16="http://schemas.microsoft.com/office/drawing/2014/main" id="{7A3B278D-1DB9-44E2-A22C-92B7FAA02B7D}"/>
              </a:ext>
            </a:extLst>
          </p:cNvPr>
          <p:cNvGrpSpPr/>
          <p:nvPr/>
        </p:nvGrpSpPr>
        <p:grpSpPr>
          <a:xfrm>
            <a:off x="2066764" y="2784421"/>
            <a:ext cx="8058472" cy="901846"/>
            <a:chOff x="542751" y="1736761"/>
            <a:chExt cx="8058472" cy="807000"/>
          </a:xfrm>
        </p:grpSpPr>
        <p:sp>
          <p:nvSpPr>
            <p:cNvPr id="15" name="Google Shape;158;p18">
              <a:extLst>
                <a:ext uri="{FF2B5EF4-FFF2-40B4-BE49-F238E27FC236}">
                  <a16:creationId xmlns:a16="http://schemas.microsoft.com/office/drawing/2014/main" id="{8152CA2C-E2B4-4255-A35E-4E25E1803C7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6" name="Google Shape;159;p18">
              <a:extLst>
                <a:ext uri="{FF2B5EF4-FFF2-40B4-BE49-F238E27FC236}">
                  <a16:creationId xmlns:a16="http://schemas.microsoft.com/office/drawing/2014/main" id="{74722B5F-025F-4257-8FCF-E6C1225F9A42}"/>
                </a:ext>
              </a:extLst>
            </p:cNvPr>
            <p:cNvSpPr txBox="1"/>
            <p:nvPr/>
          </p:nvSpPr>
          <p:spPr>
            <a:xfrm>
              <a:off x="542751" y="1827610"/>
              <a:ext cx="7807500" cy="400200"/>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rPr>
                <a:t>The quantity of financial capital supplied in the market must equal the quantity of financial capital demanded.</a:t>
              </a:r>
              <a:endParaRPr lang="en-US" sz="2000" dirty="0">
                <a:solidFill>
                  <a:schemeClr val="bg1"/>
                </a:solidFill>
                <a:latin typeface="Calibri" panose="020F0502020204030204" pitchFamily="34" charset="0"/>
                <a:cs typeface="Times New Roman" panose="02020603050405020304" pitchFamily="18" charset="0"/>
                <a:sym typeface="Calibri"/>
              </a:endParaRPr>
            </a:p>
          </p:txBody>
        </p:sp>
      </p:grpSp>
    </p:spTree>
    <p:extLst>
      <p:ext uri="{BB962C8B-B14F-4D97-AF65-F5344CB8AC3E}">
        <p14:creationId xmlns:p14="http://schemas.microsoft.com/office/powerpoint/2010/main" val="37988449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407712" y="240350"/>
            <a:ext cx="9376518" cy="6324690"/>
            <a:chOff x="-162009" y="15282"/>
            <a:chExt cx="9376517" cy="6324689"/>
          </a:xfrm>
        </p:grpSpPr>
        <p:sp>
          <p:nvSpPr>
            <p:cNvPr id="68" name="Google Shape;68;p3"/>
            <p:cNvSpPr txBox="1"/>
            <p:nvPr/>
          </p:nvSpPr>
          <p:spPr>
            <a:xfrm>
              <a:off x="-162009" y="15282"/>
              <a:ext cx="9376517"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National Saving and Investment Identity Variables</a:t>
              </a:r>
              <a:endParaRPr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4" name="Google Shape;74;p3"/>
          <p:cNvSpPr txBox="1"/>
          <p:nvPr/>
        </p:nvSpPr>
        <p:spPr>
          <a:xfrm>
            <a:off x="2277821" y="4166432"/>
            <a:ext cx="8429626" cy="7607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The CPI is subject to two types of bias: substitution bias and quality/new goods bias. </a:t>
            </a:r>
            <a:endParaRPr/>
          </a:p>
        </p:txBody>
      </p:sp>
      <p:sp>
        <p:nvSpPr>
          <p:cNvPr id="75" name="Google Shape;75;p3"/>
          <p:cNvSpPr txBox="1"/>
          <p:nvPr/>
        </p:nvSpPr>
        <p:spPr>
          <a:xfrm>
            <a:off x="2257990" y="5157249"/>
            <a:ext cx="8469288" cy="11290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dirty="0">
                <a:solidFill>
                  <a:srgbClr val="FFFFFF"/>
                </a:solidFill>
                <a:latin typeface="Calibri"/>
                <a:ea typeface="Calibri"/>
                <a:cs typeface="Calibri"/>
                <a:sym typeface="Calibri"/>
              </a:rPr>
              <a:t>Both substitution bias and quality/new goods bias tend to overstate the negative impact of inflation on consumers. </a:t>
            </a:r>
            <a:endParaRPr dirty="0"/>
          </a:p>
        </p:txBody>
      </p:sp>
      <p:grpSp>
        <p:nvGrpSpPr>
          <p:cNvPr id="11" name="Google Shape;154;p18">
            <a:extLst>
              <a:ext uri="{FF2B5EF4-FFF2-40B4-BE49-F238E27FC236}">
                <a16:creationId xmlns:a16="http://schemas.microsoft.com/office/drawing/2014/main" id="{8F4E44DC-A241-4411-96F1-1C705D4D565F}"/>
              </a:ext>
            </a:extLst>
          </p:cNvPr>
          <p:cNvGrpSpPr/>
          <p:nvPr/>
        </p:nvGrpSpPr>
        <p:grpSpPr>
          <a:xfrm>
            <a:off x="2066763" y="1515231"/>
            <a:ext cx="8058468" cy="994870"/>
            <a:chOff x="542755" y="1736761"/>
            <a:chExt cx="8058468"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542755" y="1736761"/>
              <a:ext cx="8058127" cy="400200"/>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rPr>
                <a:t>The U.S. economy has two main sources of saving: private saving from inside the U.S. economy and public saving if tax revenues are greater than government spending.</a:t>
              </a:r>
            </a:p>
          </p:txBody>
        </p:sp>
      </p:grpSp>
      <p:grpSp>
        <p:nvGrpSpPr>
          <p:cNvPr id="14" name="Google Shape;157;p18">
            <a:extLst>
              <a:ext uri="{FF2B5EF4-FFF2-40B4-BE49-F238E27FC236}">
                <a16:creationId xmlns:a16="http://schemas.microsoft.com/office/drawing/2014/main" id="{7A3B278D-1DB9-44E2-A22C-92B7FAA02B7D}"/>
              </a:ext>
            </a:extLst>
          </p:cNvPr>
          <p:cNvGrpSpPr/>
          <p:nvPr/>
        </p:nvGrpSpPr>
        <p:grpSpPr>
          <a:xfrm>
            <a:off x="2066764" y="2643344"/>
            <a:ext cx="8058300" cy="1047325"/>
            <a:chOff x="542751" y="1736761"/>
            <a:chExt cx="8058472" cy="807000"/>
          </a:xfrm>
        </p:grpSpPr>
        <p:sp>
          <p:nvSpPr>
            <p:cNvPr id="15" name="Google Shape;158;p18">
              <a:extLst>
                <a:ext uri="{FF2B5EF4-FFF2-40B4-BE49-F238E27FC236}">
                  <a16:creationId xmlns:a16="http://schemas.microsoft.com/office/drawing/2014/main" id="{8152CA2C-E2B4-4255-A35E-4E25E1803C7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6" name="Google Shape;159;p18">
              <a:extLst>
                <a:ext uri="{FF2B5EF4-FFF2-40B4-BE49-F238E27FC236}">
                  <a16:creationId xmlns:a16="http://schemas.microsoft.com/office/drawing/2014/main" id="{74722B5F-025F-4257-8FCF-E6C1225F9A42}"/>
                </a:ext>
              </a:extLst>
            </p:cNvPr>
            <p:cNvSpPr txBox="1"/>
            <p:nvPr/>
          </p:nvSpPr>
          <p:spPr>
            <a:xfrm>
              <a:off x="542751" y="1862834"/>
              <a:ext cx="7807500" cy="400200"/>
            </a:xfrm>
            <a:prstGeom prst="rect">
              <a:avLst/>
            </a:prstGeom>
            <a:solidFill>
              <a:srgbClr val="627981"/>
            </a:solidFill>
            <a:ln>
              <a:noFill/>
            </a:ln>
          </p:spPr>
          <p:txBody>
            <a:bodyPr spcFirstLastPara="1" wrap="square" lIns="91425" tIns="45700" rIns="91425" bIns="45700" anchor="t" anchorCtr="0">
              <a:noAutofit/>
            </a:bodyPr>
            <a:lstStyle/>
            <a:p>
              <a:pPr marL="101600" marR="0" lvl="0" algn="l" rtl="0">
                <a:spcBef>
                  <a:spcPts val="0"/>
                </a:spcBef>
                <a:spcAft>
                  <a:spcPts val="0"/>
                </a:spcAft>
                <a:buClr>
                  <a:schemeClr val="lt1"/>
                </a:buClr>
                <a:buSzPts val="2000"/>
              </a:pPr>
              <a:endParaRPr lang="en-US" sz="2000" dirty="0">
                <a:solidFill>
                  <a:schemeClr val="bg1"/>
                </a:solidFill>
                <a:latin typeface="Calibri" panose="020F0502020204030204" pitchFamily="34" charset="0"/>
                <a:cs typeface="Times New Roman" panose="02020603050405020304" pitchFamily="18" charset="0"/>
                <a:sym typeface="Calibri"/>
              </a:endParaRPr>
            </a:p>
          </p:txBody>
        </p:sp>
      </p:grpSp>
      <p:grpSp>
        <p:nvGrpSpPr>
          <p:cNvPr id="17" name="Google Shape;157;p18">
            <a:extLst>
              <a:ext uri="{FF2B5EF4-FFF2-40B4-BE49-F238E27FC236}">
                <a16:creationId xmlns:a16="http://schemas.microsoft.com/office/drawing/2014/main" id="{9539C497-B2E0-4BDD-84E8-45AFD211ECCD}"/>
              </a:ext>
            </a:extLst>
          </p:cNvPr>
          <p:cNvGrpSpPr/>
          <p:nvPr/>
        </p:nvGrpSpPr>
        <p:grpSpPr>
          <a:xfrm>
            <a:off x="2066764" y="3823912"/>
            <a:ext cx="8058357" cy="1047325"/>
            <a:chOff x="542866" y="1736761"/>
            <a:chExt cx="8058357" cy="807000"/>
          </a:xfrm>
        </p:grpSpPr>
        <p:sp>
          <p:nvSpPr>
            <p:cNvPr id="18" name="Google Shape;158;p18">
              <a:extLst>
                <a:ext uri="{FF2B5EF4-FFF2-40B4-BE49-F238E27FC236}">
                  <a16:creationId xmlns:a16="http://schemas.microsoft.com/office/drawing/2014/main" id="{C0019A3D-110C-4102-B754-8E00248DFF5B}"/>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9" name="Google Shape;159;p18">
              <a:extLst>
                <a:ext uri="{FF2B5EF4-FFF2-40B4-BE49-F238E27FC236}">
                  <a16:creationId xmlns:a16="http://schemas.microsoft.com/office/drawing/2014/main" id="{8473C8C0-9B51-49D4-8422-6B37D993633D}"/>
                </a:ext>
              </a:extLst>
            </p:cNvPr>
            <p:cNvSpPr txBox="1"/>
            <p:nvPr/>
          </p:nvSpPr>
          <p:spPr>
            <a:xfrm>
              <a:off x="542866" y="1871245"/>
              <a:ext cx="7807500" cy="400200"/>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Two sources of supply of financial capital: savings by individuals and firms (</a:t>
              </a:r>
              <a:r>
                <a:rPr lang="en-US" sz="2000" i="1" dirty="0">
                  <a:solidFill>
                    <a:schemeClr val="lt1"/>
                  </a:solidFill>
                  <a:latin typeface="Calibri"/>
                  <a:ea typeface="Calibri"/>
                  <a:cs typeface="Calibri"/>
                  <a:sym typeface="Calibri"/>
                </a:rPr>
                <a:t>S</a:t>
              </a:r>
              <a:r>
                <a:rPr lang="en-US" sz="2000" dirty="0">
                  <a:solidFill>
                    <a:schemeClr val="lt1"/>
                  </a:solidFill>
                  <a:latin typeface="Calibri"/>
                  <a:ea typeface="Calibri"/>
                  <a:cs typeface="Calibri"/>
                  <a:sym typeface="Calibri"/>
                </a:rPr>
                <a:t>) and the inflow from foreign investors (</a:t>
              </a:r>
              <a:r>
                <a:rPr lang="en-US" sz="2000" i="1" dirty="0">
                  <a:solidFill>
                    <a:schemeClr val="lt1"/>
                  </a:solidFill>
                  <a:latin typeface="Calibri"/>
                  <a:ea typeface="Calibri"/>
                  <a:cs typeface="Calibri"/>
                  <a:sym typeface="Calibri"/>
                </a:rPr>
                <a:t>M</a:t>
              </a:r>
              <a:r>
                <a:rPr lang="en-US" sz="2000" dirty="0">
                  <a:solidFill>
                    <a:schemeClr val="lt1"/>
                  </a:solidFill>
                  <a:latin typeface="Calibri"/>
                  <a:ea typeface="Calibri"/>
                  <a:cs typeface="Calibri"/>
                  <a:sym typeface="Calibri"/>
                </a:rPr>
                <a:t>−</a:t>
              </a:r>
              <a:r>
                <a:rPr lang="en-US" sz="2000" i="1" dirty="0">
                  <a:solidFill>
                    <a:schemeClr val="lt1"/>
                  </a:solidFill>
                  <a:latin typeface="Calibri"/>
                  <a:ea typeface="Calibri"/>
                  <a:cs typeface="Calibri"/>
                  <a:sym typeface="Calibri"/>
                </a:rPr>
                <a:t>X</a:t>
              </a:r>
              <a:r>
                <a:rPr lang="en-US" sz="2000" dirty="0">
                  <a:solidFill>
                    <a:schemeClr val="lt1"/>
                  </a:solidFill>
                  <a:latin typeface="Calibri"/>
                  <a:ea typeface="Calibri"/>
                  <a:cs typeface="Calibri"/>
                  <a:sym typeface="Calibri"/>
                </a:rPr>
                <a:t>)</a:t>
              </a:r>
              <a:endParaRPr sz="2000" dirty="0">
                <a:solidFill>
                  <a:schemeClr val="lt1"/>
                </a:solidFill>
                <a:latin typeface="Calibri"/>
                <a:ea typeface="Calibri"/>
                <a:cs typeface="Calibri"/>
                <a:sym typeface="Calibri"/>
              </a:endParaRPr>
            </a:p>
          </p:txBody>
        </p:sp>
      </p:grpSp>
      <mc:AlternateContent xmlns:mc="http://schemas.openxmlformats.org/markup-compatibility/2006" xmlns:a14="http://schemas.microsoft.com/office/drawing/2010/main">
        <mc:Choice Requires="a14">
          <p:sp>
            <p:nvSpPr>
              <p:cNvPr id="2" name="Object 1">
                <a:extLst>
                  <a:ext uri="{FF2B5EF4-FFF2-40B4-BE49-F238E27FC236}">
                    <a16:creationId xmlns:a16="http://schemas.microsoft.com/office/drawing/2014/main" id="{F2CB57A9-FABE-48E7-A22A-590992A96DD0}"/>
                  </a:ext>
                </a:extLst>
              </p:cNvPr>
              <p:cNvSpPr txBox="1"/>
              <p:nvPr/>
            </p:nvSpPr>
            <p:spPr>
              <a:xfrm>
                <a:off x="2584450" y="2971800"/>
                <a:ext cx="6757988" cy="419100"/>
              </a:xfrm>
              <a:prstGeom prst="rect">
                <a:avLst/>
              </a:prstGeom>
            </p:spPr>
            <p:txBody>
              <a:bodyPr>
                <a:normAutofit/>
              </a:bodyPr>
              <a:lstStyle/>
              <a:p>
                <a:pPr/>
                <a14:m>
                  <m:oMathPara xmlns:m="http://schemas.openxmlformats.org/officeDocument/2006/math">
                    <m:oMathParaPr>
                      <m:jc m:val="center"/>
                    </m:oMathParaPr>
                    <m:oMath xmlns:m="http://schemas.openxmlformats.org/officeDocument/2006/math">
                      <m:r>
                        <m:rPr>
                          <m:nor/>
                        </m:rPr>
                        <a:rPr lang="en-US" sz="2000" i="0">
                          <a:solidFill>
                            <a:srgbClr val="FFFFFF"/>
                          </a:solidFill>
                          <a:latin typeface="Calibri" panose="020F0502020204030204" pitchFamily="34" charset="0"/>
                          <a:cs typeface="Calibri" panose="020F0502020204030204" pitchFamily="34" charset="0"/>
                        </a:rPr>
                        <m:t>total</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saving</m:t>
                      </m:r>
                      <m:r>
                        <m:rPr>
                          <m:nor/>
                        </m:rPr>
                        <a:rPr lang="en-US" sz="2000" i="0">
                          <a:solidFill>
                            <a:srgbClr val="FFFFFF"/>
                          </a:solidFill>
                          <a:latin typeface="Calibri" panose="020F0502020204030204" pitchFamily="34" charset="0"/>
                          <a:cs typeface="Calibri" panose="020F0502020204030204" pitchFamily="34" charset="0"/>
                        </a:rPr>
                        <m:t> = </m:t>
                      </m:r>
                      <m:r>
                        <m:rPr>
                          <m:nor/>
                        </m:rPr>
                        <a:rPr lang="en-US" sz="2000" i="0">
                          <a:solidFill>
                            <a:srgbClr val="FFFFFF"/>
                          </a:solidFill>
                          <a:latin typeface="Calibri" panose="020F0502020204030204" pitchFamily="34" charset="0"/>
                          <a:cs typeface="Calibri" panose="020F0502020204030204" pitchFamily="34" charset="0"/>
                        </a:rPr>
                        <m:t>private</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saving</m:t>
                      </m:r>
                      <m:r>
                        <m:rPr>
                          <m:nor/>
                        </m:rPr>
                        <a:rPr lang="en-US" sz="2000" i="0">
                          <a:solidFill>
                            <a:srgbClr val="FFFFFF"/>
                          </a:solidFill>
                          <a:latin typeface="Calibri" panose="020F0502020204030204" pitchFamily="34" charset="0"/>
                          <a:cs typeface="Calibri" panose="020F0502020204030204" pitchFamily="34" charset="0"/>
                        </a:rPr>
                        <m:t> </m:t>
                      </m:r>
                      <m:r>
                        <a:rPr lang="en-US" sz="2000" i="1">
                          <a:solidFill>
                            <a:srgbClr val="FFFFFF"/>
                          </a:solidFill>
                          <a:latin typeface="Cambria Math" panose="02040503050406030204" pitchFamily="18" charset="0"/>
                        </a:rPr>
                        <m:t>(</m:t>
                      </m:r>
                      <m:r>
                        <a:rPr lang="en-US" sz="2000" i="1">
                          <a:solidFill>
                            <a:srgbClr val="FFFFFF"/>
                          </a:solidFill>
                          <a:latin typeface="Cambria Math" panose="02040503050406030204" pitchFamily="18" charset="0"/>
                        </a:rPr>
                        <m:t>𝑆</m:t>
                      </m:r>
                      <m:r>
                        <a:rPr lang="en-US" sz="2000" i="1">
                          <a:solidFill>
                            <a:srgbClr val="FFFFFF"/>
                          </a:solidFill>
                          <a:latin typeface="Cambria Math" panose="02040503050406030204" pitchFamily="18" charset="0"/>
                        </a:rPr>
                        <m:t>)</m:t>
                      </m:r>
                      <m:r>
                        <m:rPr>
                          <m:nor/>
                        </m:rPr>
                        <a:rPr lang="en-US" sz="2000" i="0">
                          <a:solidFill>
                            <a:srgbClr val="FFFFFF"/>
                          </a:solidFill>
                          <a:latin typeface="Calibri" panose="020F0502020204030204" pitchFamily="34" charset="0"/>
                          <a:cs typeface="Calibri" panose="020F0502020204030204" pitchFamily="34" charset="0"/>
                        </a:rPr>
                        <m:t> + </m:t>
                      </m:r>
                      <m:r>
                        <m:rPr>
                          <m:nor/>
                        </m:rPr>
                        <a:rPr lang="en-US" sz="2000" i="0">
                          <a:solidFill>
                            <a:srgbClr val="FFFFFF"/>
                          </a:solidFill>
                          <a:latin typeface="Calibri" panose="020F0502020204030204" pitchFamily="34" charset="0"/>
                          <a:cs typeface="Calibri" panose="020F0502020204030204" pitchFamily="34" charset="0"/>
                        </a:rPr>
                        <m:t>public</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saving</m:t>
                      </m:r>
                      <m:r>
                        <m:rPr>
                          <m:nor/>
                        </m:rPr>
                        <a:rPr lang="en-US" sz="2000" i="0">
                          <a:solidFill>
                            <a:srgbClr val="FFFFFF"/>
                          </a:solidFill>
                          <a:latin typeface="Calibri" panose="020F0502020204030204" pitchFamily="34" charset="0"/>
                          <a:cs typeface="Calibri" panose="020F0502020204030204" pitchFamily="34" charset="0"/>
                        </a:rPr>
                        <m:t> </m:t>
                      </m:r>
                      <m:r>
                        <a:rPr lang="en-US" sz="2000" i="1">
                          <a:solidFill>
                            <a:srgbClr val="FFFFFF"/>
                          </a:solidFill>
                          <a:latin typeface="Cambria Math" panose="02040503050406030204" pitchFamily="18" charset="0"/>
                        </a:rPr>
                        <m:t>(</m:t>
                      </m:r>
                      <m:r>
                        <m:rPr>
                          <m:nor/>
                        </m:rPr>
                        <a:rPr lang="en-US" sz="2000" i="1">
                          <a:solidFill>
                            <a:srgbClr val="FFFFFF"/>
                          </a:solidFill>
                          <a:latin typeface="Calibri" panose="020F0502020204030204" pitchFamily="34" charset="0"/>
                          <a:cs typeface="Calibri" panose="020F0502020204030204" pitchFamily="34" charset="0"/>
                        </a:rPr>
                        <m:t>T</m:t>
                      </m:r>
                      <m:r>
                        <m:rPr>
                          <m:nor/>
                        </m:rPr>
                        <a:rPr lang="en-US" sz="2000" i="0">
                          <a:solidFill>
                            <a:srgbClr val="FFFFFF"/>
                          </a:solidFill>
                          <a:latin typeface="Calibri" panose="020F0502020204030204" pitchFamily="34" charset="0"/>
                          <a:cs typeface="Calibri" panose="020F0502020204030204" pitchFamily="34" charset="0"/>
                        </a:rPr>
                        <m:t>−</m:t>
                      </m:r>
                      <m:r>
                        <m:rPr>
                          <m:nor/>
                        </m:rPr>
                        <a:rPr lang="en-US" sz="2000" i="1">
                          <a:solidFill>
                            <a:srgbClr val="FFFFFF"/>
                          </a:solidFill>
                          <a:latin typeface="Calibri" panose="020F0502020204030204" pitchFamily="34" charset="0"/>
                          <a:cs typeface="Calibri" panose="020F0502020204030204" pitchFamily="34" charset="0"/>
                        </a:rPr>
                        <m:t>G</m:t>
                      </m:r>
                      <m:r>
                        <a:rPr lang="en-US" sz="2000" i="1">
                          <a:solidFill>
                            <a:srgbClr val="FFFFFF"/>
                          </a:solidFill>
                          <a:latin typeface="Cambria Math" panose="02040503050406030204" pitchFamily="18" charset="0"/>
                        </a:rPr>
                        <m:t>)</m:t>
                      </m:r>
                    </m:oMath>
                  </m:oMathPara>
                </a14:m>
                <a:endParaRPr lang="en-US" sz="2000" dirty="0">
                  <a:latin typeface="Calibri" panose="020F0502020204030204" pitchFamily="34" charset="0"/>
                  <a:cs typeface="Calibri" panose="020F0502020204030204" pitchFamily="34" charset="0"/>
                </a:endParaRPr>
              </a:p>
            </p:txBody>
          </p:sp>
        </mc:Choice>
        <mc:Fallback xmlns="">
          <p:sp>
            <p:nvSpPr>
              <p:cNvPr id="2" name="Object 1">
                <a:extLst>
                  <a:ext uri="{FF2B5EF4-FFF2-40B4-BE49-F238E27FC236}">
                    <a16:creationId xmlns:a16="http://schemas.microsoft.com/office/drawing/2014/main" id="{F2CB57A9-FABE-48E7-A22A-590992A96DD0}"/>
                  </a:ext>
                </a:extLst>
              </p:cNvPr>
              <p:cNvSpPr txBox="1">
                <a:spLocks noRot="1" noChangeAspect="1" noMove="1" noResize="1" noEditPoints="1" noAdjustHandles="1" noChangeArrowheads="1" noChangeShapeType="1" noTextEdit="1"/>
              </p:cNvSpPr>
              <p:nvPr/>
            </p:nvSpPr>
            <p:spPr>
              <a:xfrm>
                <a:off x="2584450" y="2971800"/>
                <a:ext cx="6757988" cy="419100"/>
              </a:xfrm>
              <a:prstGeom prst="rect">
                <a:avLst/>
              </a:prstGeom>
              <a:blipFill>
                <a:blip r:embed="rId3"/>
                <a:stretch>
                  <a:fillRect b="-10294"/>
                </a:stretch>
              </a:blipFill>
            </p:spPr>
            <p:txBody>
              <a:bodyPr/>
              <a:lstStyle/>
              <a:p>
                <a:r>
                  <a:rPr lang="en-US">
                    <a:noFill/>
                  </a:rPr>
                  <a:t> </a:t>
                </a:r>
              </a:p>
            </p:txBody>
          </p:sp>
        </mc:Fallback>
      </mc:AlternateContent>
      <p:grpSp>
        <p:nvGrpSpPr>
          <p:cNvPr id="23" name="Google Shape;157;p18">
            <a:extLst>
              <a:ext uri="{FF2B5EF4-FFF2-40B4-BE49-F238E27FC236}">
                <a16:creationId xmlns:a16="http://schemas.microsoft.com/office/drawing/2014/main" id="{A363284D-EEB1-4E37-8636-B0E11125647A}"/>
              </a:ext>
            </a:extLst>
          </p:cNvPr>
          <p:cNvGrpSpPr/>
          <p:nvPr/>
        </p:nvGrpSpPr>
        <p:grpSpPr>
          <a:xfrm>
            <a:off x="2066764" y="5056812"/>
            <a:ext cx="8058384" cy="1047325"/>
            <a:chOff x="542839" y="1736761"/>
            <a:chExt cx="8058384" cy="807000"/>
          </a:xfrm>
        </p:grpSpPr>
        <p:sp>
          <p:nvSpPr>
            <p:cNvPr id="24" name="Google Shape;158;p18">
              <a:extLst>
                <a:ext uri="{FF2B5EF4-FFF2-40B4-BE49-F238E27FC236}">
                  <a16:creationId xmlns:a16="http://schemas.microsoft.com/office/drawing/2014/main" id="{0418983C-6F19-4DDB-B7E8-57E66C1F217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5" name="Google Shape;159;p18">
              <a:extLst>
                <a:ext uri="{FF2B5EF4-FFF2-40B4-BE49-F238E27FC236}">
                  <a16:creationId xmlns:a16="http://schemas.microsoft.com/office/drawing/2014/main" id="{79B423B2-0A4C-4567-8A19-10DA1948546E}"/>
                </a:ext>
              </a:extLst>
            </p:cNvPr>
            <p:cNvSpPr txBox="1"/>
            <p:nvPr/>
          </p:nvSpPr>
          <p:spPr>
            <a:xfrm>
              <a:off x="542839" y="1757001"/>
              <a:ext cx="8058300" cy="400200"/>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Two sources of demand for financial capital: private-sector investment (</a:t>
              </a:r>
              <a:r>
                <a:rPr lang="en-US" sz="2000" i="1" dirty="0">
                  <a:solidFill>
                    <a:schemeClr val="lt1"/>
                  </a:solidFill>
                  <a:latin typeface="Calibri"/>
                  <a:ea typeface="Calibri"/>
                  <a:cs typeface="Calibri"/>
                  <a:sym typeface="Calibri"/>
                </a:rPr>
                <a:t>I</a:t>
              </a:r>
              <a:r>
                <a:rPr lang="en-US" sz="2000" dirty="0">
                  <a:solidFill>
                    <a:schemeClr val="lt1"/>
                  </a:solidFill>
                  <a:latin typeface="Calibri"/>
                  <a:ea typeface="Calibri"/>
                  <a:cs typeface="Calibri"/>
                  <a:sym typeface="Calibri"/>
                </a:rPr>
                <a:t>) and government borrowing, which occurs when government spending (</a:t>
              </a:r>
              <a:r>
                <a:rPr lang="en-US" sz="2000" i="1" dirty="0">
                  <a:solidFill>
                    <a:schemeClr val="lt1"/>
                  </a:solidFill>
                  <a:latin typeface="Calibri"/>
                  <a:ea typeface="Calibri"/>
                  <a:cs typeface="Calibri"/>
                  <a:sym typeface="Calibri"/>
                </a:rPr>
                <a:t>G</a:t>
              </a:r>
              <a:r>
                <a:rPr lang="en-US" sz="2000" dirty="0">
                  <a:solidFill>
                    <a:schemeClr val="lt1"/>
                  </a:solidFill>
                  <a:latin typeface="Calibri"/>
                  <a:ea typeface="Calibri"/>
                  <a:cs typeface="Calibri"/>
                  <a:sym typeface="Calibri"/>
                </a:rPr>
                <a:t>) is higher than taxes collected (</a:t>
              </a:r>
              <a:r>
                <a:rPr lang="en-US" sz="2000" i="1" dirty="0">
                  <a:solidFill>
                    <a:schemeClr val="lt1"/>
                  </a:solidFill>
                  <a:latin typeface="Calibri"/>
                  <a:ea typeface="Calibri"/>
                  <a:cs typeface="Calibri"/>
                  <a:sym typeface="Calibri"/>
                </a:rPr>
                <a:t>T</a:t>
              </a:r>
              <a:r>
                <a:rPr lang="en-US" sz="2000" dirty="0">
                  <a:solidFill>
                    <a:schemeClr val="lt1"/>
                  </a:solidFill>
                  <a:latin typeface="Calibri"/>
                  <a:ea typeface="Calibri"/>
                  <a:cs typeface="Calibri"/>
                  <a:sym typeface="Calibri"/>
                </a:rPr>
                <a:t>)</a:t>
              </a:r>
              <a:endParaRPr sz="2000" dirty="0">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27210052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1621D0-014B-43C5-B6BB-8F296BFA1DAD}"/>
              </a:ext>
            </a:extLst>
          </p:cNvPr>
          <p:cNvSpPr/>
          <p:nvPr/>
        </p:nvSpPr>
        <p:spPr>
          <a:xfrm>
            <a:off x="1906300" y="1391478"/>
            <a:ext cx="8429625" cy="2688905"/>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524002" y="122245"/>
            <a:ext cx="9144000" cy="6498951"/>
            <a:chOff x="0" y="296809"/>
            <a:chExt cx="9144000" cy="6498951"/>
          </a:xfrm>
        </p:grpSpPr>
        <p:sp>
          <p:nvSpPr>
            <p:cNvPr id="26" name="TextBox 25"/>
            <p:cNvSpPr txBox="1"/>
            <p:nvPr/>
          </p:nvSpPr>
          <p:spPr>
            <a:xfrm>
              <a:off x="0" y="296809"/>
              <a:ext cx="9144000" cy="1015663"/>
            </a:xfrm>
            <a:prstGeom prst="rect">
              <a:avLst/>
            </a:prstGeom>
            <a:noFill/>
          </p:spPr>
          <p:txBody>
            <a:bodyPr wrap="square" rtlCol="0">
              <a:spAutoFit/>
            </a:bodyPr>
            <a:lstStyle/>
            <a:p>
              <a:pPr algn="ctr"/>
              <a:r>
                <a:rPr lang="en-US" sz="3000" dirty="0">
                  <a:latin typeface="Century Gothic" panose="020B0502020202020204" pitchFamily="34" charset="0"/>
                </a:rPr>
                <a:t>National Saving and Investment Identity Equation 1</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3" name="Google Shape;156;p18">
            <a:extLst>
              <a:ext uri="{FF2B5EF4-FFF2-40B4-BE49-F238E27FC236}">
                <a16:creationId xmlns:a16="http://schemas.microsoft.com/office/drawing/2014/main" id="{3601E3BA-053D-463A-9A46-79AA4CDD62A6}"/>
              </a:ext>
            </a:extLst>
          </p:cNvPr>
          <p:cNvSpPr txBox="1"/>
          <p:nvPr/>
        </p:nvSpPr>
        <p:spPr>
          <a:xfrm>
            <a:off x="2297678" y="1611400"/>
            <a:ext cx="7596645" cy="493367"/>
          </a:xfrm>
          <a:prstGeom prst="rect">
            <a:avLst/>
          </a:prstGeom>
          <a:solidFill>
            <a:srgbClr val="627981"/>
          </a:solidFill>
          <a:ln>
            <a:noFill/>
          </a:ln>
        </p:spPr>
        <p:txBody>
          <a:bodyPr spcFirstLastPara="1" wrap="square" lIns="91425" tIns="45700" rIns="91425" bIns="45700" anchor="t" anchorCtr="0">
            <a:noAutofit/>
          </a:bodyPr>
          <a:lstStyle/>
          <a:p>
            <a:pPr marL="101600" marR="0" lvl="0" algn="ctr" rtl="0">
              <a:spcBef>
                <a:spcPts val="0"/>
              </a:spcBef>
              <a:spcAft>
                <a:spcPts val="0"/>
              </a:spcAft>
              <a:buClr>
                <a:schemeClr val="lt1"/>
              </a:buClr>
              <a:buSzPts val="2000"/>
            </a:pPr>
            <a:r>
              <a:rPr lang="en-US" sz="2000" dirty="0">
                <a:solidFill>
                  <a:schemeClr val="bg1"/>
                </a:solidFill>
                <a:latin typeface="Calibri" panose="020F0502020204030204" pitchFamily="34" charset="0"/>
                <a:cs typeface="Times New Roman" panose="02020603050405020304" pitchFamily="18" charset="0"/>
              </a:rPr>
              <a:t>Expressing this identity in algebraic terms gives us the following:</a:t>
            </a:r>
          </a:p>
        </p:txBody>
      </p:sp>
      <mc:AlternateContent xmlns:mc="http://schemas.openxmlformats.org/markup-compatibility/2006" xmlns:a14="http://schemas.microsoft.com/office/drawing/2010/main">
        <mc:Choice Requires="a14">
          <p:sp>
            <p:nvSpPr>
              <p:cNvPr id="7" name="Object 6">
                <a:extLst>
                  <a:ext uri="{FF2B5EF4-FFF2-40B4-BE49-F238E27FC236}">
                    <a16:creationId xmlns:a16="http://schemas.microsoft.com/office/drawing/2014/main" id="{61CA4E81-40FB-4363-BD70-C240C3BAA973}"/>
                  </a:ext>
                </a:extLst>
              </p:cNvPr>
              <p:cNvSpPr txBox="1"/>
              <p:nvPr/>
            </p:nvSpPr>
            <p:spPr>
              <a:xfrm>
                <a:off x="2033847" y="2276332"/>
                <a:ext cx="8302078" cy="1514503"/>
              </a:xfrm>
              <a:prstGeom prst="rect">
                <a:avLst/>
              </a:prstGeom>
            </p:spPr>
            <p:txBody>
              <a:bodyPr>
                <a:noAutofit/>
              </a:bodyPr>
              <a:lstStyle/>
              <a:p>
                <a:pPr algn="ctr"/>
                <a14:m>
                  <m:oMathPara xmlns:m="http://schemas.openxmlformats.org/officeDocument/2006/math">
                    <m:oMathParaPr>
                      <m:jc m:val="center"/>
                    </m:oMathParaPr>
                    <m:oMath xmlns:m="http://schemas.openxmlformats.org/officeDocument/2006/math">
                      <m:r>
                        <m:rPr>
                          <m:nor/>
                        </m:rPr>
                        <a:rPr lang="en-US" sz="2000" b="0" i="0" smtClean="0">
                          <a:solidFill>
                            <a:srgbClr val="FFFFFF"/>
                          </a:solidFill>
                          <a:latin typeface="Calibri" panose="020F0502020204030204" pitchFamily="34" charset="0"/>
                          <a:cs typeface="Calibri" panose="020F0502020204030204" pitchFamily="34" charset="0"/>
                        </a:rPr>
                        <m:t> </m:t>
                      </m:r>
                      <m:r>
                        <m:rPr>
                          <m:nor/>
                        </m:rPr>
                        <a:rPr lang="en-US" sz="2000" i="0" smtClean="0">
                          <a:solidFill>
                            <a:srgbClr val="FFFFFF"/>
                          </a:solidFill>
                          <a:latin typeface="Calibri" panose="020F0502020204030204" pitchFamily="34" charset="0"/>
                          <a:cs typeface="Calibri" panose="020F0502020204030204" pitchFamily="34" charset="0"/>
                        </a:rPr>
                        <m:t>quantity</m:t>
                      </m:r>
                      <m:r>
                        <m:rPr>
                          <m:nor/>
                        </m:rPr>
                        <a:rPr lang="en-US" sz="2000" i="0" smtClean="0">
                          <a:solidFill>
                            <a:srgbClr val="FFFFFF"/>
                          </a:solidFill>
                          <a:latin typeface="Calibri" panose="020F0502020204030204" pitchFamily="34" charset="0"/>
                          <a:cs typeface="Calibri" panose="020F0502020204030204" pitchFamily="34" charset="0"/>
                        </a:rPr>
                        <m:t> </m:t>
                      </m:r>
                      <m:r>
                        <m:rPr>
                          <m:nor/>
                        </m:rPr>
                        <a:rPr lang="en-US" sz="2000" i="0" smtClean="0">
                          <a:solidFill>
                            <a:srgbClr val="FFFFFF"/>
                          </a:solidFill>
                          <a:latin typeface="Calibri" panose="020F0502020204030204" pitchFamily="34" charset="0"/>
                          <a:cs typeface="Calibri" panose="020F0502020204030204" pitchFamily="34" charset="0"/>
                        </a:rPr>
                        <m:t>of</m:t>
                      </m:r>
                      <m:r>
                        <m:rPr>
                          <m:nor/>
                        </m:rPr>
                        <a:rPr lang="en-US" sz="2000" i="0" smtClean="0">
                          <a:solidFill>
                            <a:srgbClr val="FFFFFF"/>
                          </a:solidFill>
                          <a:latin typeface="Calibri" panose="020F0502020204030204" pitchFamily="34" charset="0"/>
                          <a:cs typeface="Calibri" panose="020F0502020204030204" pitchFamily="34" charset="0"/>
                        </a:rPr>
                        <m:t> </m:t>
                      </m:r>
                      <m:r>
                        <m:rPr>
                          <m:nor/>
                        </m:rPr>
                        <a:rPr lang="en-US" sz="2000" i="0" smtClean="0">
                          <a:solidFill>
                            <a:srgbClr val="FFFFFF"/>
                          </a:solidFill>
                          <a:latin typeface="Calibri" panose="020F0502020204030204" pitchFamily="34" charset="0"/>
                          <a:cs typeface="Calibri" panose="020F0502020204030204" pitchFamily="34" charset="0"/>
                        </a:rPr>
                        <m:t>financial</m:t>
                      </m:r>
                      <m:r>
                        <m:rPr>
                          <m:nor/>
                        </m:rPr>
                        <a:rPr lang="en-US" sz="2000" i="0" smtClean="0">
                          <a:solidFill>
                            <a:srgbClr val="FFFFFF"/>
                          </a:solidFill>
                          <a:latin typeface="Calibri" panose="020F0502020204030204" pitchFamily="34" charset="0"/>
                          <a:cs typeface="Calibri" panose="020F0502020204030204" pitchFamily="34" charset="0"/>
                        </a:rPr>
                        <m:t> </m:t>
                      </m:r>
                      <m:r>
                        <m:rPr>
                          <m:nor/>
                        </m:rPr>
                        <a:rPr lang="en-US" sz="2000" i="0" smtClean="0">
                          <a:solidFill>
                            <a:srgbClr val="FFFFFF"/>
                          </a:solidFill>
                          <a:latin typeface="Calibri" panose="020F0502020204030204" pitchFamily="34" charset="0"/>
                          <a:cs typeface="Calibri" panose="020F0502020204030204" pitchFamily="34" charset="0"/>
                        </a:rPr>
                        <m:t>capital</m:t>
                      </m:r>
                      <m:r>
                        <m:rPr>
                          <m:nor/>
                        </m:rPr>
                        <a:rPr lang="en-US" sz="2000" i="0" smtClean="0">
                          <a:solidFill>
                            <a:srgbClr val="FFFFFF"/>
                          </a:solidFill>
                          <a:latin typeface="Calibri" panose="020F0502020204030204" pitchFamily="34" charset="0"/>
                          <a:cs typeface="Calibri" panose="020F0502020204030204" pitchFamily="34" charset="0"/>
                        </a:rPr>
                        <m:t> </m:t>
                      </m:r>
                      <m:r>
                        <m:rPr>
                          <m:nor/>
                        </m:rPr>
                        <a:rPr lang="en-US" sz="2000" i="0" smtClean="0">
                          <a:solidFill>
                            <a:srgbClr val="FFFFFF"/>
                          </a:solidFill>
                          <a:latin typeface="Calibri" panose="020F0502020204030204" pitchFamily="34" charset="0"/>
                          <a:cs typeface="Calibri" panose="020F0502020204030204" pitchFamily="34" charset="0"/>
                        </a:rPr>
                        <m:t>supplied</m:t>
                      </m:r>
                      <m:r>
                        <m:rPr>
                          <m:nor/>
                        </m:rPr>
                        <a:rPr lang="en-US" sz="2000" i="0" smtClean="0">
                          <a:solidFill>
                            <a:srgbClr val="FFFFFF"/>
                          </a:solidFill>
                          <a:latin typeface="Calibri" panose="020F0502020204030204" pitchFamily="34" charset="0"/>
                          <a:cs typeface="Calibri" panose="020F0502020204030204" pitchFamily="34" charset="0"/>
                        </a:rPr>
                        <m:t> = </m:t>
                      </m:r>
                      <m:r>
                        <m:rPr>
                          <m:nor/>
                        </m:rPr>
                        <a:rPr lang="en-US" sz="2000" i="0" smtClean="0">
                          <a:solidFill>
                            <a:srgbClr val="FFFFFF"/>
                          </a:solidFill>
                          <a:latin typeface="Calibri" panose="020F0502020204030204" pitchFamily="34" charset="0"/>
                          <a:cs typeface="Calibri" panose="020F0502020204030204" pitchFamily="34" charset="0"/>
                        </a:rPr>
                        <m:t>quantity</m:t>
                      </m:r>
                      <m:r>
                        <m:rPr>
                          <m:nor/>
                        </m:rPr>
                        <a:rPr lang="en-US" sz="2000" i="0" smtClean="0">
                          <a:solidFill>
                            <a:srgbClr val="FFFFFF"/>
                          </a:solidFill>
                          <a:latin typeface="Calibri" panose="020F0502020204030204" pitchFamily="34" charset="0"/>
                          <a:cs typeface="Calibri" panose="020F0502020204030204" pitchFamily="34" charset="0"/>
                        </a:rPr>
                        <m:t> </m:t>
                      </m:r>
                      <m:r>
                        <m:rPr>
                          <m:nor/>
                        </m:rPr>
                        <a:rPr lang="en-US" sz="2000" i="0" smtClean="0">
                          <a:solidFill>
                            <a:srgbClr val="FFFFFF"/>
                          </a:solidFill>
                          <a:latin typeface="Calibri" panose="020F0502020204030204" pitchFamily="34" charset="0"/>
                          <a:cs typeface="Calibri" panose="020F0502020204030204" pitchFamily="34" charset="0"/>
                        </a:rPr>
                        <m:t>of</m:t>
                      </m:r>
                      <m:r>
                        <m:rPr>
                          <m:nor/>
                        </m:rPr>
                        <a:rPr lang="en-US" sz="2000" i="0" smtClean="0">
                          <a:solidFill>
                            <a:srgbClr val="FFFFFF"/>
                          </a:solidFill>
                          <a:latin typeface="Calibri" panose="020F0502020204030204" pitchFamily="34" charset="0"/>
                          <a:cs typeface="Calibri" panose="020F0502020204030204" pitchFamily="34" charset="0"/>
                        </a:rPr>
                        <m:t> </m:t>
                      </m:r>
                      <m:r>
                        <m:rPr>
                          <m:nor/>
                        </m:rPr>
                        <a:rPr lang="en-US" sz="2000" i="0" smtClean="0">
                          <a:solidFill>
                            <a:srgbClr val="FFFFFF"/>
                          </a:solidFill>
                          <a:latin typeface="Calibri" panose="020F0502020204030204" pitchFamily="34" charset="0"/>
                          <a:cs typeface="Calibri" panose="020F0502020204030204" pitchFamily="34" charset="0"/>
                        </a:rPr>
                        <m:t>financial</m:t>
                      </m:r>
                      <m:r>
                        <m:rPr>
                          <m:nor/>
                        </m:rPr>
                        <a:rPr lang="en-US" sz="2000" i="0" smtClean="0">
                          <a:solidFill>
                            <a:srgbClr val="FFFFFF"/>
                          </a:solidFill>
                          <a:latin typeface="Calibri" panose="020F0502020204030204" pitchFamily="34" charset="0"/>
                          <a:cs typeface="Calibri" panose="020F0502020204030204" pitchFamily="34" charset="0"/>
                        </a:rPr>
                        <m:t> </m:t>
                      </m:r>
                      <m:r>
                        <m:rPr>
                          <m:nor/>
                        </m:rPr>
                        <a:rPr lang="en-US" sz="2000" i="0" smtClean="0">
                          <a:solidFill>
                            <a:srgbClr val="FFFFFF"/>
                          </a:solidFill>
                          <a:latin typeface="Calibri" panose="020F0502020204030204" pitchFamily="34" charset="0"/>
                          <a:cs typeface="Calibri" panose="020F0502020204030204" pitchFamily="34" charset="0"/>
                        </a:rPr>
                        <m:t>capital</m:t>
                      </m:r>
                      <m:r>
                        <m:rPr>
                          <m:nor/>
                        </m:rPr>
                        <a:rPr lang="en-US" sz="2000" i="0" smtClean="0">
                          <a:solidFill>
                            <a:srgbClr val="FFFFFF"/>
                          </a:solidFill>
                          <a:latin typeface="Calibri" panose="020F0502020204030204" pitchFamily="34" charset="0"/>
                          <a:cs typeface="Calibri" panose="020F0502020204030204" pitchFamily="34" charset="0"/>
                        </a:rPr>
                        <m:t> </m:t>
                      </m:r>
                      <m:r>
                        <m:rPr>
                          <m:nor/>
                        </m:rPr>
                        <a:rPr lang="en-US" sz="2000" i="0" smtClean="0">
                          <a:solidFill>
                            <a:srgbClr val="FFFFFF"/>
                          </a:solidFill>
                          <a:latin typeface="Calibri" panose="020F0502020204030204" pitchFamily="34" charset="0"/>
                          <a:cs typeface="Calibri" panose="020F0502020204030204" pitchFamily="34" charset="0"/>
                        </a:rPr>
                        <m:t>demanded</m:t>
                      </m:r>
                    </m:oMath>
                  </m:oMathPara>
                </a14:m>
                <a:endParaRPr lang="en-US" sz="2000" i="0" dirty="0">
                  <a:solidFill>
                    <a:srgbClr val="FFFFFF"/>
                  </a:solidFill>
                  <a:latin typeface="Cambria Math" panose="02040503050406030204" pitchFamily="18" charset="0"/>
                  <a:cs typeface="Calibri" panose="020F0502020204030204" pitchFamily="34" charset="0"/>
                </a:endParaRPr>
              </a:p>
              <a:p>
                <a:pPr algn="ctr"/>
                <a:br>
                  <a:rPr lang="en-US" sz="2000" i="0" dirty="0">
                    <a:solidFill>
                      <a:srgbClr val="FFFFFF"/>
                    </a:solidFill>
                    <a:latin typeface="Cambria Math" panose="02040503050406030204" pitchFamily="18" charset="0"/>
                    <a:cs typeface="Calibri" panose="020F0502020204030204" pitchFamily="34" charset="0"/>
                  </a:rPr>
                </a:br>
                <a14:m>
                  <m:oMathPara xmlns:m="http://schemas.openxmlformats.org/officeDocument/2006/math">
                    <m:oMathParaPr>
                      <m:jc m:val="center"/>
                    </m:oMathParaPr>
                    <m:oMath xmlns:m="http://schemas.openxmlformats.org/officeDocument/2006/math">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private</m:t>
                      </m:r>
                      <m:r>
                        <m:rPr>
                          <m:nor/>
                        </m:rPr>
                        <a:rPr lang="en-US" sz="2000" b="0" i="0" smtClean="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saving</m:t>
                      </m:r>
                      <m:r>
                        <m:rPr>
                          <m:nor/>
                        </m:rPr>
                        <a:rPr lang="en-US" sz="2000" i="0">
                          <a:solidFill>
                            <a:srgbClr val="FFFFFF"/>
                          </a:solidFill>
                          <a:latin typeface="Calibri" panose="020F0502020204030204" pitchFamily="34" charset="0"/>
                          <a:cs typeface="Calibri" panose="020F0502020204030204" pitchFamily="34" charset="0"/>
                        </a:rPr>
                        <m:t> + </m:t>
                      </m:r>
                      <m:r>
                        <m:rPr>
                          <m:nor/>
                        </m:rPr>
                        <a:rPr lang="en-US" sz="2000" i="0">
                          <a:solidFill>
                            <a:srgbClr val="FFFFFF"/>
                          </a:solidFill>
                          <a:latin typeface="Calibri" panose="020F0502020204030204" pitchFamily="34" charset="0"/>
                          <a:cs typeface="Calibri" panose="020F0502020204030204" pitchFamily="34" charset="0"/>
                        </a:rPr>
                        <m:t>trade</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deficit</m:t>
                      </m:r>
                      <m:r>
                        <m:rPr>
                          <m:nor/>
                        </m:rPr>
                        <a:rPr lang="en-US" sz="2000" i="0">
                          <a:solidFill>
                            <a:srgbClr val="FFFFFF"/>
                          </a:solidFill>
                          <a:latin typeface="Calibri" panose="020F0502020204030204" pitchFamily="34" charset="0"/>
                          <a:cs typeface="Calibri" panose="020F0502020204030204" pitchFamily="34" charset="0"/>
                        </a:rPr>
                        <m:t> = </m:t>
                      </m:r>
                      <m:r>
                        <m:rPr>
                          <m:nor/>
                        </m:rPr>
                        <a:rPr lang="en-US" sz="2000" i="0">
                          <a:solidFill>
                            <a:srgbClr val="FFFFFF"/>
                          </a:solidFill>
                          <a:latin typeface="Calibri" panose="020F0502020204030204" pitchFamily="34" charset="0"/>
                          <a:cs typeface="Calibri" panose="020F0502020204030204" pitchFamily="34" charset="0"/>
                        </a:rPr>
                        <m:t>private</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investment</m:t>
                      </m:r>
                      <m:r>
                        <m:rPr>
                          <m:nor/>
                        </m:rPr>
                        <a:rPr lang="en-US" sz="2000" i="0">
                          <a:solidFill>
                            <a:srgbClr val="FFFFFF"/>
                          </a:solidFill>
                          <a:latin typeface="Calibri" panose="020F0502020204030204" pitchFamily="34" charset="0"/>
                          <a:cs typeface="Calibri" panose="020F0502020204030204" pitchFamily="34" charset="0"/>
                        </a:rPr>
                        <m:t> + </m:t>
                      </m:r>
                      <m:r>
                        <m:rPr>
                          <m:nor/>
                        </m:rPr>
                        <a:rPr lang="en-US" sz="2000" i="0">
                          <a:solidFill>
                            <a:srgbClr val="FFFFFF"/>
                          </a:solidFill>
                          <a:latin typeface="Calibri" panose="020F0502020204030204" pitchFamily="34" charset="0"/>
                          <a:cs typeface="Calibri" panose="020F0502020204030204" pitchFamily="34" charset="0"/>
                        </a:rPr>
                        <m:t>budget</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deficit</m:t>
                      </m:r>
                    </m:oMath>
                  </m:oMathPara>
                </a14:m>
                <a:endParaRPr lang="en-US" sz="2000" i="0" dirty="0">
                  <a:solidFill>
                    <a:srgbClr val="FFFFFF"/>
                  </a:solidFill>
                  <a:latin typeface="Cambria Math" panose="02040503050406030204" pitchFamily="18" charset="0"/>
                  <a:cs typeface="Calibri" panose="020F0502020204030204" pitchFamily="34" charset="0"/>
                </a:endParaRPr>
              </a:p>
              <a:p>
                <a:pPr algn="ctr"/>
                <a:br>
                  <a:rPr lang="en-US" sz="2000" i="0" dirty="0">
                    <a:solidFill>
                      <a:srgbClr val="FFFFFF"/>
                    </a:solidFill>
                    <a:latin typeface="Cambria Math" panose="02040503050406030204" pitchFamily="18" charset="0"/>
                    <a:cs typeface="Calibri" panose="020F0502020204030204" pitchFamily="34" charset="0"/>
                  </a:rPr>
                </a:br>
                <a:r>
                  <a:rPr lang="en-US" sz="2000" i="0" dirty="0">
                    <a:solidFill>
                      <a:srgbClr val="FFFFFF"/>
                    </a:solidFill>
                    <a:latin typeface="Cambria Math" panose="02040503050406030204" pitchFamily="18" charset="0"/>
                    <a:cs typeface="Calibri" panose="020F0502020204030204" pitchFamily="34" charset="0"/>
                  </a:rPr>
                  <a:t> </a:t>
                </a:r>
                <a14:m>
                  <m:oMath xmlns:m="http://schemas.openxmlformats.org/officeDocument/2006/math">
                    <m:r>
                      <m:rPr>
                        <m:nor/>
                      </m:rPr>
                      <a:rPr lang="en-US" sz="2000" i="1">
                        <a:solidFill>
                          <a:srgbClr val="FFFFFF"/>
                        </a:solidFill>
                        <a:latin typeface="Calibri" panose="020F0502020204030204" pitchFamily="34" charset="0"/>
                        <a:cs typeface="Calibri" panose="020F0502020204030204" pitchFamily="34" charset="0"/>
                      </a:rPr>
                      <m:t>S</m:t>
                    </m:r>
                    <m:r>
                      <m:rPr>
                        <m:nor/>
                      </m:rPr>
                      <a:rPr lang="en-US" sz="2000" i="0">
                        <a:solidFill>
                          <a:srgbClr val="FFFFFF"/>
                        </a:solidFill>
                        <a:latin typeface="Calibri" panose="020F0502020204030204" pitchFamily="34" charset="0"/>
                        <a:cs typeface="Calibri" panose="020F0502020204030204" pitchFamily="34" charset="0"/>
                      </a:rPr>
                      <m:t> + </m:t>
                    </m:r>
                    <m:d>
                      <m:dPr>
                        <m:ctrlPr>
                          <a:rPr lang="en-US" sz="2000" i="1">
                            <a:solidFill>
                              <a:srgbClr val="FFFFFF"/>
                            </a:solidFill>
                            <a:latin typeface="Cambria Math" panose="02040503050406030204" pitchFamily="18" charset="0"/>
                            <a:cs typeface="Calibri" panose="020F0502020204030204" pitchFamily="34" charset="0"/>
                          </a:rPr>
                        </m:ctrlPr>
                      </m:dPr>
                      <m:e>
                        <m:r>
                          <m:rPr>
                            <m:nor/>
                          </m:rPr>
                          <a:rPr lang="en-US" sz="2000" i="1">
                            <a:solidFill>
                              <a:srgbClr val="FFFFFF"/>
                            </a:solidFill>
                            <a:latin typeface="Calibri" panose="020F0502020204030204" pitchFamily="34" charset="0"/>
                            <a:cs typeface="Calibri" panose="020F0502020204030204" pitchFamily="34" charset="0"/>
                          </a:rPr>
                          <m:t>M</m:t>
                        </m:r>
                        <m:r>
                          <m:rPr>
                            <m:nor/>
                          </m:rPr>
                          <a:rPr lang="en-US" sz="2000" i="0">
                            <a:solidFill>
                              <a:srgbClr val="FFFFFF"/>
                            </a:solidFill>
                            <a:latin typeface="Calibri" panose="020F0502020204030204" pitchFamily="34" charset="0"/>
                            <a:cs typeface="Calibri" panose="020F0502020204030204" pitchFamily="34" charset="0"/>
                          </a:rPr>
                          <m:t>−</m:t>
                        </m:r>
                        <m:r>
                          <m:rPr>
                            <m:nor/>
                          </m:rPr>
                          <a:rPr lang="en-US" sz="2000" i="1">
                            <a:solidFill>
                              <a:srgbClr val="FFFFFF"/>
                            </a:solidFill>
                            <a:latin typeface="Calibri" panose="020F0502020204030204" pitchFamily="34" charset="0"/>
                            <a:cs typeface="Calibri" panose="020F0502020204030204" pitchFamily="34" charset="0"/>
                          </a:rPr>
                          <m:t>X</m:t>
                        </m:r>
                      </m:e>
                    </m:d>
                    <m:r>
                      <m:rPr>
                        <m:nor/>
                      </m:rPr>
                      <a:rPr lang="en-US" sz="2000" i="0">
                        <a:solidFill>
                          <a:srgbClr val="FFFFFF"/>
                        </a:solidFill>
                        <a:latin typeface="Calibri" panose="020F0502020204030204" pitchFamily="34" charset="0"/>
                        <a:cs typeface="Calibri" panose="020F0502020204030204" pitchFamily="34" charset="0"/>
                      </a:rPr>
                      <m:t> = </m:t>
                    </m:r>
                    <m:r>
                      <m:rPr>
                        <m:nor/>
                      </m:rPr>
                      <a:rPr lang="en-US" sz="2000" i="1">
                        <a:solidFill>
                          <a:srgbClr val="FFFFFF"/>
                        </a:solidFill>
                        <a:latin typeface="Calibri" panose="020F0502020204030204" pitchFamily="34" charset="0"/>
                        <a:cs typeface="Calibri" panose="020F0502020204030204" pitchFamily="34" charset="0"/>
                      </a:rPr>
                      <m:t>I</m:t>
                    </m:r>
                    <m:r>
                      <m:rPr>
                        <m:nor/>
                      </m:rPr>
                      <a:rPr lang="en-US" sz="2000" i="0">
                        <a:solidFill>
                          <a:srgbClr val="FFFFFF"/>
                        </a:solidFill>
                        <a:latin typeface="Calibri" panose="020F0502020204030204" pitchFamily="34" charset="0"/>
                        <a:cs typeface="Calibri" panose="020F0502020204030204" pitchFamily="34" charset="0"/>
                      </a:rPr>
                      <m:t> + </m:t>
                    </m:r>
                    <m:d>
                      <m:dPr>
                        <m:ctrlPr>
                          <a:rPr lang="en-US" sz="2000" i="1">
                            <a:solidFill>
                              <a:srgbClr val="FFFFFF"/>
                            </a:solidFill>
                            <a:latin typeface="Cambria Math" panose="02040503050406030204" pitchFamily="18" charset="0"/>
                            <a:cs typeface="Calibri" panose="020F0502020204030204" pitchFamily="34" charset="0"/>
                          </a:rPr>
                        </m:ctrlPr>
                      </m:dPr>
                      <m:e>
                        <m:r>
                          <m:rPr>
                            <m:nor/>
                          </m:rPr>
                          <a:rPr lang="en-US" sz="2000" i="1">
                            <a:solidFill>
                              <a:srgbClr val="FFFFFF"/>
                            </a:solidFill>
                            <a:latin typeface="Calibri" panose="020F0502020204030204" pitchFamily="34" charset="0"/>
                            <a:cs typeface="Calibri" panose="020F0502020204030204" pitchFamily="34" charset="0"/>
                          </a:rPr>
                          <m:t>G</m:t>
                        </m:r>
                        <m:r>
                          <m:rPr>
                            <m:nor/>
                          </m:rPr>
                          <a:rPr lang="en-US" sz="2000" i="0">
                            <a:solidFill>
                              <a:srgbClr val="FFFFFF"/>
                            </a:solidFill>
                            <a:latin typeface="Calibri" panose="020F0502020204030204" pitchFamily="34" charset="0"/>
                            <a:cs typeface="Calibri" panose="020F0502020204030204" pitchFamily="34" charset="0"/>
                          </a:rPr>
                          <m:t>−</m:t>
                        </m:r>
                        <m:r>
                          <m:rPr>
                            <m:nor/>
                          </m:rPr>
                          <a:rPr lang="en-US" sz="2000" i="1">
                            <a:solidFill>
                              <a:srgbClr val="FFFFFF"/>
                            </a:solidFill>
                            <a:latin typeface="Calibri" panose="020F0502020204030204" pitchFamily="34" charset="0"/>
                            <a:cs typeface="Calibri" panose="020F0502020204030204" pitchFamily="34" charset="0"/>
                          </a:rPr>
                          <m:t>T</m:t>
                        </m:r>
                      </m:e>
                    </m:d>
                    <m:r>
                      <a:rPr lang="en-US" sz="2000" b="0" i="1" smtClean="0">
                        <a:solidFill>
                          <a:srgbClr val="FFFFFF"/>
                        </a:solidFill>
                        <a:latin typeface="Cambria Math" panose="02040503050406030204" pitchFamily="18" charset="0"/>
                        <a:cs typeface="Calibri" panose="020F0502020204030204" pitchFamily="34" charset="0"/>
                      </a:rPr>
                      <m:t>     </m:t>
                    </m:r>
                  </m:oMath>
                </a14:m>
                <a:endParaRPr lang="en-US" sz="2000" dirty="0">
                  <a:latin typeface="Calibri" panose="020F0502020204030204" pitchFamily="34" charset="0"/>
                  <a:cs typeface="Calibri" panose="020F0502020204030204" pitchFamily="34" charset="0"/>
                </a:endParaRPr>
              </a:p>
            </p:txBody>
          </p:sp>
        </mc:Choice>
        <mc:Fallback xmlns="">
          <p:sp>
            <p:nvSpPr>
              <p:cNvPr id="7" name="Object 6">
                <a:extLst>
                  <a:ext uri="{FF2B5EF4-FFF2-40B4-BE49-F238E27FC236}">
                    <a16:creationId xmlns:a16="http://schemas.microsoft.com/office/drawing/2014/main" id="{61CA4E81-40FB-4363-BD70-C240C3BAA973}"/>
                  </a:ext>
                </a:extLst>
              </p:cNvPr>
              <p:cNvSpPr txBox="1">
                <a:spLocks noRot="1" noChangeAspect="1" noMove="1" noResize="1" noEditPoints="1" noAdjustHandles="1" noChangeArrowheads="1" noChangeShapeType="1" noTextEdit="1"/>
              </p:cNvSpPr>
              <p:nvPr/>
            </p:nvSpPr>
            <p:spPr>
              <a:xfrm>
                <a:off x="2033847" y="2276332"/>
                <a:ext cx="8302078" cy="1514503"/>
              </a:xfrm>
              <a:prstGeom prst="rect">
                <a:avLst/>
              </a:prstGeom>
              <a:blipFill>
                <a:blip r:embed="rId3"/>
                <a:stretch>
                  <a:fillRect b="-5221"/>
                </a:stretch>
              </a:blipFill>
            </p:spPr>
            <p:txBody>
              <a:bodyPr/>
              <a:lstStyle/>
              <a:p>
                <a:r>
                  <a:rPr lang="en-US">
                    <a:noFill/>
                  </a:rPr>
                  <a:t> </a:t>
                </a:r>
              </a:p>
            </p:txBody>
          </p:sp>
        </mc:Fallback>
      </mc:AlternateContent>
    </p:spTree>
    <p:extLst>
      <p:ext uri="{BB962C8B-B14F-4D97-AF65-F5344CB8AC3E}">
        <p14:creationId xmlns:p14="http://schemas.microsoft.com/office/powerpoint/2010/main" val="11509872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1621D0-014B-43C5-B6BB-8F296BFA1DAD}"/>
              </a:ext>
            </a:extLst>
          </p:cNvPr>
          <p:cNvSpPr/>
          <p:nvPr/>
        </p:nvSpPr>
        <p:spPr>
          <a:xfrm>
            <a:off x="1881189" y="3910643"/>
            <a:ext cx="8429624" cy="2696634"/>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524002" y="122245"/>
            <a:ext cx="9144000" cy="1015663"/>
          </a:xfrm>
          <a:prstGeom prst="rect">
            <a:avLst/>
          </a:prstGeom>
          <a:noFill/>
        </p:spPr>
        <p:txBody>
          <a:bodyPr wrap="square" rtlCol="0">
            <a:spAutoFit/>
          </a:bodyPr>
          <a:lstStyle/>
          <a:p>
            <a:pPr algn="ctr"/>
            <a:r>
              <a:rPr lang="en-US" sz="3000" dirty="0">
                <a:latin typeface="Century Gothic" panose="020B0502020202020204" pitchFamily="34" charset="0"/>
              </a:rPr>
              <a:t>National Saving and Investment Identity Equation 2</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3" name="Google Shape;156;p18">
            <a:extLst>
              <a:ext uri="{FF2B5EF4-FFF2-40B4-BE49-F238E27FC236}">
                <a16:creationId xmlns:a16="http://schemas.microsoft.com/office/drawing/2014/main" id="{3601E3BA-053D-463A-9A46-79AA4CDD62A6}"/>
              </a:ext>
            </a:extLst>
          </p:cNvPr>
          <p:cNvSpPr txBox="1"/>
          <p:nvPr/>
        </p:nvSpPr>
        <p:spPr>
          <a:xfrm>
            <a:off x="2172191" y="4097377"/>
            <a:ext cx="7596645" cy="493367"/>
          </a:xfrm>
          <a:prstGeom prst="rect">
            <a:avLst/>
          </a:prstGeom>
          <a:solidFill>
            <a:srgbClr val="627981"/>
          </a:solidFill>
          <a:ln>
            <a:noFill/>
          </a:ln>
        </p:spPr>
        <p:txBody>
          <a:bodyPr spcFirstLastPara="1" wrap="square" lIns="91425" tIns="45700" rIns="91425" bIns="45700" anchor="t" anchorCtr="0">
            <a:noAutofit/>
          </a:bodyPr>
          <a:lstStyle/>
          <a:p>
            <a:pPr marL="101600" marR="0" lvl="0" algn="ctr" rtl="0">
              <a:spcBef>
                <a:spcPts val="0"/>
              </a:spcBef>
              <a:spcAft>
                <a:spcPts val="0"/>
              </a:spcAft>
              <a:buClr>
                <a:schemeClr val="lt1"/>
              </a:buClr>
              <a:buSzPts val="2000"/>
            </a:pPr>
            <a:r>
              <a:rPr lang="en-US" sz="2000" dirty="0">
                <a:solidFill>
                  <a:schemeClr val="bg1"/>
                </a:solidFill>
                <a:latin typeface="Calibri" panose="020F0502020204030204" pitchFamily="34" charset="0"/>
                <a:cs typeface="Times New Roman" panose="02020603050405020304" pitchFamily="18" charset="0"/>
              </a:rPr>
              <a:t>When governments are viewed as demanders of financial capital instead of suppliers, the identity can be written like this:</a:t>
            </a:r>
          </a:p>
        </p:txBody>
      </p:sp>
      <mc:AlternateContent xmlns:mc="http://schemas.openxmlformats.org/markup-compatibility/2006" xmlns:a14="http://schemas.microsoft.com/office/drawing/2010/main">
        <mc:Choice Requires="a14">
          <p:sp>
            <p:nvSpPr>
              <p:cNvPr id="7" name="Object 6">
                <a:extLst>
                  <a:ext uri="{FF2B5EF4-FFF2-40B4-BE49-F238E27FC236}">
                    <a16:creationId xmlns:a16="http://schemas.microsoft.com/office/drawing/2014/main" id="{61CA4E81-40FB-4363-BD70-C240C3BAA973}"/>
                  </a:ext>
                </a:extLst>
              </p:cNvPr>
              <p:cNvSpPr txBox="1"/>
              <p:nvPr/>
            </p:nvSpPr>
            <p:spPr>
              <a:xfrm>
                <a:off x="2009632" y="4926304"/>
                <a:ext cx="8172735" cy="1146175"/>
              </a:xfrm>
              <a:prstGeom prst="rect">
                <a:avLst/>
              </a:prstGeom>
            </p:spPr>
            <p:txBody>
              <a:bodyPr>
                <a:noAutofit/>
              </a:bodyPr>
              <a:lstStyle/>
              <a:p>
                <a:pPr algn="ctr"/>
                <a14:m>
                  <m:oMathPara xmlns:m="http://schemas.openxmlformats.org/officeDocument/2006/math">
                    <m:oMathParaPr>
                      <m:jc m:val="center"/>
                    </m:oMathParaPr>
                    <m:oMath xmlns:m="http://schemas.openxmlformats.org/officeDocument/2006/math">
                      <m:r>
                        <m:rPr>
                          <m:nor/>
                        </m:rPr>
                        <a:rPr lang="en-US" sz="2000" i="0">
                          <a:solidFill>
                            <a:srgbClr val="FFFFFF"/>
                          </a:solidFill>
                          <a:latin typeface="Calibri" panose="020F0502020204030204" pitchFamily="34" charset="0"/>
                          <a:cs typeface="Calibri" panose="020F0502020204030204" pitchFamily="34" charset="0"/>
                        </a:rPr>
                        <m:t>quantity</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of</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financial</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capital</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supplied</m:t>
                      </m:r>
                      <m:r>
                        <m:rPr>
                          <m:nor/>
                        </m:rPr>
                        <a:rPr lang="en-US" sz="2000" i="0">
                          <a:solidFill>
                            <a:srgbClr val="FFFFFF"/>
                          </a:solidFill>
                          <a:latin typeface="Calibri" panose="020F0502020204030204" pitchFamily="34" charset="0"/>
                          <a:cs typeface="Calibri" panose="020F0502020204030204" pitchFamily="34" charset="0"/>
                        </a:rPr>
                        <m:t> = </m:t>
                      </m:r>
                      <m:r>
                        <m:rPr>
                          <m:nor/>
                        </m:rPr>
                        <a:rPr lang="en-US" sz="2000" i="0">
                          <a:solidFill>
                            <a:srgbClr val="FFFFFF"/>
                          </a:solidFill>
                          <a:latin typeface="Calibri" panose="020F0502020204030204" pitchFamily="34" charset="0"/>
                          <a:cs typeface="Calibri" panose="020F0502020204030204" pitchFamily="34" charset="0"/>
                        </a:rPr>
                        <m:t>quantity</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of</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financial</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capital</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demanded</m:t>
                      </m:r>
                    </m:oMath>
                  </m:oMathPara>
                </a14:m>
                <a:endParaRPr lang="en-US" sz="2000" i="0" dirty="0">
                  <a:solidFill>
                    <a:srgbClr val="FFFFFF"/>
                  </a:solidFill>
                  <a:latin typeface="Calibri" panose="020F0502020204030204" pitchFamily="34" charset="0"/>
                  <a:cs typeface="Calibri" panose="020F0502020204030204" pitchFamily="34" charset="0"/>
                </a:endParaRPr>
              </a:p>
              <a:p>
                <a:pPr algn="ctr"/>
                <a:br>
                  <a:rPr lang="en-US" sz="2000" i="0" dirty="0">
                    <a:solidFill>
                      <a:srgbClr val="FFFFFF"/>
                    </a:solidFill>
                    <a:latin typeface="Calibri" panose="020F0502020204030204" pitchFamily="34" charset="0"/>
                    <a:cs typeface="Calibri" panose="020F0502020204030204" pitchFamily="34" charset="0"/>
                  </a:rPr>
                </a:br>
                <a:r>
                  <a:rPr lang="en-US" sz="2000" i="0" dirty="0">
                    <a:solidFill>
                      <a:srgbClr val="FFFFFF"/>
                    </a:solidFill>
                    <a:latin typeface="Calibri" panose="020F0502020204030204" pitchFamily="34" charset="0"/>
                    <a:cs typeface="Calibri" panose="020F0502020204030204" pitchFamily="34" charset="0"/>
                  </a:rPr>
                  <a:t>   </a:t>
                </a:r>
                <a14:m>
                  <m:oMath xmlns:m="http://schemas.openxmlformats.org/officeDocument/2006/math">
                    <m:r>
                      <m:rPr>
                        <m:nor/>
                      </m:rPr>
                      <a:rPr lang="en-US" sz="2000" i="0">
                        <a:solidFill>
                          <a:srgbClr val="FFFFFF"/>
                        </a:solidFill>
                        <a:latin typeface="Calibri" panose="020F0502020204030204" pitchFamily="34" charset="0"/>
                        <a:cs typeface="Calibri" panose="020F0502020204030204" pitchFamily="34" charset="0"/>
                      </a:rPr>
                      <m:t>private</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investment</m:t>
                    </m:r>
                    <m:r>
                      <m:rPr>
                        <m:nor/>
                      </m:rPr>
                      <a:rPr lang="en-US" sz="2000" i="0">
                        <a:solidFill>
                          <a:srgbClr val="FFFFFF"/>
                        </a:solidFill>
                        <a:latin typeface="Calibri" panose="020F0502020204030204" pitchFamily="34" charset="0"/>
                        <a:cs typeface="Calibri" panose="020F0502020204030204" pitchFamily="34" charset="0"/>
                      </a:rPr>
                      <m:t> = </m:t>
                    </m:r>
                    <m:r>
                      <m:rPr>
                        <m:nor/>
                      </m:rPr>
                      <a:rPr lang="en-US" sz="2000" i="0">
                        <a:solidFill>
                          <a:srgbClr val="FFFFFF"/>
                        </a:solidFill>
                        <a:latin typeface="Calibri" panose="020F0502020204030204" pitchFamily="34" charset="0"/>
                        <a:cs typeface="Calibri" panose="020F0502020204030204" pitchFamily="34" charset="0"/>
                      </a:rPr>
                      <m:t>private</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saving</m:t>
                    </m:r>
                    <m:r>
                      <m:rPr>
                        <m:nor/>
                      </m:rPr>
                      <a:rPr lang="en-US" sz="2000" i="0">
                        <a:solidFill>
                          <a:srgbClr val="FFFFFF"/>
                        </a:solidFill>
                        <a:latin typeface="Calibri" panose="020F0502020204030204" pitchFamily="34" charset="0"/>
                        <a:cs typeface="Calibri" panose="020F0502020204030204" pitchFamily="34" charset="0"/>
                      </a:rPr>
                      <m:t> + </m:t>
                    </m:r>
                    <m:r>
                      <m:rPr>
                        <m:nor/>
                      </m:rPr>
                      <a:rPr lang="en-US" sz="2000" i="0">
                        <a:solidFill>
                          <a:srgbClr val="FFFFFF"/>
                        </a:solidFill>
                        <a:latin typeface="Calibri" panose="020F0502020204030204" pitchFamily="34" charset="0"/>
                        <a:cs typeface="Calibri" panose="020F0502020204030204" pitchFamily="34" charset="0"/>
                      </a:rPr>
                      <m:t>public</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saving</m:t>
                    </m:r>
                  </m:oMath>
                </a14:m>
                <a:r>
                  <a:rPr lang="en-US" sz="2000" i="0" dirty="0">
                    <a:solidFill>
                      <a:srgbClr val="FFFFFF"/>
                    </a:solidFill>
                    <a:latin typeface="Calibri" panose="020F0502020204030204" pitchFamily="34" charset="0"/>
                    <a:cs typeface="Calibri" panose="020F0502020204030204" pitchFamily="34" charset="0"/>
                  </a:rPr>
                  <a:t> + trade deficit</a:t>
                </a:r>
              </a:p>
              <a:p>
                <a:pPr algn="ctr"/>
                <a:br>
                  <a:rPr lang="en-US" sz="2000" i="0" dirty="0">
                    <a:solidFill>
                      <a:srgbClr val="FFFFFF"/>
                    </a:solidFill>
                    <a:latin typeface="Calibri" panose="020F0502020204030204" pitchFamily="34" charset="0"/>
                    <a:cs typeface="Calibri" panose="020F0502020204030204" pitchFamily="34" charset="0"/>
                  </a:rPr>
                </a:br>
                <a:r>
                  <a:rPr lang="en-US" sz="2000" i="0" dirty="0">
                    <a:solidFill>
                      <a:srgbClr val="FFFFFF"/>
                    </a:solidFill>
                    <a:latin typeface="Calibri" panose="020F0502020204030204" pitchFamily="34" charset="0"/>
                    <a:cs typeface="Calibri" panose="020F0502020204030204" pitchFamily="34" charset="0"/>
                  </a:rPr>
                  <a:t>   </a:t>
                </a:r>
                <a14:m>
                  <m:oMath xmlns:m="http://schemas.openxmlformats.org/officeDocument/2006/math">
                    <m:r>
                      <m:rPr>
                        <m:nor/>
                      </m:rPr>
                      <a:rPr lang="en-US" sz="2000" i="1">
                        <a:solidFill>
                          <a:srgbClr val="FFFFFF"/>
                        </a:solidFill>
                        <a:latin typeface="Calibri" panose="020F0502020204030204" pitchFamily="34" charset="0"/>
                        <a:cs typeface="Calibri" panose="020F0502020204030204" pitchFamily="34" charset="0"/>
                      </a:rPr>
                      <m:t>I</m:t>
                    </m:r>
                    <m:r>
                      <m:rPr>
                        <m:nor/>
                      </m:rPr>
                      <a:rPr lang="en-US" sz="2000" i="0">
                        <a:solidFill>
                          <a:srgbClr val="FFFFFF"/>
                        </a:solidFill>
                        <a:latin typeface="Calibri" panose="020F0502020204030204" pitchFamily="34" charset="0"/>
                        <a:cs typeface="Calibri" panose="020F0502020204030204" pitchFamily="34" charset="0"/>
                      </a:rPr>
                      <m:t> = </m:t>
                    </m:r>
                    <m:r>
                      <m:rPr>
                        <m:nor/>
                      </m:rPr>
                      <a:rPr lang="en-US" sz="2000" i="1">
                        <a:solidFill>
                          <a:srgbClr val="FFFFFF"/>
                        </a:solidFill>
                        <a:latin typeface="Calibri" panose="020F0502020204030204" pitchFamily="34" charset="0"/>
                        <a:cs typeface="Calibri" panose="020F0502020204030204" pitchFamily="34" charset="0"/>
                      </a:rPr>
                      <m:t>S</m:t>
                    </m:r>
                    <m:r>
                      <m:rPr>
                        <m:nor/>
                      </m:rPr>
                      <a:rPr lang="en-US" sz="2000" i="0">
                        <a:solidFill>
                          <a:srgbClr val="FFFFFF"/>
                        </a:solidFill>
                        <a:latin typeface="Calibri" panose="020F0502020204030204" pitchFamily="34" charset="0"/>
                        <a:cs typeface="Calibri" panose="020F0502020204030204" pitchFamily="34" charset="0"/>
                      </a:rPr>
                      <m:t> + </m:t>
                    </m:r>
                    <m:r>
                      <a:rPr lang="en-US" sz="2000" i="1">
                        <a:solidFill>
                          <a:srgbClr val="FFFFFF"/>
                        </a:solidFill>
                        <a:latin typeface="Cambria Math" panose="02040503050406030204" pitchFamily="18" charset="0"/>
                      </a:rPr>
                      <m:t>(</m:t>
                    </m:r>
                    <m:r>
                      <m:rPr>
                        <m:nor/>
                      </m:rPr>
                      <a:rPr lang="en-US" sz="2000" i="1">
                        <a:solidFill>
                          <a:srgbClr val="FFFFFF"/>
                        </a:solidFill>
                        <a:latin typeface="Calibri" panose="020F0502020204030204" pitchFamily="34" charset="0"/>
                        <a:cs typeface="Calibri" panose="020F0502020204030204" pitchFamily="34" charset="0"/>
                      </a:rPr>
                      <m:t>T</m:t>
                    </m:r>
                    <m:r>
                      <m:rPr>
                        <m:nor/>
                      </m:rPr>
                      <a:rPr lang="en-US" sz="2000" i="0">
                        <a:solidFill>
                          <a:srgbClr val="FFFFFF"/>
                        </a:solidFill>
                        <a:latin typeface="Calibri" panose="020F0502020204030204" pitchFamily="34" charset="0"/>
                        <a:cs typeface="Calibri" panose="020F0502020204030204" pitchFamily="34" charset="0"/>
                      </a:rPr>
                      <m:t>−</m:t>
                    </m:r>
                    <m:r>
                      <m:rPr>
                        <m:nor/>
                      </m:rPr>
                      <a:rPr lang="en-US" sz="2000" i="1">
                        <a:solidFill>
                          <a:srgbClr val="FFFFFF"/>
                        </a:solidFill>
                        <a:latin typeface="Calibri" panose="020F0502020204030204" pitchFamily="34" charset="0"/>
                        <a:cs typeface="Calibri" panose="020F0502020204030204" pitchFamily="34" charset="0"/>
                      </a:rPr>
                      <m:t>G</m:t>
                    </m:r>
                    <m:r>
                      <a:rPr lang="en-US" sz="2000" i="1">
                        <a:solidFill>
                          <a:srgbClr val="FFFFFF"/>
                        </a:solidFill>
                        <a:latin typeface="Cambria Math" panose="02040503050406030204" pitchFamily="18" charset="0"/>
                      </a:rPr>
                      <m:t>)</m:t>
                    </m:r>
                    <m:r>
                      <m:rPr>
                        <m:nor/>
                      </m:rPr>
                      <a:rPr lang="en-US" sz="2000" i="0">
                        <a:solidFill>
                          <a:srgbClr val="FFFFFF"/>
                        </a:solidFill>
                        <a:latin typeface="Calibri" panose="020F0502020204030204" pitchFamily="34" charset="0"/>
                        <a:cs typeface="Calibri" panose="020F0502020204030204" pitchFamily="34" charset="0"/>
                      </a:rPr>
                      <m:t> + </m:t>
                    </m:r>
                    <m:r>
                      <a:rPr lang="en-US" sz="2000" i="1">
                        <a:solidFill>
                          <a:srgbClr val="FFFFFF"/>
                        </a:solidFill>
                        <a:latin typeface="Cambria Math" panose="02040503050406030204" pitchFamily="18" charset="0"/>
                      </a:rPr>
                      <m:t>(</m:t>
                    </m:r>
                    <m:r>
                      <m:rPr>
                        <m:nor/>
                      </m:rPr>
                      <a:rPr lang="en-US" sz="2000" i="1">
                        <a:solidFill>
                          <a:srgbClr val="FFFFFF"/>
                        </a:solidFill>
                        <a:latin typeface="Calibri" panose="020F0502020204030204" pitchFamily="34" charset="0"/>
                        <a:cs typeface="Calibri" panose="020F0502020204030204" pitchFamily="34" charset="0"/>
                      </a:rPr>
                      <m:t>M</m:t>
                    </m:r>
                    <m:r>
                      <m:rPr>
                        <m:nor/>
                      </m:rPr>
                      <a:rPr lang="en-US" sz="2000" i="0">
                        <a:solidFill>
                          <a:srgbClr val="FFFFFF"/>
                        </a:solidFill>
                        <a:latin typeface="Calibri" panose="020F0502020204030204" pitchFamily="34" charset="0"/>
                        <a:cs typeface="Calibri" panose="020F0502020204030204" pitchFamily="34" charset="0"/>
                      </a:rPr>
                      <m:t>−</m:t>
                    </m:r>
                    <m:r>
                      <m:rPr>
                        <m:nor/>
                      </m:rPr>
                      <a:rPr lang="en-US" sz="2000" i="1">
                        <a:solidFill>
                          <a:srgbClr val="FFFFFF"/>
                        </a:solidFill>
                        <a:latin typeface="Calibri" panose="020F0502020204030204" pitchFamily="34" charset="0"/>
                        <a:cs typeface="Calibri" panose="020F0502020204030204" pitchFamily="34" charset="0"/>
                      </a:rPr>
                      <m:t>X</m:t>
                    </m:r>
                    <m:r>
                      <a:rPr lang="en-US" sz="2000" i="1">
                        <a:solidFill>
                          <a:srgbClr val="FFFFFF"/>
                        </a:solidFill>
                        <a:latin typeface="Cambria Math" panose="02040503050406030204" pitchFamily="18" charset="0"/>
                      </a:rPr>
                      <m:t>)</m:t>
                    </m:r>
                  </m:oMath>
                </a14:m>
                <a:endParaRPr lang="en-US" sz="2000" dirty="0">
                  <a:latin typeface="Calibri" panose="020F0502020204030204" pitchFamily="34" charset="0"/>
                  <a:cs typeface="Calibri" panose="020F0502020204030204" pitchFamily="34" charset="0"/>
                </a:endParaRPr>
              </a:p>
            </p:txBody>
          </p:sp>
        </mc:Choice>
        <mc:Fallback xmlns="">
          <p:sp>
            <p:nvSpPr>
              <p:cNvPr id="7" name="Object 6">
                <a:extLst>
                  <a:ext uri="{FF2B5EF4-FFF2-40B4-BE49-F238E27FC236}">
                    <a16:creationId xmlns:a16="http://schemas.microsoft.com/office/drawing/2014/main" id="{61CA4E81-40FB-4363-BD70-C240C3BAA973}"/>
                  </a:ext>
                </a:extLst>
              </p:cNvPr>
              <p:cNvSpPr txBox="1">
                <a:spLocks noRot="1" noChangeAspect="1" noMove="1" noResize="1" noEditPoints="1" noAdjustHandles="1" noChangeArrowheads="1" noChangeShapeType="1" noTextEdit="1"/>
              </p:cNvSpPr>
              <p:nvPr/>
            </p:nvSpPr>
            <p:spPr>
              <a:xfrm>
                <a:off x="2009632" y="4926304"/>
                <a:ext cx="8172735" cy="1146175"/>
              </a:xfrm>
              <a:prstGeom prst="rect">
                <a:avLst/>
              </a:prstGeom>
              <a:blipFill>
                <a:blip r:embed="rId3"/>
                <a:stretch>
                  <a:fillRect l="-448" b="-46809"/>
                </a:stretch>
              </a:blipFill>
            </p:spPr>
            <p:txBody>
              <a:bodyPr/>
              <a:lstStyle/>
              <a:p>
                <a:r>
                  <a:rPr lang="en-US">
                    <a:noFill/>
                  </a:rPr>
                  <a:t> </a:t>
                </a:r>
              </a:p>
            </p:txBody>
          </p:sp>
        </mc:Fallback>
      </mc:AlternateContent>
      <p:grpSp>
        <p:nvGrpSpPr>
          <p:cNvPr id="9" name="Google Shape;154;p18">
            <a:extLst>
              <a:ext uri="{FF2B5EF4-FFF2-40B4-BE49-F238E27FC236}">
                <a16:creationId xmlns:a16="http://schemas.microsoft.com/office/drawing/2014/main" id="{F9733BB2-B16E-478A-BE2C-A6521495B392}"/>
              </a:ext>
            </a:extLst>
          </p:cNvPr>
          <p:cNvGrpSpPr/>
          <p:nvPr/>
        </p:nvGrpSpPr>
        <p:grpSpPr>
          <a:xfrm>
            <a:off x="2066764" y="1515231"/>
            <a:ext cx="8058467" cy="994870"/>
            <a:chOff x="542756" y="1736761"/>
            <a:chExt cx="8058467" cy="807000"/>
          </a:xfrm>
        </p:grpSpPr>
        <p:sp>
          <p:nvSpPr>
            <p:cNvPr id="10" name="Google Shape;155;p18">
              <a:extLst>
                <a:ext uri="{FF2B5EF4-FFF2-40B4-BE49-F238E27FC236}">
                  <a16:creationId xmlns:a16="http://schemas.microsoft.com/office/drawing/2014/main" id="{01AC3949-A759-4370-9CF1-F2CFF76548FD}"/>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1" name="Google Shape;156;p18">
              <a:extLst>
                <a:ext uri="{FF2B5EF4-FFF2-40B4-BE49-F238E27FC236}">
                  <a16:creationId xmlns:a16="http://schemas.microsoft.com/office/drawing/2014/main" id="{E02EC3CA-1728-4B68-83E1-85D44257A22B}"/>
                </a:ext>
              </a:extLst>
            </p:cNvPr>
            <p:cNvSpPr txBox="1"/>
            <p:nvPr/>
          </p:nvSpPr>
          <p:spPr>
            <a:xfrm>
              <a:off x="542756" y="1854357"/>
              <a:ext cx="7807500" cy="400200"/>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rPr>
                <a:t>Governments often spend more than they receive in taxes; therefore, public saving (</a:t>
              </a:r>
              <a:r>
                <a:rPr lang="en-US" sz="2000" i="1" dirty="0">
                  <a:solidFill>
                    <a:schemeClr val="bg1"/>
                  </a:solidFill>
                  <a:latin typeface="Calibri" panose="020F0502020204030204" pitchFamily="34" charset="0"/>
                  <a:cs typeface="Times New Roman" panose="02020603050405020304" pitchFamily="18" charset="0"/>
                </a:rPr>
                <a:t>T</a:t>
              </a:r>
              <a:r>
                <a:rPr lang="en-US" sz="2000" dirty="0">
                  <a:solidFill>
                    <a:schemeClr val="bg1"/>
                  </a:solidFill>
                  <a:latin typeface="Calibri" panose="020F0502020204030204" pitchFamily="34" charset="0"/>
                  <a:cs typeface="Times New Roman" panose="02020603050405020304" pitchFamily="18" charset="0"/>
                </a:rPr>
                <a:t>−</a:t>
              </a:r>
              <a:r>
                <a:rPr lang="en-US" sz="2000" i="1" dirty="0">
                  <a:solidFill>
                    <a:schemeClr val="bg1"/>
                  </a:solidFill>
                  <a:latin typeface="Calibri" panose="020F0502020204030204" pitchFamily="34" charset="0"/>
                  <a:cs typeface="Times New Roman" panose="02020603050405020304" pitchFamily="18" charset="0"/>
                </a:rPr>
                <a:t>G</a:t>
              </a:r>
              <a:r>
                <a:rPr lang="en-US" sz="2000" dirty="0">
                  <a:solidFill>
                    <a:schemeClr val="bg1"/>
                  </a:solidFill>
                  <a:latin typeface="Calibri" panose="020F0502020204030204" pitchFamily="34" charset="0"/>
                  <a:cs typeface="Times New Roman" panose="02020603050405020304" pitchFamily="18" charset="0"/>
                </a:rPr>
                <a:t>) is negative.</a:t>
              </a:r>
            </a:p>
          </p:txBody>
        </p:sp>
      </p:grpSp>
      <p:grpSp>
        <p:nvGrpSpPr>
          <p:cNvPr id="12" name="Google Shape;157;p18">
            <a:extLst>
              <a:ext uri="{FF2B5EF4-FFF2-40B4-BE49-F238E27FC236}">
                <a16:creationId xmlns:a16="http://schemas.microsoft.com/office/drawing/2014/main" id="{99A3D883-E8C9-4006-BF3C-BBC4997B4CEE}"/>
              </a:ext>
            </a:extLst>
          </p:cNvPr>
          <p:cNvGrpSpPr/>
          <p:nvPr/>
        </p:nvGrpSpPr>
        <p:grpSpPr>
          <a:xfrm>
            <a:off x="2066764" y="2643344"/>
            <a:ext cx="8058472" cy="1047325"/>
            <a:chOff x="542751" y="1736761"/>
            <a:chExt cx="8058472" cy="807000"/>
          </a:xfrm>
        </p:grpSpPr>
        <p:sp>
          <p:nvSpPr>
            <p:cNvPr id="13" name="Google Shape;158;p18">
              <a:extLst>
                <a:ext uri="{FF2B5EF4-FFF2-40B4-BE49-F238E27FC236}">
                  <a16:creationId xmlns:a16="http://schemas.microsoft.com/office/drawing/2014/main" id="{430436C5-7C5C-4AA3-A085-9800190593DF}"/>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4" name="Google Shape;159;p18">
              <a:extLst>
                <a:ext uri="{FF2B5EF4-FFF2-40B4-BE49-F238E27FC236}">
                  <a16:creationId xmlns:a16="http://schemas.microsoft.com/office/drawing/2014/main" id="{1C62E2D9-C39B-4287-98C7-DE2884D2072C}"/>
                </a:ext>
              </a:extLst>
            </p:cNvPr>
            <p:cNvSpPr txBox="1"/>
            <p:nvPr/>
          </p:nvSpPr>
          <p:spPr>
            <a:xfrm>
              <a:off x="542751" y="1862834"/>
              <a:ext cx="7807500" cy="400200"/>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rPr>
                <a:t>This causes a need to borrow money in the amount of </a:t>
              </a:r>
              <a:r>
                <a:rPr lang="en-US" sz="2000" i="1" dirty="0">
                  <a:solidFill>
                    <a:schemeClr val="bg1"/>
                  </a:solidFill>
                  <a:latin typeface="Calibri" panose="020F0502020204030204" pitchFamily="34" charset="0"/>
                  <a:cs typeface="Times New Roman" panose="02020603050405020304" pitchFamily="18" charset="0"/>
                </a:rPr>
                <a:t>G</a:t>
              </a:r>
              <a:r>
                <a:rPr lang="en-US" sz="2000" dirty="0">
                  <a:solidFill>
                    <a:schemeClr val="bg1"/>
                  </a:solidFill>
                  <a:latin typeface="Calibri" panose="020F0502020204030204" pitchFamily="34" charset="0"/>
                  <a:cs typeface="Times New Roman" panose="02020603050405020304" pitchFamily="18" charset="0"/>
                </a:rPr>
                <a:t>−</a:t>
              </a:r>
              <a:r>
                <a:rPr lang="en-US" sz="2000" i="1" dirty="0">
                  <a:solidFill>
                    <a:schemeClr val="bg1"/>
                  </a:solidFill>
                  <a:latin typeface="Calibri" panose="020F0502020204030204" pitchFamily="34" charset="0"/>
                  <a:cs typeface="Times New Roman" panose="02020603050405020304" pitchFamily="18" charset="0"/>
                </a:rPr>
                <a:t>T</a:t>
              </a:r>
              <a:r>
                <a:rPr lang="en-US" sz="2000" dirty="0">
                  <a:solidFill>
                    <a:schemeClr val="bg1"/>
                  </a:solidFill>
                  <a:latin typeface="Calibri" panose="020F0502020204030204" pitchFamily="34" charset="0"/>
                  <a:cs typeface="Times New Roman" panose="02020603050405020304" pitchFamily="18" charset="0"/>
                </a:rPr>
                <a:t> instead of adding to the nation's savings.</a:t>
              </a:r>
              <a:endParaRPr lang="en-US" sz="2000" dirty="0">
                <a:solidFill>
                  <a:schemeClr val="bg1"/>
                </a:solidFill>
                <a:latin typeface="Calibri" panose="020F0502020204030204" pitchFamily="34" charset="0"/>
                <a:cs typeface="Times New Roman" panose="02020603050405020304" pitchFamily="18" charset="0"/>
                <a:sym typeface="Calibri"/>
              </a:endParaRPr>
            </a:p>
          </p:txBody>
        </p:sp>
      </p:grpSp>
    </p:spTree>
    <p:extLst>
      <p:ext uri="{BB962C8B-B14F-4D97-AF65-F5344CB8AC3E}">
        <p14:creationId xmlns:p14="http://schemas.microsoft.com/office/powerpoint/2010/main" val="13889787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Offsetting Changes in the Identity</a:t>
              </a:r>
              <a:endParaRPr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dirty="0">
                  <a:solidFill>
                    <a:srgbClr val="FFFFFF"/>
                  </a:solidFill>
                  <a:latin typeface="Century Gothic"/>
                  <a:ea typeface="Century Gothic"/>
                  <a:cs typeface="Century Gothic"/>
                  <a:sym typeface="Century Gothic"/>
                </a:rPr>
                <a:t>HAWKES</a:t>
              </a:r>
              <a:r>
                <a:rPr lang="en-US" sz="2800" b="0" i="0" u="none" strike="noStrike" cap="none" dirty="0">
                  <a:solidFill>
                    <a:srgbClr val="FFFFFF"/>
                  </a:solidFill>
                  <a:latin typeface="Century Gothic"/>
                  <a:ea typeface="Century Gothic"/>
                  <a:cs typeface="Century Gothic"/>
                  <a:sym typeface="Century Gothic"/>
                </a:rPr>
                <a:t> LEARNING</a:t>
              </a:r>
              <a:endParaRPr dirty="0"/>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5" name="Rectangle 4">
            <a:extLst>
              <a:ext uri="{FF2B5EF4-FFF2-40B4-BE49-F238E27FC236}">
                <a16:creationId xmlns:a16="http://schemas.microsoft.com/office/drawing/2014/main" id="{0CEB262A-DD9E-4FD7-A369-69C768805D40}"/>
              </a:ext>
            </a:extLst>
          </p:cNvPr>
          <p:cNvSpPr/>
          <p:nvPr/>
        </p:nvSpPr>
        <p:spPr>
          <a:xfrm>
            <a:off x="966477" y="3089168"/>
            <a:ext cx="1802916" cy="1015615"/>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Budget deficit rises (or budget surplus falls)</a:t>
            </a:r>
          </a:p>
        </p:txBody>
      </p:sp>
      <p:sp>
        <p:nvSpPr>
          <p:cNvPr id="10" name="Rectangle 9">
            <a:extLst>
              <a:ext uri="{FF2B5EF4-FFF2-40B4-BE49-F238E27FC236}">
                <a16:creationId xmlns:a16="http://schemas.microsoft.com/office/drawing/2014/main" id="{00C009D9-7FF4-4AEE-8A80-4A5B9C6D6320}"/>
              </a:ext>
            </a:extLst>
          </p:cNvPr>
          <p:cNvSpPr/>
          <p:nvPr/>
        </p:nvSpPr>
        <p:spPr>
          <a:xfrm>
            <a:off x="3776351" y="2087659"/>
            <a:ext cx="1802916" cy="634232"/>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Domestic private investment falls</a:t>
            </a:r>
          </a:p>
        </p:txBody>
      </p:sp>
      <p:sp>
        <p:nvSpPr>
          <p:cNvPr id="16" name="Rectangle 15">
            <a:extLst>
              <a:ext uri="{FF2B5EF4-FFF2-40B4-BE49-F238E27FC236}">
                <a16:creationId xmlns:a16="http://schemas.microsoft.com/office/drawing/2014/main" id="{DC396BF6-9D22-49C3-B590-83C50C5E8E18}"/>
              </a:ext>
            </a:extLst>
          </p:cNvPr>
          <p:cNvSpPr/>
          <p:nvPr/>
        </p:nvSpPr>
        <p:spPr>
          <a:xfrm>
            <a:off x="3776351" y="4466096"/>
            <a:ext cx="1802916" cy="831117"/>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Trade deficit rises (or trade surplus falls)</a:t>
            </a:r>
          </a:p>
        </p:txBody>
      </p:sp>
      <p:sp>
        <p:nvSpPr>
          <p:cNvPr id="17" name="Rectangle 16">
            <a:extLst>
              <a:ext uri="{FF2B5EF4-FFF2-40B4-BE49-F238E27FC236}">
                <a16:creationId xmlns:a16="http://schemas.microsoft.com/office/drawing/2014/main" id="{C95AAE45-E4A1-4BE7-AE95-395A4CEBEDA4}"/>
              </a:ext>
            </a:extLst>
          </p:cNvPr>
          <p:cNvSpPr/>
          <p:nvPr/>
        </p:nvSpPr>
        <p:spPr>
          <a:xfrm>
            <a:off x="3776351" y="3276878"/>
            <a:ext cx="1802916" cy="634232"/>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Private savings rise</a:t>
            </a:r>
          </a:p>
        </p:txBody>
      </p:sp>
      <p:sp>
        <p:nvSpPr>
          <p:cNvPr id="18" name="Rectangle 17">
            <a:extLst>
              <a:ext uri="{FF2B5EF4-FFF2-40B4-BE49-F238E27FC236}">
                <a16:creationId xmlns:a16="http://schemas.microsoft.com/office/drawing/2014/main" id="{5D7201C7-6722-47DF-B963-E5C40312D504}"/>
              </a:ext>
            </a:extLst>
          </p:cNvPr>
          <p:cNvSpPr/>
          <p:nvPr/>
        </p:nvSpPr>
        <p:spPr>
          <a:xfrm>
            <a:off x="6586225" y="3084344"/>
            <a:ext cx="1802916" cy="1015615"/>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Budget deficit falls (or budget surplus rises)</a:t>
            </a:r>
          </a:p>
        </p:txBody>
      </p:sp>
      <p:sp>
        <p:nvSpPr>
          <p:cNvPr id="19" name="Rectangle 18">
            <a:extLst>
              <a:ext uri="{FF2B5EF4-FFF2-40B4-BE49-F238E27FC236}">
                <a16:creationId xmlns:a16="http://schemas.microsoft.com/office/drawing/2014/main" id="{FE848B8E-D2F7-4936-A5C8-0CFB5EA48CC1}"/>
              </a:ext>
            </a:extLst>
          </p:cNvPr>
          <p:cNvSpPr/>
          <p:nvPr/>
        </p:nvSpPr>
        <p:spPr>
          <a:xfrm>
            <a:off x="9396099" y="2087659"/>
            <a:ext cx="1802916" cy="634232"/>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Domestic private investment rises</a:t>
            </a:r>
          </a:p>
        </p:txBody>
      </p:sp>
      <p:sp>
        <p:nvSpPr>
          <p:cNvPr id="21" name="Rectangle 20">
            <a:extLst>
              <a:ext uri="{FF2B5EF4-FFF2-40B4-BE49-F238E27FC236}">
                <a16:creationId xmlns:a16="http://schemas.microsoft.com/office/drawing/2014/main" id="{ED5D9630-ACC3-4E6C-9131-5595A4F78C9E}"/>
              </a:ext>
            </a:extLst>
          </p:cNvPr>
          <p:cNvSpPr/>
          <p:nvPr/>
        </p:nvSpPr>
        <p:spPr>
          <a:xfrm>
            <a:off x="9396099" y="3276878"/>
            <a:ext cx="1802916" cy="634232"/>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Private savings fall</a:t>
            </a:r>
          </a:p>
        </p:txBody>
      </p:sp>
      <p:sp>
        <p:nvSpPr>
          <p:cNvPr id="23" name="Rectangle 22">
            <a:extLst>
              <a:ext uri="{FF2B5EF4-FFF2-40B4-BE49-F238E27FC236}">
                <a16:creationId xmlns:a16="http://schemas.microsoft.com/office/drawing/2014/main" id="{E3AB9FFC-7AC4-4047-9F24-5A89190A277C}"/>
              </a:ext>
            </a:extLst>
          </p:cNvPr>
          <p:cNvSpPr/>
          <p:nvPr/>
        </p:nvSpPr>
        <p:spPr>
          <a:xfrm>
            <a:off x="9396099" y="4466097"/>
            <a:ext cx="1802916" cy="831116"/>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Trade deficit falls  (or trade surplus rises)</a:t>
            </a:r>
          </a:p>
        </p:txBody>
      </p:sp>
      <p:cxnSp>
        <p:nvCxnSpPr>
          <p:cNvPr id="35" name="Straight Arrow Connector 34">
            <a:extLst>
              <a:ext uri="{FF2B5EF4-FFF2-40B4-BE49-F238E27FC236}">
                <a16:creationId xmlns:a16="http://schemas.microsoft.com/office/drawing/2014/main" id="{9769102D-C8BB-4EB5-8041-F104946604E2}"/>
              </a:ext>
            </a:extLst>
          </p:cNvPr>
          <p:cNvCxnSpPr>
            <a:cxnSpLocks/>
          </p:cNvCxnSpPr>
          <p:nvPr/>
        </p:nvCxnSpPr>
        <p:spPr>
          <a:xfrm flipV="1">
            <a:off x="2769393" y="2721892"/>
            <a:ext cx="1006958" cy="431381"/>
          </a:xfrm>
          <a:prstGeom prst="straightConnector1">
            <a:avLst/>
          </a:prstGeom>
          <a:ln w="50800">
            <a:solidFill>
              <a:srgbClr val="62798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FC8AE550-500A-469C-85D5-73C4243BDD29}"/>
              </a:ext>
            </a:extLst>
          </p:cNvPr>
          <p:cNvCxnSpPr>
            <a:cxnSpLocks/>
            <a:endCxn id="17" idx="1"/>
          </p:cNvCxnSpPr>
          <p:nvPr/>
        </p:nvCxnSpPr>
        <p:spPr>
          <a:xfrm flipV="1">
            <a:off x="2769393" y="3593994"/>
            <a:ext cx="1006958" cy="10406"/>
          </a:xfrm>
          <a:prstGeom prst="straightConnector1">
            <a:avLst/>
          </a:prstGeom>
          <a:ln w="50800">
            <a:solidFill>
              <a:srgbClr val="62798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6FA015EA-B0E4-4A35-BFA1-24D88170A65E}"/>
              </a:ext>
            </a:extLst>
          </p:cNvPr>
          <p:cNvCxnSpPr>
            <a:cxnSpLocks/>
          </p:cNvCxnSpPr>
          <p:nvPr/>
        </p:nvCxnSpPr>
        <p:spPr>
          <a:xfrm>
            <a:off x="2769393" y="4033291"/>
            <a:ext cx="1006958" cy="432806"/>
          </a:xfrm>
          <a:prstGeom prst="straightConnector1">
            <a:avLst/>
          </a:prstGeom>
          <a:ln w="50800">
            <a:solidFill>
              <a:srgbClr val="627981"/>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C5B7D314-15FE-466E-8E66-FE8EAA0E3BE5}"/>
              </a:ext>
            </a:extLst>
          </p:cNvPr>
          <p:cNvSpPr txBox="1"/>
          <p:nvPr/>
        </p:nvSpPr>
        <p:spPr>
          <a:xfrm>
            <a:off x="4227443" y="2845496"/>
            <a:ext cx="1006958" cy="307777"/>
          </a:xfrm>
          <a:prstGeom prst="rect">
            <a:avLst/>
          </a:prstGeom>
          <a:noFill/>
          <a:ln>
            <a:noFill/>
          </a:ln>
        </p:spPr>
        <p:txBody>
          <a:bodyPr wrap="square" rtlCol="0">
            <a:spAutoFit/>
          </a:bodyPr>
          <a:lstStyle/>
          <a:p>
            <a:pPr algn="ctr"/>
            <a:r>
              <a:rPr lang="en-US" dirty="0">
                <a:solidFill>
                  <a:srgbClr val="627981"/>
                </a:solidFill>
              </a:rPr>
              <a:t>OR</a:t>
            </a:r>
          </a:p>
        </p:txBody>
      </p:sp>
      <p:sp>
        <p:nvSpPr>
          <p:cNvPr id="41" name="TextBox 40">
            <a:extLst>
              <a:ext uri="{FF2B5EF4-FFF2-40B4-BE49-F238E27FC236}">
                <a16:creationId xmlns:a16="http://schemas.microsoft.com/office/drawing/2014/main" id="{15976FEE-0F94-4414-A611-6B9B4425E098}"/>
              </a:ext>
            </a:extLst>
          </p:cNvPr>
          <p:cNvSpPr txBox="1"/>
          <p:nvPr/>
        </p:nvSpPr>
        <p:spPr>
          <a:xfrm>
            <a:off x="4227443" y="4034715"/>
            <a:ext cx="1006958" cy="307777"/>
          </a:xfrm>
          <a:prstGeom prst="rect">
            <a:avLst/>
          </a:prstGeom>
          <a:noFill/>
          <a:ln>
            <a:noFill/>
          </a:ln>
        </p:spPr>
        <p:txBody>
          <a:bodyPr wrap="square" rtlCol="0">
            <a:spAutoFit/>
          </a:bodyPr>
          <a:lstStyle/>
          <a:p>
            <a:pPr algn="ctr"/>
            <a:r>
              <a:rPr lang="en-US" dirty="0">
                <a:solidFill>
                  <a:srgbClr val="627981"/>
                </a:solidFill>
              </a:rPr>
              <a:t>OR</a:t>
            </a:r>
          </a:p>
        </p:txBody>
      </p:sp>
      <p:sp>
        <p:nvSpPr>
          <p:cNvPr id="43" name="TextBox 42">
            <a:extLst>
              <a:ext uri="{FF2B5EF4-FFF2-40B4-BE49-F238E27FC236}">
                <a16:creationId xmlns:a16="http://schemas.microsoft.com/office/drawing/2014/main" id="{E07717E5-4320-44F9-86CA-AFE97B3E33C6}"/>
              </a:ext>
            </a:extLst>
          </p:cNvPr>
          <p:cNvSpPr txBox="1"/>
          <p:nvPr/>
        </p:nvSpPr>
        <p:spPr>
          <a:xfrm>
            <a:off x="9794078" y="2845496"/>
            <a:ext cx="1006958" cy="307777"/>
          </a:xfrm>
          <a:prstGeom prst="rect">
            <a:avLst/>
          </a:prstGeom>
          <a:noFill/>
          <a:ln>
            <a:noFill/>
          </a:ln>
        </p:spPr>
        <p:txBody>
          <a:bodyPr wrap="square" rtlCol="0">
            <a:spAutoFit/>
          </a:bodyPr>
          <a:lstStyle/>
          <a:p>
            <a:pPr algn="ctr"/>
            <a:r>
              <a:rPr lang="en-US" dirty="0">
                <a:solidFill>
                  <a:srgbClr val="627981"/>
                </a:solidFill>
              </a:rPr>
              <a:t>OR</a:t>
            </a:r>
          </a:p>
        </p:txBody>
      </p:sp>
      <p:sp>
        <p:nvSpPr>
          <p:cNvPr id="45" name="TextBox 44">
            <a:extLst>
              <a:ext uri="{FF2B5EF4-FFF2-40B4-BE49-F238E27FC236}">
                <a16:creationId xmlns:a16="http://schemas.microsoft.com/office/drawing/2014/main" id="{1BB89F24-C570-4E4A-9714-815617D85B20}"/>
              </a:ext>
            </a:extLst>
          </p:cNvPr>
          <p:cNvSpPr txBox="1"/>
          <p:nvPr/>
        </p:nvSpPr>
        <p:spPr>
          <a:xfrm>
            <a:off x="9794078" y="4033291"/>
            <a:ext cx="1006958" cy="307777"/>
          </a:xfrm>
          <a:prstGeom prst="rect">
            <a:avLst/>
          </a:prstGeom>
          <a:noFill/>
          <a:ln>
            <a:noFill/>
          </a:ln>
        </p:spPr>
        <p:txBody>
          <a:bodyPr wrap="square" rtlCol="0">
            <a:spAutoFit/>
          </a:bodyPr>
          <a:lstStyle/>
          <a:p>
            <a:pPr algn="ctr"/>
            <a:r>
              <a:rPr lang="en-US" dirty="0">
                <a:solidFill>
                  <a:srgbClr val="627981"/>
                </a:solidFill>
              </a:rPr>
              <a:t>OR</a:t>
            </a:r>
          </a:p>
        </p:txBody>
      </p:sp>
      <p:cxnSp>
        <p:nvCxnSpPr>
          <p:cNvPr id="53" name="Straight Arrow Connector 52">
            <a:extLst>
              <a:ext uri="{FF2B5EF4-FFF2-40B4-BE49-F238E27FC236}">
                <a16:creationId xmlns:a16="http://schemas.microsoft.com/office/drawing/2014/main" id="{02B528D7-F1CC-446D-9C30-CD86B6BA4087}"/>
              </a:ext>
            </a:extLst>
          </p:cNvPr>
          <p:cNvCxnSpPr>
            <a:cxnSpLocks/>
          </p:cNvCxnSpPr>
          <p:nvPr/>
        </p:nvCxnSpPr>
        <p:spPr>
          <a:xfrm flipV="1">
            <a:off x="8389141" y="2716689"/>
            <a:ext cx="1006958" cy="436584"/>
          </a:xfrm>
          <a:prstGeom prst="straightConnector1">
            <a:avLst/>
          </a:prstGeom>
          <a:ln w="50800">
            <a:solidFill>
              <a:srgbClr val="62798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14A0B872-EB0F-4243-9E51-CD53C72CEF48}"/>
              </a:ext>
            </a:extLst>
          </p:cNvPr>
          <p:cNvCxnSpPr>
            <a:cxnSpLocks/>
          </p:cNvCxnSpPr>
          <p:nvPr/>
        </p:nvCxnSpPr>
        <p:spPr>
          <a:xfrm flipV="1">
            <a:off x="8389141" y="3588791"/>
            <a:ext cx="1006958" cy="10406"/>
          </a:xfrm>
          <a:prstGeom prst="straightConnector1">
            <a:avLst/>
          </a:prstGeom>
          <a:ln w="50800">
            <a:solidFill>
              <a:srgbClr val="62798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AF4B290F-506B-4F68-8192-59A3FB031385}"/>
              </a:ext>
            </a:extLst>
          </p:cNvPr>
          <p:cNvCxnSpPr>
            <a:cxnSpLocks/>
          </p:cNvCxnSpPr>
          <p:nvPr/>
        </p:nvCxnSpPr>
        <p:spPr>
          <a:xfrm>
            <a:off x="8389141" y="4033291"/>
            <a:ext cx="1006958" cy="427603"/>
          </a:xfrm>
          <a:prstGeom prst="straightConnector1">
            <a:avLst/>
          </a:prstGeom>
          <a:ln w="50800">
            <a:solidFill>
              <a:srgbClr val="62798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62605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407712" y="240350"/>
            <a:ext cx="9376518" cy="6324690"/>
            <a:chOff x="-162009" y="15282"/>
            <a:chExt cx="9376517" cy="6324689"/>
          </a:xfrm>
        </p:grpSpPr>
        <p:sp>
          <p:nvSpPr>
            <p:cNvPr id="68" name="Google Shape;68;p3"/>
            <p:cNvSpPr txBox="1"/>
            <p:nvPr/>
          </p:nvSpPr>
          <p:spPr>
            <a:xfrm>
              <a:off x="-162009" y="15282"/>
              <a:ext cx="9376517"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On Your Own</a:t>
              </a:r>
              <a:endParaRPr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4" name="Google Shape;74;p3"/>
          <p:cNvSpPr txBox="1"/>
          <p:nvPr/>
        </p:nvSpPr>
        <p:spPr>
          <a:xfrm>
            <a:off x="2277821" y="4166432"/>
            <a:ext cx="8429626" cy="7607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dirty="0">
                <a:solidFill>
                  <a:srgbClr val="FFFFFF"/>
                </a:solidFill>
                <a:latin typeface="Calibri"/>
                <a:ea typeface="Calibri"/>
                <a:cs typeface="Calibri"/>
                <a:sym typeface="Calibri"/>
              </a:rPr>
              <a:t>The CPI is subject to two types of bias: substitution bias and quality/new goods bias. </a:t>
            </a:r>
            <a:endParaRPr dirty="0"/>
          </a:p>
        </p:txBody>
      </p:sp>
      <p:grpSp>
        <p:nvGrpSpPr>
          <p:cNvPr id="11" name="Google Shape;154;p18">
            <a:extLst>
              <a:ext uri="{FF2B5EF4-FFF2-40B4-BE49-F238E27FC236}">
                <a16:creationId xmlns:a16="http://schemas.microsoft.com/office/drawing/2014/main" id="{8F4E44DC-A241-4411-96F1-1C705D4D565F}"/>
              </a:ext>
            </a:extLst>
          </p:cNvPr>
          <p:cNvGrpSpPr/>
          <p:nvPr/>
        </p:nvGrpSpPr>
        <p:grpSpPr>
          <a:xfrm>
            <a:off x="1161364" y="1357468"/>
            <a:ext cx="9869016" cy="1732466"/>
            <a:chOff x="542761" y="1678982"/>
            <a:chExt cx="8058300"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761" y="1678982"/>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542761" y="1764100"/>
              <a:ext cx="8058127" cy="400200"/>
            </a:xfrm>
            <a:prstGeom prst="rect">
              <a:avLst/>
            </a:prstGeom>
            <a:solidFill>
              <a:srgbClr val="627981"/>
            </a:solidFill>
            <a:ln>
              <a:noFill/>
            </a:ln>
          </p:spPr>
          <p:txBody>
            <a:bodyPr spcFirstLastPara="1" wrap="square" lIns="91425" tIns="45700" rIns="91425" bIns="45700" anchor="t" anchorCtr="0">
              <a:noAutofit/>
            </a:bodyPr>
            <a:lstStyle/>
            <a:p>
              <a:pPr marL="101600" marR="0" lvl="0" algn="ctr" rtl="0">
                <a:spcBef>
                  <a:spcPts val="0"/>
                </a:spcBef>
                <a:spcAft>
                  <a:spcPts val="0"/>
                </a:spcAft>
                <a:buClr>
                  <a:schemeClr val="lt1"/>
                </a:buClr>
                <a:buSzPts val="2000"/>
              </a:pPr>
              <a:r>
                <a:rPr lang="en-US" sz="2000" dirty="0">
                  <a:solidFill>
                    <a:schemeClr val="bg1"/>
                  </a:solidFill>
                  <a:latin typeface="Calibri" panose="020F0502020204030204" pitchFamily="34" charset="0"/>
                  <a:cs typeface="Times New Roman" panose="02020603050405020304" pitchFamily="18" charset="0"/>
                </a:rPr>
                <a:t>Suppose a country has a budget deficit of $300 billion, investment of $3,800 billion, and private saving of $3,750 billion. How much is the trade deficit, or foreign capital inflow? If the budget deficit increases to $500 billion and saving and the trade deficit remain constant, what would happen to investment?</a:t>
              </a:r>
            </a:p>
          </p:txBody>
        </p:sp>
      </p:grpSp>
    </p:spTree>
    <p:extLst>
      <p:ext uri="{BB962C8B-B14F-4D97-AF65-F5344CB8AC3E}">
        <p14:creationId xmlns:p14="http://schemas.microsoft.com/office/powerpoint/2010/main" val="36651087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1808</TotalTime>
  <Words>2170</Words>
  <Application>Microsoft Office PowerPoint</Application>
  <PresentationFormat>Widescreen</PresentationFormat>
  <Paragraphs>136</Paragraphs>
  <Slides>15</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Calibri</vt:lpstr>
      <vt:lpstr>Arial</vt:lpstr>
      <vt:lpstr>Century Gothic</vt:lpstr>
      <vt:lpstr>Cambria Math</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Nathan Mirmow</dc:creator>
  <cp:lastModifiedBy>Kelsey Gamel</cp:lastModifiedBy>
  <cp:revision>77</cp:revision>
  <dcterms:modified xsi:type="dcterms:W3CDTF">2023-08-09T19:34:53Z</dcterms:modified>
</cp:coreProperties>
</file>