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71" r:id="rId3"/>
    <p:sldId id="382" r:id="rId4"/>
    <p:sldId id="387" r:id="rId5"/>
    <p:sldId id="276" r:id="rId6"/>
    <p:sldId id="384" r:id="rId7"/>
    <p:sldId id="386" r:id="rId8"/>
    <p:sldId id="385" r:id="rId9"/>
    <p:sldId id="364"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88126" autoAdjust="0"/>
  </p:normalViewPr>
  <p:slideViewPr>
    <p:cSldViewPr snapToGrid="0">
      <p:cViewPr varScale="1">
        <p:scale>
          <a:sx n="97" d="100"/>
          <a:sy n="97" d="100"/>
        </p:scale>
        <p:origin x="10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Net inflow of foreign financial investment always accompanies a trade deficit, while net outflow of financial investment always accompanies a trade surplus. A higher level of imports, so long as exports remain fixed, will create a larger trade deficit. If the U.S. purchases more imported goods, foreign countries use those dollars to invest in the U.S., leading to an inflow of foreign investment. A trade deficit often accompanies a budget deficit.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1980s, economists and newspaper articles often referred to twin deficits as the budget deficit and trade deficit both grew substantially. From 1981 to 1985, the federal budget deficit increased from 2.4% of GDP to 5.2%, while the trade deficit increased from 0.2% to 2.7%. During this time, the inflow of foreign investment capital matched the increase in government borrowing, making the government budget deficit and trade deficit move together. The budget and trade deficit do not always move together because the other components of the national saving and investment identity often change as well.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4072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Budget deficit rises, U.S. issues Treasury bonds to finance deficit</a:t>
            </a:r>
          </a:p>
          <a:p>
            <a:pPr marL="0" lvl="0" indent="0" algn="l" rtl="0">
              <a:spcBef>
                <a:spcPts val="0"/>
              </a:spcBef>
              <a:spcAft>
                <a:spcPts val="0"/>
              </a:spcAft>
              <a:buNone/>
            </a:pPr>
            <a:r>
              <a:rPr lang="en-US" dirty="0"/>
              <a:t>International investors demand more dollars and supply fewer dollars</a:t>
            </a:r>
          </a:p>
          <a:p>
            <a:pPr marL="0" lvl="0" indent="0" algn="l" rtl="0">
              <a:spcBef>
                <a:spcPts val="0"/>
              </a:spcBef>
              <a:spcAft>
                <a:spcPts val="0"/>
              </a:spcAft>
              <a:buNone/>
            </a:pPr>
            <a:r>
              <a:rPr lang="en-US" dirty="0"/>
              <a:t>Equilibrium exchange rate in the market for dollars increases</a:t>
            </a:r>
          </a:p>
          <a:p>
            <a:pPr marL="0" lvl="0" indent="0" algn="l" rtl="0">
              <a:spcBef>
                <a:spcPts val="0"/>
              </a:spcBef>
              <a:spcAft>
                <a:spcPts val="0"/>
              </a:spcAft>
              <a:buNone/>
            </a:pPr>
            <a:r>
              <a:rPr lang="en-US" dirty="0"/>
              <a:t>Causes trade deficit or reduced trade surplus</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99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It can be said that interest rates drive the exchange rate appreciation; a budget deficit can: increase domestic interest rate, attract inflow of foreign financial capital, appreciate the value of the dollar, cause Americans to buy fewer foreign bonds, supplying fewer dollars, increase demand for domestic financial capital, and create a larger trade deficit. A larger budget deficit can lead to a larger trade deficit, but the connection is not always one to one.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348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early 2000s, Turkey often borrowed dollars to finance budget deficits, leading to high levels of inflation. In 2002, when investors from other countries withdrew their funds, the supply of the Turkish lira increased, causing it to depreciate in value. Loans in dollars from the U.S. became more expensive for Turkish banks to repay due to the lira depreciating. Many Turkish banks then went bankrupt, causing a large decrease in aggregate demand and a recession.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18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Imagine the U.S. dollar depreciates overnight. How would this affect your daily consumption? Would you decide to invest or save more? How will this affect the economy in the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022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When the inflow of foreign investment capital is from foreign investors making long-term direct investments in firms, there may be no reason for concern. The danger arises when foreign investment is not funding long-term physical capital investment but instead funding short-term portfolio investment in government bonds. Foreign financial investors are on alert for any reason to fear a decrease in the exchange rate or a failure of repayment. Reducing a nation's budget deficit is not always successful in reducing its trade deficit because other elements of the national saving and investment identity may change instead.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716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and the Trade Balance</a:t>
            </a:r>
            <a:endParaRPr lang="en-US" dirty="0"/>
          </a:p>
        </p:txBody>
      </p:sp>
      <p:cxnSp>
        <p:nvCxnSpPr>
          <p:cNvPr id="51" name="Google Shape;51;p1"/>
          <p:cNvCxnSpPr/>
          <p:nvPr/>
        </p:nvCxnSpPr>
        <p:spPr>
          <a:xfrm>
            <a:off x="3130059" y="4307737"/>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Budget Deficit and Trade Deficit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394783"/>
            <a:ext cx="8058467" cy="1115318"/>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7870"/>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net inflow of foreign financial investment always accompanies a trade deficit, while a net outflow of financial investment always accompanies a trade surplus.</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2344"/>
            <a:ext cx="8058357" cy="983434"/>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412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level of imports, so long as exports remain fixed, will create a larger trade deficit.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755272"/>
            <a:ext cx="8058399" cy="1115568"/>
            <a:chOff x="542824" y="1736761"/>
            <a:chExt cx="8058399"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24" y="1774578"/>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U.S. purchases more imported goods, foreign countries use those dollars to invest in the U.S., leading to an inflow of foreign investment.</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98408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95399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trade deficit often accompanies a budget deficit.</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Twin Deficits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429"/>
            <a:ext cx="8058467" cy="1113705"/>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4272"/>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In the 1980s, economists and newspaper articles often referred to </a:t>
              </a:r>
              <a:r>
                <a:rPr lang="en-US" sz="2000" b="1" dirty="0">
                  <a:solidFill>
                    <a:schemeClr val="bg1"/>
                  </a:solidFill>
                  <a:latin typeface="Calibri" panose="020F0502020204030204" pitchFamily="34" charset="0"/>
                  <a:cs typeface="Times New Roman" panose="02020603050405020304" pitchFamily="18" charset="0"/>
                </a:rPr>
                <a:t>twin deficits</a:t>
              </a:r>
              <a:r>
                <a:rPr lang="en-US" sz="2000" dirty="0">
                  <a:solidFill>
                    <a:schemeClr val="bg1"/>
                  </a:solidFill>
                  <a:latin typeface="Calibri" panose="020F0502020204030204" pitchFamily="34" charset="0"/>
                  <a:cs typeface="Times New Roman" panose="02020603050405020304" pitchFamily="18" charset="0"/>
                </a:rPr>
                <a:t> as the budget deficit and trade deficit both grew substantially.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1"/>
            <a:ext cx="8058357" cy="987552"/>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070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From 1981 to 1985, the federal budget deficit increased from 2.4% of GDP to 5.2%, while the trade deficit increased from 0.2% to 2.7%. </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33216"/>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7372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During this time, the inflow of foreign investment capital matched the increase in government borrowing, making the government budget deficit and trade deficit move together.</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5056717"/>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73381"/>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often change as well.</a:t>
              </a:r>
            </a:p>
          </p:txBody>
        </p:sp>
      </p:grpSp>
    </p:spTree>
    <p:extLst>
      <p:ext uri="{BB962C8B-B14F-4D97-AF65-F5344CB8AC3E}">
        <p14:creationId xmlns:p14="http://schemas.microsoft.com/office/powerpoint/2010/main" val="216323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Exchange Rates</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464462" y="1475889"/>
            <a:ext cx="5089364" cy="515704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3E8CAE7-E45C-478D-A30D-30561488E76F}"/>
              </a:ext>
            </a:extLst>
          </p:cNvPr>
          <p:cNvSpPr txBox="1"/>
          <p:nvPr/>
        </p:nvSpPr>
        <p:spPr>
          <a:xfrm>
            <a:off x="6588842" y="1582648"/>
            <a:ext cx="4812582" cy="5324535"/>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Exchange rates can also help explain why budget deficits are linked to trade deficits.</a:t>
            </a:r>
          </a:p>
          <a:p>
            <a:pPr marL="342900" indent="-342900">
              <a:buClr>
                <a:schemeClr val="bg1"/>
              </a:buClr>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Suppose the budget deficit rises and the U.S. issues Treasury bonds to finance the deficit.</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International investors will demand more dollars and supply fewer dollars.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equilibrium exchange rate in the market for dollars increases.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result is a trade deficit or a reduced trade surplus.</a:t>
            </a:r>
          </a:p>
          <a:p>
            <a:pPr marL="342900" indent="-342900">
              <a:buClr>
                <a:schemeClr val="bg1"/>
              </a:buClr>
              <a:buFont typeface="Calibri" panose="020F050202020403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p:txBody>
      </p:sp>
      <p:pic>
        <p:nvPicPr>
          <p:cNvPr id="6" name="Picture 5" descr="A graph of the market for U.S. dollars, measured in euros.">
            <a:extLst>
              <a:ext uri="{FF2B5EF4-FFF2-40B4-BE49-F238E27FC236}">
                <a16:creationId xmlns:a16="http://schemas.microsoft.com/office/drawing/2014/main" id="{C64F6B49-A57C-4424-99C7-2458A4587D31}"/>
              </a:ext>
            </a:extLst>
          </p:cNvPr>
          <p:cNvPicPr>
            <a:picLocks noChangeAspect="1"/>
          </p:cNvPicPr>
          <p:nvPr/>
        </p:nvPicPr>
        <p:blipFill>
          <a:blip r:embed="rId3"/>
          <a:stretch>
            <a:fillRect/>
          </a:stretch>
        </p:blipFill>
        <p:spPr>
          <a:xfrm>
            <a:off x="1138697" y="1582648"/>
            <a:ext cx="4957274" cy="4495452"/>
          </a:xfrm>
          <a:prstGeom prst="rect">
            <a:avLst/>
          </a:prstGeom>
        </p:spPr>
      </p:pic>
    </p:spTree>
    <p:extLst>
      <p:ext uri="{BB962C8B-B14F-4D97-AF65-F5344CB8AC3E}">
        <p14:creationId xmlns:p14="http://schemas.microsoft.com/office/powerpoint/2010/main" val="248250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Excessive Borrowing</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9" y="1515231"/>
            <a:ext cx="8058462" cy="994870"/>
            <a:chOff x="542761" y="1736761"/>
            <a:chExt cx="8058462"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It can be said that interest rates drive the exchange rate appreciation. </a:t>
              </a:r>
            </a:p>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budget deficit can:</a:t>
              </a:r>
            </a:p>
          </p:txBody>
        </p:sp>
      </p:grpSp>
      <p:sp>
        <p:nvSpPr>
          <p:cNvPr id="2" name="Rectangle 1">
            <a:extLst>
              <a:ext uri="{FF2B5EF4-FFF2-40B4-BE49-F238E27FC236}">
                <a16:creationId xmlns:a16="http://schemas.microsoft.com/office/drawing/2014/main" id="{C6331EC3-7F39-4EB0-9CA7-F1C56C65BF7D}"/>
              </a:ext>
            </a:extLst>
          </p:cNvPr>
          <p:cNvSpPr/>
          <p:nvPr/>
        </p:nvSpPr>
        <p:spPr>
          <a:xfrm>
            <a:off x="5258608" y="4132486"/>
            <a:ext cx="1425143"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demand for domestic financial capital</a:t>
            </a:r>
            <a:endParaRPr lang="en-US" sz="1600" dirty="0">
              <a:solidFill>
                <a:schemeClr val="bg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3615853-FED4-4AB3-A757-DA3C64CE20E6}"/>
              </a:ext>
            </a:extLst>
          </p:cNvPr>
          <p:cNvSpPr/>
          <p:nvPr/>
        </p:nvSpPr>
        <p:spPr>
          <a:xfrm>
            <a:off x="3602608" y="2758767"/>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Increase domestic interest rate</a:t>
            </a:r>
          </a:p>
        </p:txBody>
      </p:sp>
      <p:sp>
        <p:nvSpPr>
          <p:cNvPr id="10" name="Rectangle 9">
            <a:extLst>
              <a:ext uri="{FF2B5EF4-FFF2-40B4-BE49-F238E27FC236}">
                <a16:creationId xmlns:a16="http://schemas.microsoft.com/office/drawing/2014/main" id="{02AC893D-A398-4153-8A77-D0B7F58CFC19}"/>
              </a:ext>
            </a:extLst>
          </p:cNvPr>
          <p:cNvSpPr/>
          <p:nvPr/>
        </p:nvSpPr>
        <p:spPr>
          <a:xfrm>
            <a:off x="5257287"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Attract inflow of foreign financial capital</a:t>
            </a:r>
          </a:p>
        </p:txBody>
      </p:sp>
      <p:sp>
        <p:nvSpPr>
          <p:cNvPr id="14" name="Rectangle 13">
            <a:extLst>
              <a:ext uri="{FF2B5EF4-FFF2-40B4-BE49-F238E27FC236}">
                <a16:creationId xmlns:a16="http://schemas.microsoft.com/office/drawing/2014/main" id="{4CFC4DF3-729F-40D9-AD2C-DBEB3E756C04}"/>
              </a:ext>
            </a:extLst>
          </p:cNvPr>
          <p:cNvSpPr/>
          <p:nvPr/>
        </p:nvSpPr>
        <p:spPr>
          <a:xfrm>
            <a:off x="6911966" y="276143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Appreciate the value of the dollar</a:t>
            </a:r>
          </a:p>
        </p:txBody>
      </p:sp>
      <p:sp>
        <p:nvSpPr>
          <p:cNvPr id="15" name="Rectangle 14">
            <a:extLst>
              <a:ext uri="{FF2B5EF4-FFF2-40B4-BE49-F238E27FC236}">
                <a16:creationId xmlns:a16="http://schemas.microsoft.com/office/drawing/2014/main" id="{E093CEE9-C25E-4B00-87A3-68CFF790260E}"/>
              </a:ext>
            </a:extLst>
          </p:cNvPr>
          <p:cNvSpPr/>
          <p:nvPr/>
        </p:nvSpPr>
        <p:spPr>
          <a:xfrm>
            <a:off x="3602608" y="4148185"/>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Cause Americans to buy fewer foreign bonds, supplying fewer dollars</a:t>
            </a:r>
          </a:p>
        </p:txBody>
      </p:sp>
      <p:sp>
        <p:nvSpPr>
          <p:cNvPr id="16" name="Rectangle 15">
            <a:extLst>
              <a:ext uri="{FF2B5EF4-FFF2-40B4-BE49-F238E27FC236}">
                <a16:creationId xmlns:a16="http://schemas.microsoft.com/office/drawing/2014/main" id="{3E624FDE-BCE8-4E12-8AA9-9EC0C7E3F1B8}"/>
              </a:ext>
            </a:extLst>
          </p:cNvPr>
          <p:cNvSpPr/>
          <p:nvPr/>
        </p:nvSpPr>
        <p:spPr>
          <a:xfrm>
            <a:off x="6911966" y="4138491"/>
            <a:ext cx="1426464" cy="1129070"/>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libri" panose="020F0502020204030204" pitchFamily="34" charset="0"/>
                <a:cs typeface="Calibri" panose="020F0502020204030204" pitchFamily="34" charset="0"/>
              </a:rPr>
              <a:t>Create a larger trade deficit (or a reduced trade surplus)</a:t>
            </a:r>
          </a:p>
        </p:txBody>
      </p:sp>
      <p:grpSp>
        <p:nvGrpSpPr>
          <p:cNvPr id="28" name="Google Shape;154;p18">
            <a:extLst>
              <a:ext uri="{FF2B5EF4-FFF2-40B4-BE49-F238E27FC236}">
                <a16:creationId xmlns:a16="http://schemas.microsoft.com/office/drawing/2014/main" id="{96A89A1D-1FBB-45BE-8983-95187ECF7E5F}"/>
              </a:ext>
            </a:extLst>
          </p:cNvPr>
          <p:cNvGrpSpPr/>
          <p:nvPr/>
        </p:nvGrpSpPr>
        <p:grpSpPr>
          <a:xfrm>
            <a:off x="2066769" y="5514033"/>
            <a:ext cx="8058462" cy="994870"/>
            <a:chOff x="542761" y="1736761"/>
            <a:chExt cx="8058462" cy="807000"/>
          </a:xfrm>
        </p:grpSpPr>
        <p:sp>
          <p:nvSpPr>
            <p:cNvPr id="29" name="Google Shape;155;p18">
              <a:extLst>
                <a:ext uri="{FF2B5EF4-FFF2-40B4-BE49-F238E27FC236}">
                  <a16:creationId xmlns:a16="http://schemas.microsoft.com/office/drawing/2014/main" id="{95593E97-27E5-4D0B-9053-579CB4DFC85C}"/>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30" name="Google Shape;156;p18">
              <a:extLst>
                <a:ext uri="{FF2B5EF4-FFF2-40B4-BE49-F238E27FC236}">
                  <a16:creationId xmlns:a16="http://schemas.microsoft.com/office/drawing/2014/main" id="{8A986D25-6378-4C9F-AC49-38C1CC413FA1}"/>
                </a:ext>
              </a:extLst>
            </p:cNvPr>
            <p:cNvSpPr txBox="1"/>
            <p:nvPr/>
          </p:nvSpPr>
          <p:spPr>
            <a:xfrm>
              <a:off x="542761" y="1860374"/>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Calibri" panose="020F0502020204030204" pitchFamily="34" charset="0"/>
                </a:rPr>
                <a:t>A larger budget deficit can lead to a larger trade deficit, but the connection is not always one to one.</a:t>
              </a:r>
            </a:p>
          </p:txBody>
        </p:sp>
      </p:grpSp>
    </p:spTree>
    <p:extLst>
      <p:ext uri="{BB962C8B-B14F-4D97-AF65-F5344CB8AC3E}">
        <p14:creationId xmlns:p14="http://schemas.microsoft.com/office/powerpoint/2010/main" val="4096332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From Budget Deficit to Economic Crisis: Turkey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26849"/>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early 2000s, Turkey often borrowed dollars to finance budget deficits, leading to high levels of inflation.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1583"/>
            <a:ext cx="8058357" cy="987551"/>
            <a:chOff x="542866" y="1736761"/>
            <a:chExt cx="8058357" cy="714393"/>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71439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1000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2002, when investors from other countries withdrew their funds, the supply of the Turkish lira increased, causing it to depreciate.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47827"/>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1994"/>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Loans in dollars from the U.S. became more expensive for Turkish banks to repay due to the lira depreciating.</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4873834"/>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27483"/>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Many Turkish banks then went bankrupt, causing a large decrease in aggregate demand and a recession.</a:t>
              </a:r>
            </a:p>
          </p:txBody>
        </p:sp>
      </p:grpSp>
    </p:spTree>
    <p:extLst>
      <p:ext uri="{BB962C8B-B14F-4D97-AF65-F5344CB8AC3E}">
        <p14:creationId xmlns:p14="http://schemas.microsoft.com/office/powerpoint/2010/main" val="750568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Imagine the U.S. dollar depreciates overnight. How would this affect your daily consumption? Would you decide to invest or save more? How will this affect the economy in the long run?</a:t>
              </a:r>
            </a:p>
          </p:txBody>
        </p:sp>
      </p:grpSp>
      <p:pic>
        <p:nvPicPr>
          <p:cNvPr id="5" name="Picture 4" descr="A person's hands holding a fanned out dollar bill">
            <a:extLst>
              <a:ext uri="{FF2B5EF4-FFF2-40B4-BE49-F238E27FC236}">
                <a16:creationId xmlns:a16="http://schemas.microsoft.com/office/drawing/2014/main" id="{B294F6A4-E536-47CC-99EC-7F82DA8D96CC}"/>
              </a:ext>
            </a:extLst>
          </p:cNvPr>
          <p:cNvPicPr>
            <a:picLocks noChangeAspect="1"/>
          </p:cNvPicPr>
          <p:nvPr/>
        </p:nvPicPr>
        <p:blipFill>
          <a:blip r:embed="rId3"/>
          <a:stretch>
            <a:fillRect/>
          </a:stretch>
        </p:blipFill>
        <p:spPr>
          <a:xfrm>
            <a:off x="3464850" y="2813288"/>
            <a:ext cx="5262242" cy="3510330"/>
          </a:xfrm>
          <a:prstGeom prst="rect">
            <a:avLst/>
          </a:prstGeom>
        </p:spPr>
      </p:pic>
    </p:spTree>
    <p:extLst>
      <p:ext uri="{BB962C8B-B14F-4D97-AF65-F5344CB8AC3E}">
        <p14:creationId xmlns:p14="http://schemas.microsoft.com/office/powerpoint/2010/main" val="8768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Addressing Trade Imbalances</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3" y="1515231"/>
            <a:ext cx="8058468" cy="1115568"/>
            <a:chOff x="542755" y="1736761"/>
            <a:chExt cx="8058468"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5" y="1763533"/>
              <a:ext cx="8058299"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the inflow of foreign investment capital is from foreign investors making long-term direct investments in firms, there may be no reason for concern.</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37730"/>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75505"/>
              <a:ext cx="7953536"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danger arises when foreign investment is not funding long-term physical capital investment but instead funding short-term portfolio investment in government bonds.</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60229"/>
            <a:ext cx="8058385" cy="987552"/>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29270"/>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Foreign financial investors are on alert for any reason to fear a decrease in the exchange rate or a failure of repayment.</a:t>
              </a: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92" y="5054712"/>
            <a:ext cx="8058357" cy="1115568"/>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7722"/>
              <a:ext cx="7867218"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Reducing a nation's budget deficit is not always successful in reducing its trade deficit because other elements of the national saving and investment identity may change instead.</a:t>
              </a:r>
            </a:p>
          </p:txBody>
        </p:sp>
      </p:grpSp>
    </p:spTree>
    <p:extLst>
      <p:ext uri="{BB962C8B-B14F-4D97-AF65-F5344CB8AC3E}">
        <p14:creationId xmlns:p14="http://schemas.microsoft.com/office/powerpoint/2010/main" val="93064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63393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sustained pattern of large budget deficits over time can lead to macroeconomic problems.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budget and trade deficit do not always move together because the other components of the national saving and investment identity can change as well.</a:t>
            </a:r>
          </a:p>
          <a:p>
            <a:pPr marL="457200" indent="-355600">
              <a:buClr>
                <a:schemeClr val="lt1"/>
              </a:buClr>
              <a:buSzPts val="2000"/>
              <a:buFont typeface="Calibri"/>
              <a:buChar char="●"/>
            </a:pPr>
            <a:endParaRPr lang="en-US" sz="2000" dirty="0">
              <a:solidFill>
                <a:schemeClr val="lt1"/>
              </a:solidFill>
              <a:latin typeface="Calibri"/>
              <a:ea typeface="Calibri"/>
              <a:cs typeface="Calibri"/>
              <a:sym typeface="Calibri"/>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Large budget deficits can lead to inflation, recession, and financial crises.</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indent="-3556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foreign investment funds short-term portfolio investments in government bonds rather than long-term physical capital improvements, trade imbalances are riskier.</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1441</Words>
  <Application>Microsoft Office PowerPoint</Application>
  <PresentationFormat>Widescreen</PresentationFormat>
  <Paragraphs>91</Paragraphs>
  <Slides>10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90</cp:revision>
  <dcterms:modified xsi:type="dcterms:W3CDTF">2023-08-09T19:39:11Z</dcterms:modified>
</cp:coreProperties>
</file>