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0"/>
  </p:notesMasterIdLst>
  <p:sldIdLst>
    <p:sldId id="256" r:id="rId2"/>
    <p:sldId id="371" r:id="rId3"/>
    <p:sldId id="391" r:id="rId4"/>
    <p:sldId id="392" r:id="rId5"/>
    <p:sldId id="434" r:id="rId6"/>
    <p:sldId id="401" r:id="rId7"/>
    <p:sldId id="386" r:id="rId8"/>
    <p:sldId id="394" r:id="rId9"/>
    <p:sldId id="395" r:id="rId10"/>
    <p:sldId id="396" r:id="rId11"/>
    <p:sldId id="397" r:id="rId12"/>
    <p:sldId id="398" r:id="rId13"/>
    <p:sldId id="399" r:id="rId14"/>
    <p:sldId id="400" r:id="rId15"/>
    <p:sldId id="364" r:id="rId16"/>
    <p:sldId id="402" r:id="rId17"/>
    <p:sldId id="403" r:id="rId18"/>
    <p:sldId id="404" r:id="rId19"/>
    <p:sldId id="405" r:id="rId20"/>
    <p:sldId id="406" r:id="rId21"/>
    <p:sldId id="407" r:id="rId22"/>
    <p:sldId id="408" r:id="rId23"/>
    <p:sldId id="435"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275" r:id="rId49"/>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Century Gothic" panose="020B0502020202020204" pitchFamily="34"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271" autoAdjust="0"/>
  </p:normalViewPr>
  <p:slideViewPr>
    <p:cSldViewPr snapToGrid="0">
      <p:cViewPr varScale="1">
        <p:scale>
          <a:sx n="95" d="100"/>
          <a:sy n="95" d="100"/>
        </p:scale>
        <p:origin x="115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2020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a:t>
            </a:r>
            <a:r>
              <a:rPr lang="en-US"/>
              <a:t>criticism?</a:t>
            </a:r>
            <a:endParaRPr lang="en-US"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$1,085</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$1,085–$4,255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$4,255–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919314"/>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Diversity of Countries and Economies across the World</a:t>
            </a:r>
            <a:endParaRPr lang="en-US" dirty="0"/>
          </a:p>
        </p:txBody>
      </p:sp>
      <p:cxnSp>
        <p:nvCxnSpPr>
          <p:cNvPr id="51" name="Google Shape;51;p1"/>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Geography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25746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Age Distribution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177355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Industrial Structure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8987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Economic Institutions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8821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78028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77123"/>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Improving Countries' Standards of Living</a:t>
            </a:r>
            <a:endParaRPr lang="en-US" dirty="0"/>
          </a:p>
        </p:txBody>
      </p:sp>
      <p:cxnSp>
        <p:nvCxnSpPr>
          <p:cNvPr id="51" name="Google Shape;51;p1"/>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Growth in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3867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Four Asian Tigers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47533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Middle-Income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6700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Low-Income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1933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cs typeface="Arial"/>
                  <a:sym typeface="Century Gothic"/>
                </a:rPr>
                <a:t>Growth Policies for Low-Income Countries</a:t>
              </a:r>
              <a:endParaRPr kumimoji="0" lang="en-US" sz="3200"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This bar chart shows the ten lowest-income countries in 2020 as measured by GNI per capita.</a:t>
              </a: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grpSp>
      <p:pic>
        <p:nvPicPr>
          <p:cNvPr id="3" name="Picture 2" descr="Bar chart of the ten lowest income countries in 2020">
            <a:extLst>
              <a:ext uri="{FF2B5EF4-FFF2-40B4-BE49-F238E27FC236}">
                <a16:creationId xmlns:a16="http://schemas.microsoft.com/office/drawing/2014/main" id="{8CE4C7AA-C11C-6ACC-DBD6-F4FDABF9152A}"/>
              </a:ext>
            </a:extLst>
          </p:cNvPr>
          <p:cNvPicPr>
            <a:picLocks noChangeAspect="1"/>
          </p:cNvPicPr>
          <p:nvPr/>
        </p:nvPicPr>
        <p:blipFill>
          <a:blip r:embed="rId3"/>
          <a:stretch>
            <a:fillRect/>
          </a:stretch>
        </p:blipFill>
        <p:spPr>
          <a:xfrm>
            <a:off x="2841121" y="1290654"/>
            <a:ext cx="6509757" cy="4429439"/>
          </a:xfrm>
          <a:prstGeom prst="rect">
            <a:avLst/>
          </a:prstGeom>
        </p:spPr>
      </p:pic>
    </p:spTree>
    <p:extLst>
      <p:ext uri="{BB962C8B-B14F-4D97-AF65-F5344CB8AC3E}">
        <p14:creationId xmlns:p14="http://schemas.microsoft.com/office/powerpoint/2010/main" val="3487197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4091301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Causes of Unemployment and Inflation around the World</a:t>
            </a:r>
            <a:endParaRPr lang="en-US" dirty="0"/>
          </a:p>
        </p:txBody>
      </p:sp>
      <p:cxnSp>
        <p:nvCxnSpPr>
          <p:cNvPr id="51" name="Google Shape;51;p1"/>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981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Goals of Different Countries</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74398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Natural Rate of Unemployment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Undeveloped Labor Markets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Real Life Example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477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109643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Summary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Balance of Trade Concerns</a:t>
            </a:r>
            <a:endParaRPr lang="en-US" dirty="0"/>
          </a:p>
        </p:txBody>
      </p:sp>
      <p:cxnSp>
        <p:nvCxnSpPr>
          <p:cNvPr id="51" name="Google Shape;51;p1"/>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Viewpoints on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Potential Consequences of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Quantifying Economic Diversity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81715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Flows of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0746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Expected Pattern of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for the U.S. Economy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in Small Economies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98713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5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9505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373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797195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30465"/>
            <a:ext cx="8058399" cy="1078992"/>
            <a:chOff x="542824" y="1736761"/>
            <a:chExt cx="8058399"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4" y="1762299"/>
              <a:ext cx="7971956"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00095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432919"/>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4067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0"/>
            <a:ext cx="8058462" cy="3411971"/>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7956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4070292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cs typeface="Arial"/>
                  <a:sym typeface="Century Gothic"/>
                </a:rPr>
                <a:t>Country Classifications</a:t>
              </a:r>
              <a:endParaRPr kumimoji="0" lang="en-US" sz="3200"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defTabSz="914400" rtl="0" eaLnBrk="1" fontAlgn="auto" latinLnBrk="0" hangingPunct="1">
              <a:lnSpc>
                <a:spcPct val="100000"/>
              </a:lnSpc>
              <a:spcBef>
                <a:spcPts val="0"/>
              </a:spcBef>
              <a:spcAft>
                <a:spcPts val="0"/>
              </a:spcAft>
              <a:buClr>
                <a:srgbClr val="FFFFFF"/>
              </a:buClr>
              <a:buSzPts val="2400"/>
              <a:buFont typeface="Calibri"/>
              <a:buChar char="●"/>
              <a:tabLst/>
              <a:defRPr/>
            </a:pPr>
            <a:r>
              <a:rPr kumimoji="0" lang="en-US" sz="2400" b="0" i="0" u="none" strike="noStrike" kern="0" cap="none" spc="0" normalizeH="0" baseline="0" noProof="0">
                <a:ln>
                  <a:noFill/>
                </a:ln>
                <a:solidFill>
                  <a:srgbClr val="FFFFFF"/>
                </a:solidFill>
                <a:effectLst/>
                <a:uLnTx/>
                <a:uFillTx/>
                <a:latin typeface="Calibri"/>
                <a:ea typeface="Calibri"/>
                <a:cs typeface="Calibri"/>
                <a:sym typeface="Calibri"/>
              </a:rPr>
              <a:t>The CPI is subject to two types of bias: substitution bias and quality/new goods bias.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defTabSz="914400" rtl="0" eaLnBrk="1" fontAlgn="auto" latinLnBrk="0" hangingPunct="1">
              <a:lnSpc>
                <a:spcPct val="100000"/>
              </a:lnSpc>
              <a:spcBef>
                <a:spcPts val="0"/>
              </a:spcBef>
              <a:spcAft>
                <a:spcPts val="0"/>
              </a:spcAft>
              <a:buClr>
                <a:srgbClr val="FFFFFF"/>
              </a:buClr>
              <a:buSzPts val="2400"/>
              <a:buFont typeface="Calibri"/>
              <a:buChar char="●"/>
              <a:tabLst/>
              <a:defRPr/>
            </a:pPr>
            <a:r>
              <a:rPr kumimoji="0" lang="en-US" sz="2400" b="0" i="0" u="none" strike="noStrike" kern="0" cap="none" spc="0" normalizeH="0" baseline="0" noProof="0" dirty="0">
                <a:ln>
                  <a:noFill/>
                </a:ln>
                <a:solidFill>
                  <a:srgbClr val="FFFFFF"/>
                </a:solidFill>
                <a:effectLst/>
                <a:uLnTx/>
                <a:uFillTx/>
                <a:latin typeface="Calibri"/>
                <a:ea typeface="Calibri"/>
                <a:cs typeface="Calibri"/>
                <a:sym typeface="Calibri"/>
              </a:rPr>
              <a:t>Both substitution bias and quality/new goods bias tend to overstate the negative impact of inflation on consumers.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World Bank uses gross national income (GNI) per capita to classify countries as low, lower-middle, upper-middle, or high income.</a:t>
              </a: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graphicFrame>
        <p:nvGraphicFramePr>
          <p:cNvPr id="2" name="Table 2">
            <a:extLst>
              <a:ext uri="{FF2B5EF4-FFF2-40B4-BE49-F238E27FC236}">
                <a16:creationId xmlns:a16="http://schemas.microsoft.com/office/drawing/2014/main" id="{EDAB92CC-0F3F-4CE1-A535-7B5253FD543C}"/>
              </a:ext>
            </a:extLst>
          </p:cNvPr>
          <p:cNvGraphicFramePr>
            <a:graphicFrameLocks noGrp="1"/>
          </p:cNvGraphicFramePr>
          <p:nvPr/>
        </p:nvGraphicFramePr>
        <p:xfrm>
          <a:off x="2066769" y="2857956"/>
          <a:ext cx="8058300" cy="2615190"/>
        </p:xfrm>
        <a:graphic>
          <a:graphicData uri="http://schemas.openxmlformats.org/drawingml/2006/table">
            <a:tbl>
              <a:tblPr firstRow="1" bandRow="1">
                <a:tableStyleId>{5C22544A-7EE6-4342-B048-85BDC9FD1C3A}</a:tableStyleId>
              </a:tblPr>
              <a:tblGrid>
                <a:gridCol w="4029150">
                  <a:extLst>
                    <a:ext uri="{9D8B030D-6E8A-4147-A177-3AD203B41FA5}">
                      <a16:colId xmlns:a16="http://schemas.microsoft.com/office/drawing/2014/main" val="486544172"/>
                    </a:ext>
                  </a:extLst>
                </a:gridCol>
                <a:gridCol w="4029150">
                  <a:extLst>
                    <a:ext uri="{9D8B030D-6E8A-4147-A177-3AD203B41FA5}">
                      <a16:colId xmlns:a16="http://schemas.microsoft.com/office/drawing/2014/main" val="1537693276"/>
                    </a:ext>
                  </a:extLst>
                </a:gridCol>
              </a:tblGrid>
              <a:tr h="523038">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Classification</a:t>
                      </a:r>
                    </a:p>
                  </a:txBody>
                  <a:tcPr>
                    <a:solidFill>
                      <a:srgbClr val="627981"/>
                    </a:solidFill>
                  </a:tcPr>
                </a:tc>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GNI per Capita</a:t>
                      </a:r>
                    </a:p>
                  </a:txBody>
                  <a:tcPr>
                    <a:solidFill>
                      <a:srgbClr val="627981"/>
                    </a:solidFill>
                  </a:tcPr>
                </a:tc>
                <a:extLst>
                  <a:ext uri="{0D108BD9-81ED-4DB2-BD59-A6C34878D82A}">
                    <a16:rowId xmlns:a16="http://schemas.microsoft.com/office/drawing/2014/main" val="1526461580"/>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$1,085</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extLst>
                  <a:ext uri="{0D108BD9-81ED-4DB2-BD59-A6C34878D82A}">
                    <a16:rowId xmlns:a16="http://schemas.microsoft.com/office/drawing/2014/main" val="4068243031"/>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$1,085–$4,255</a:t>
                      </a:r>
                    </a:p>
                  </a:txBody>
                  <a:tcPr>
                    <a:solidFill>
                      <a:srgbClr val="627981"/>
                    </a:solidFill>
                  </a:tcPr>
                </a:tc>
                <a:extLst>
                  <a:ext uri="{0D108BD9-81ED-4DB2-BD59-A6C34878D82A}">
                    <a16:rowId xmlns:a16="http://schemas.microsoft.com/office/drawing/2014/main" val="3949744883"/>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$4,255–$13,205</a:t>
                      </a:r>
                    </a:p>
                  </a:txBody>
                  <a:tcPr>
                    <a:solidFill>
                      <a:srgbClr val="627981"/>
                    </a:solidFill>
                  </a:tcPr>
                </a:tc>
                <a:extLst>
                  <a:ext uri="{0D108BD9-81ED-4DB2-BD59-A6C34878D82A}">
                    <a16:rowId xmlns:a16="http://schemas.microsoft.com/office/drawing/2014/main" val="584988685"/>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High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&gt; $13,205</a:t>
                      </a:r>
                    </a:p>
                  </a:txBody>
                  <a:tcPr>
                    <a:solidFill>
                      <a:srgbClr val="627981"/>
                    </a:solidFill>
                  </a:tcPr>
                </a:tc>
                <a:extLst>
                  <a:ext uri="{0D108BD9-81ED-4DB2-BD59-A6C34878D82A}">
                    <a16:rowId xmlns:a16="http://schemas.microsoft.com/office/drawing/2014/main" val="1115483904"/>
                  </a:ext>
                </a:extLst>
              </a:tr>
            </a:tbl>
          </a:graphicData>
        </a:graphic>
      </p:graphicFrame>
    </p:spTree>
    <p:extLst>
      <p:ext uri="{BB962C8B-B14F-4D97-AF65-F5344CB8AC3E}">
        <p14:creationId xmlns:p14="http://schemas.microsoft.com/office/powerpoint/2010/main" val="246544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52846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1470849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396356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Tree>
    <p:extLst>
      <p:ext uri="{BB962C8B-B14F-4D97-AF65-F5344CB8AC3E}">
        <p14:creationId xmlns:p14="http://schemas.microsoft.com/office/powerpoint/2010/main" val="44023440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2017</TotalTime>
  <Words>6937</Words>
  <Application>Microsoft Office PowerPoint</Application>
  <PresentationFormat>Widescreen</PresentationFormat>
  <Paragraphs>439</Paragraphs>
  <Slides>48</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Calibri</vt:lpstr>
      <vt:lpstr>Arial</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124</cp:revision>
  <dcterms:modified xsi:type="dcterms:W3CDTF">2023-08-09T20:20:24Z</dcterms:modified>
</cp:coreProperties>
</file>