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371" r:id="rId3"/>
    <p:sldId id="391" r:id="rId4"/>
    <p:sldId id="392" r:id="rId5"/>
    <p:sldId id="393" r:id="rId6"/>
    <p:sldId id="401" r:id="rId7"/>
    <p:sldId id="386" r:id="rId8"/>
    <p:sldId id="394" r:id="rId9"/>
    <p:sldId id="395" r:id="rId10"/>
    <p:sldId id="396" r:id="rId11"/>
    <p:sldId id="397" r:id="rId12"/>
    <p:sldId id="398" r:id="rId13"/>
    <p:sldId id="399" r:id="rId14"/>
    <p:sldId id="400" r:id="rId15"/>
    <p:sldId id="364" r:id="rId16"/>
    <p:sldId id="275"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7" clrIdx="1">
    <p:extLst>
      <p:ext uri="{19B8F6BF-5375-455C-9EA6-DF929625EA0E}">
        <p15:presenceInfo xmlns:p15="http://schemas.microsoft.com/office/powerpoint/2012/main" userId="Nathan Mirmow" providerId="None"/>
      </p:ext>
    </p:extLst>
  </p:cmAuthor>
  <p:cmAuthor id="3" name="Caitlin Coleman" initials="CC" lastIdx="3"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271" autoAdjust="0"/>
  </p:normalViewPr>
  <p:slideViewPr>
    <p:cSldViewPr snapToGrid="0">
      <p:cViewPr varScale="1">
        <p:scale>
          <a:sx n="95" d="100"/>
          <a:sy n="95" d="100"/>
        </p:scale>
        <p:origin x="115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Geographic differences create positive and negative opportunities for trade, health, and the environment. Some countries have coastlines, while others are completely landlocked. Some countries have rivers to facilitate commerce, while others have mountains that are barriers to trade. Some countries have deserts, and some countries have rainforests.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0110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age distribution of the population will have considerable effects on the standard of living for both the young and the old. Many high-income countries have a large proportion of elderly citizens. Most low-income countries have a higher proportion of young workers, but the average age of these countries is expected to increase by 2050.</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9199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 high-income countries, only 2% of GDP comes from agriculture. In middle and low-income countries, 12% of GDP on average comes from agriculture. Countries have vastly different degrees of urbanization.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5594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Some countries are market-oriented, while others have command economies. Some economies are far more open to trade than others, with some limiting trade with tariffs and quotas. Countries have different levels of political stability and religious and social institutions.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8519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COVID-19 pandemic affected the entire world, but the outcomes varied widely from country to country. Consider the different factors that comprise standard of living and the data that has emerged on the impact of the pandemic. How would you measure and compare the effect of the pandemic on the standard of living in different countries? Why is that the best measure?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0485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Economies across the world are extraordinarily different in composition and performance. Differences in productivity explain the diversity of average incomes across the world. Productivity depends on physical and human capital and technology. Different economic characteristics, institutions, history, and politics impact economic performance.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9846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goal of most economies is to maintain quality of life. Quality of life includes low unemployment, price stability, and the ability to trade. Most countries' goals are similar, but they may use different macroeconomic policies to achieve those goals.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8752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GDP per capita is a useful indicator to quantify the diversity in the standard of living across countries. Purchasing power parity (PPP) must be considered in order to convert average incomes into comparable units. PPP takes into account the fact that prices of the same good may be different across countries. The primary goal for most countries is to not only increase GDP but also GDP per capita, which will raise the overall standard of living.</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2091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World Bank uses gross national income (GNI) per capita to classify countries as low, lower-middle, upper-middle, or high income.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Low income </a:t>
            </a:r>
            <a:r>
              <a:rPr lang="en-US" sz="1200" b="0" i="0" u="none" strike="noStrike" cap="none" dirty="0">
                <a:solidFill>
                  <a:schemeClr val="bg1"/>
                </a:solidFill>
                <a:latin typeface="Calibri" panose="020F0502020204030204" pitchFamily="34" charset="0"/>
                <a:ea typeface="+mn-ea"/>
                <a:cs typeface="Times New Roman" panose="02020603050405020304" pitchFamily="18" charset="0"/>
                <a:sym typeface="Arial"/>
              </a:rPr>
              <a:t>&lt; $1,085</a:t>
            </a:r>
            <a:endParaRPr lang="en-US" sz="1200" b="0" i="0" u="none" strike="noStrike" cap="none" dirty="0">
              <a:solidFill>
                <a:schemeClr val="bg1"/>
              </a:solidFill>
              <a:latin typeface="Calibri" panose="020F0502020204030204" pitchFamily="34" charset="0"/>
              <a:cs typeface="Times New Roman" panose="02020603050405020304" pitchFamily="18" charset="0"/>
              <a:sym typeface="Arial"/>
            </a:endParaRPr>
          </a:p>
          <a:p>
            <a:pPr marL="0" lvl="0" indent="0" algn="l" rtl="0">
              <a:spcBef>
                <a:spcPts val="0"/>
              </a:spcBef>
              <a:spcAft>
                <a:spcPts val="0"/>
              </a:spcAft>
              <a:buNone/>
            </a:pPr>
            <a:r>
              <a:rPr lang="en-US" dirty="0"/>
              <a:t>Lower-middle income $1,085–$4,255</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bg1"/>
                </a:solidFill>
                <a:latin typeface="Calibri" panose="020F0502020204030204" pitchFamily="34" charset="0"/>
                <a:ea typeface="+mn-ea"/>
                <a:cs typeface="Times New Roman" panose="02020603050405020304" pitchFamily="18" charset="0"/>
                <a:sym typeface="Arial"/>
              </a:rPr>
              <a:t>Upper-middle income </a:t>
            </a:r>
            <a:r>
              <a:rPr lang="en-US" sz="1200" b="0" i="0" u="none" strike="noStrike" cap="none" dirty="0">
                <a:solidFill>
                  <a:schemeClr val="bg1"/>
                </a:solidFill>
                <a:latin typeface="Calibri" panose="020F0502020204030204" pitchFamily="34" charset="0"/>
                <a:cs typeface="Times New Roman" panose="02020603050405020304" pitchFamily="18" charset="0"/>
                <a:sym typeface="Arial"/>
              </a:rPr>
              <a:t>$4,255– $13,205</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bg1"/>
                </a:solidFill>
                <a:latin typeface="Calibri" panose="020F0502020204030204" pitchFamily="34" charset="0"/>
                <a:cs typeface="Times New Roman" panose="02020603050405020304" pitchFamily="18" charset="0"/>
                <a:sym typeface="Arial"/>
              </a:rPr>
              <a:t>High income &gt; $13,205</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bg1"/>
              </a:solidFill>
              <a:latin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bg1"/>
              </a:solidFill>
              <a:latin typeface="Calibri" panose="020F0502020204030204" pitchFamily="34" charset="0"/>
              <a:cs typeface="Times New Roman" panose="02020603050405020304" pitchFamily="18" charset="0"/>
              <a:sym typeface="Arial"/>
            </a:endParaRPr>
          </a:p>
          <a:p>
            <a:pPr marL="0" lvl="0" indent="0" algn="l" rtl="0">
              <a:spcBef>
                <a:spcPts val="0"/>
              </a:spcBef>
              <a:spcAft>
                <a:spcPts val="0"/>
              </a:spcAft>
              <a:buNone/>
            </a:pP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5430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world map shows an overview of GDP per capita by country in 2018. There is a clear imbalance in the GDP across the world.</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7416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There is a clear imbalance in GDP levels across the world. North America, Australia, and western Europe have the highest GDPs. Large areas of the world, like Africa and South Asia, have much lower GDPs. North America and the European Union have about 11.5% of the world's population, but they produce close to 48% of the world's GDP.</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9829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bg1"/>
                </a:solidFill>
                <a:latin typeface="Calibri" panose="020F0502020204030204" pitchFamily="34" charset="0"/>
                <a:cs typeface="Times New Roman" panose="02020603050405020304" pitchFamily="18" charset="0"/>
              </a:rPr>
              <a:t>Factors like health, education, human rights, crime and personal safety, and environmental quality are not entirely captured in a GDP per capita calculation. Many of these factors are correlated with per-capita GDP, but there are exceptions. No region can claim to have a perfect standard of living; for instance, even high-income regions like Europe and North America still have malnourishment and poverty.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chemeClr val="bg1"/>
              </a:solidFill>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chemeClr val="bg1"/>
              </a:solidFill>
              <a:latin typeface="Calibri" panose="020F0502020204030204" pitchFamily="34" charset="0"/>
              <a:cs typeface="Times New Roman" panose="02020603050405020304" pitchFamily="18" charset="0"/>
              <a:sym typeface="Calibri"/>
            </a:endParaRP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0730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Four additional factors are significant in a wide range of statistical studies: geography, demography, industrial structure, institutions.</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6034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1524000" y="11223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1" name="Google Shape;11;p22"/>
          <p:cNvSpPr txBox="1">
            <a:spLocks noGrp="1"/>
          </p:cNvSpPr>
          <p:nvPr>
            <p:ph type="body" idx="1"/>
          </p:nvPr>
        </p:nvSpPr>
        <p:spPr>
          <a:xfrm>
            <a:off x="1524000" y="3602037"/>
            <a:ext cx="9144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2400"/>
              <a:buFont typeface="Calibri"/>
              <a:buNone/>
              <a:defRPr sz="2400"/>
            </a:lvl1pPr>
            <a:lvl2pPr marL="914400" lvl="1" indent="-228600" algn="ctr">
              <a:lnSpc>
                <a:spcPct val="90000"/>
              </a:lnSpc>
              <a:spcBef>
                <a:spcPts val="1000"/>
              </a:spcBef>
              <a:spcAft>
                <a:spcPts val="0"/>
              </a:spcAft>
              <a:buClr>
                <a:srgbClr val="000000"/>
              </a:buClr>
              <a:buSzPts val="2400"/>
              <a:buFont typeface="Calibri"/>
              <a:buNone/>
              <a:defRPr sz="2400"/>
            </a:lvl2pPr>
            <a:lvl3pPr marL="1371600" lvl="2" indent="-228600" algn="ctr">
              <a:lnSpc>
                <a:spcPct val="90000"/>
              </a:lnSpc>
              <a:spcBef>
                <a:spcPts val="1000"/>
              </a:spcBef>
              <a:spcAft>
                <a:spcPts val="0"/>
              </a:spcAft>
              <a:buClr>
                <a:srgbClr val="000000"/>
              </a:buClr>
              <a:buSzPts val="2400"/>
              <a:buFont typeface="Calibri"/>
              <a:buNone/>
              <a:defRPr sz="2400"/>
            </a:lvl3pPr>
            <a:lvl4pPr marL="1828800" lvl="3" indent="-228600" algn="ctr">
              <a:lnSpc>
                <a:spcPct val="90000"/>
              </a:lnSpc>
              <a:spcBef>
                <a:spcPts val="1000"/>
              </a:spcBef>
              <a:spcAft>
                <a:spcPts val="0"/>
              </a:spcAft>
              <a:buClr>
                <a:srgbClr val="000000"/>
              </a:buClr>
              <a:buSzPts val="2400"/>
              <a:buFont typeface="Calibri"/>
              <a:buNone/>
              <a:defRPr sz="2400"/>
            </a:lvl4pPr>
            <a:lvl5pPr marL="2286000" lvl="4" indent="-228600" algn="ctr">
              <a:lnSpc>
                <a:spcPct val="90000"/>
              </a:lnSpc>
              <a:spcBef>
                <a:spcPts val="1000"/>
              </a:spcBef>
              <a:spcAft>
                <a:spcPts val="0"/>
              </a:spcAft>
              <a:buClr>
                <a:srgbClr val="000000"/>
              </a:buClr>
              <a:buSzPts val="2400"/>
              <a:buFont typeface="Calibri"/>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2" name="Google Shape;12;p22"/>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3"/>
        <p:cNvGrpSpPr/>
        <p:nvPr/>
      </p:nvGrpSpPr>
      <p:grpSpPr>
        <a:xfrm>
          <a:off x="0" y="0"/>
          <a:ext cx="0" cy="0"/>
          <a:chOff x="0" y="0"/>
          <a:chExt cx="0" cy="0"/>
        </a:xfrm>
      </p:grpSpPr>
      <p:sp>
        <p:nvSpPr>
          <p:cNvPr id="14" name="Google Shape;14;p23"/>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5" name="Google Shape;15;p23"/>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6" name="Google Shape;16;p23"/>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9" name="Google Shape;19;p24"/>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Calibri"/>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Calibri"/>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Calibri"/>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Calibri"/>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Calibri"/>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0" name="Google Shape;20;p24"/>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3" name="Google Shape;23;p25"/>
          <p:cNvSpPr txBox="1">
            <a:spLocks noGrp="1"/>
          </p:cNvSpPr>
          <p:nvPr>
            <p:ph type="body" idx="1"/>
          </p:nvPr>
        </p:nvSpPr>
        <p:spPr>
          <a:xfrm>
            <a:off x="838200" y="1825625"/>
            <a:ext cx="5181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4" name="Google Shape;24;p25"/>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9787" y="365125"/>
            <a:ext cx="10515601"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7" name="Google Shape;27;p26"/>
          <p:cNvSpPr txBox="1">
            <a:spLocks noGrp="1"/>
          </p:cNvSpPr>
          <p:nvPr>
            <p:ph type="body" idx="1"/>
          </p:nvPr>
        </p:nvSpPr>
        <p:spPr>
          <a:xfrm>
            <a:off x="839787" y="1681163"/>
            <a:ext cx="5157789"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Calibri"/>
              <a:buNone/>
              <a:defRPr sz="2400" b="1"/>
            </a:lvl1pPr>
            <a:lvl2pPr marL="914400" lvl="1" indent="-228600" algn="l">
              <a:lnSpc>
                <a:spcPct val="90000"/>
              </a:lnSpc>
              <a:spcBef>
                <a:spcPts val="1000"/>
              </a:spcBef>
              <a:spcAft>
                <a:spcPts val="0"/>
              </a:spcAft>
              <a:buClr>
                <a:srgbClr val="000000"/>
              </a:buClr>
              <a:buSzPts val="2400"/>
              <a:buFont typeface="Calibri"/>
              <a:buNone/>
              <a:defRPr sz="2400" b="1"/>
            </a:lvl2pPr>
            <a:lvl3pPr marL="1371600" lvl="2" indent="-228600" algn="l">
              <a:lnSpc>
                <a:spcPct val="90000"/>
              </a:lnSpc>
              <a:spcBef>
                <a:spcPts val="1000"/>
              </a:spcBef>
              <a:spcAft>
                <a:spcPts val="0"/>
              </a:spcAft>
              <a:buClr>
                <a:srgbClr val="000000"/>
              </a:buClr>
              <a:buSzPts val="2400"/>
              <a:buFont typeface="Calibri"/>
              <a:buNone/>
              <a:defRPr sz="2400" b="1"/>
            </a:lvl3pPr>
            <a:lvl4pPr marL="1828800" lvl="3" indent="-228600" algn="l">
              <a:lnSpc>
                <a:spcPct val="90000"/>
              </a:lnSpc>
              <a:spcBef>
                <a:spcPts val="1000"/>
              </a:spcBef>
              <a:spcAft>
                <a:spcPts val="0"/>
              </a:spcAft>
              <a:buClr>
                <a:srgbClr val="000000"/>
              </a:buClr>
              <a:buSzPts val="2400"/>
              <a:buFont typeface="Calibri"/>
              <a:buNone/>
              <a:defRPr sz="2400" b="1"/>
            </a:lvl4pPr>
            <a:lvl5pPr marL="2286000" lvl="4" indent="-228600" algn="l">
              <a:lnSpc>
                <a:spcPct val="90000"/>
              </a:lnSpc>
              <a:spcBef>
                <a:spcPts val="1000"/>
              </a:spcBef>
              <a:spcAft>
                <a:spcPts val="0"/>
              </a:spcAft>
              <a:buClr>
                <a:srgbClr val="000000"/>
              </a:buClr>
              <a:buSzPts val="2400"/>
              <a:buFont typeface="Calibri"/>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8" name="Google Shape;28;p26"/>
          <p:cNvSpPr txBox="1">
            <a:spLocks noGrp="1"/>
          </p:cNvSpPr>
          <p:nvPr>
            <p:ph type="body" idx="2"/>
          </p:nvPr>
        </p:nvSpPr>
        <p:spPr>
          <a:xfrm>
            <a:off x="6172200" y="1681163"/>
            <a:ext cx="5183188"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9" name="Google Shape;29;p26"/>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27"/>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2" name="Google Shape;32;p27"/>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3"/>
        <p:cNvGrpSpPr/>
        <p:nvPr/>
      </p:nvGrpSpPr>
      <p:grpSpPr>
        <a:xfrm>
          <a:off x="0" y="0"/>
          <a:ext cx="0" cy="0"/>
          <a:chOff x="0" y="0"/>
          <a:chExt cx="0" cy="0"/>
        </a:xfrm>
      </p:grpSpPr>
      <p:sp>
        <p:nvSpPr>
          <p:cNvPr id="34" name="Google Shape;34;p28"/>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5"/>
        <p:cNvGrpSpPr/>
        <p:nvPr/>
      </p:nvGrpSpPr>
      <p:grpSpPr>
        <a:xfrm>
          <a:off x="0" y="0"/>
          <a:ext cx="0" cy="0"/>
          <a:chOff x="0" y="0"/>
          <a:chExt cx="0" cy="0"/>
        </a:xfrm>
      </p:grpSpPr>
      <p:sp>
        <p:nvSpPr>
          <p:cNvPr id="36" name="Google Shape;36;p29"/>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7" name="Google Shape;37;p29"/>
          <p:cNvSpPr txBox="1">
            <a:spLocks noGrp="1"/>
          </p:cNvSpPr>
          <p:nvPr>
            <p:ph type="body" idx="1"/>
          </p:nvPr>
        </p:nvSpPr>
        <p:spPr>
          <a:xfrm>
            <a:off x="5183187" y="987425"/>
            <a:ext cx="6172201" cy="4873625"/>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8" name="Google Shape;38;p29"/>
          <p:cNvSpPr txBox="1">
            <a:spLocks noGrp="1"/>
          </p:cNvSpPr>
          <p:nvPr>
            <p:ph type="body" idx="2"/>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9" name="Google Shape;39;p29"/>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2" name="Google Shape;42;p30"/>
          <p:cNvSpPr>
            <a:spLocks noGrp="1"/>
          </p:cNvSpPr>
          <p:nvPr>
            <p:ph type="pic" idx="2"/>
          </p:nvPr>
        </p:nvSpPr>
        <p:spPr>
          <a:xfrm>
            <a:off x="5183187" y="987425"/>
            <a:ext cx="6172201"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43" name="Google Shape;43;p30"/>
          <p:cNvSpPr txBox="1">
            <a:spLocks noGrp="1"/>
          </p:cNvSpPr>
          <p:nvPr>
            <p:ph type="body" idx="1"/>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Calibri"/>
              <a:buNone/>
              <a:defRPr sz="1600"/>
            </a:lvl1pPr>
            <a:lvl2pPr marL="914400" lvl="1" indent="-228600" algn="l">
              <a:lnSpc>
                <a:spcPct val="90000"/>
              </a:lnSpc>
              <a:spcBef>
                <a:spcPts val="1000"/>
              </a:spcBef>
              <a:spcAft>
                <a:spcPts val="0"/>
              </a:spcAft>
              <a:buClr>
                <a:srgbClr val="000000"/>
              </a:buClr>
              <a:buSzPts val="1600"/>
              <a:buFont typeface="Calibri"/>
              <a:buNone/>
              <a:defRPr sz="1600"/>
            </a:lvl2pPr>
            <a:lvl3pPr marL="1371600" lvl="2" indent="-228600" algn="l">
              <a:lnSpc>
                <a:spcPct val="90000"/>
              </a:lnSpc>
              <a:spcBef>
                <a:spcPts val="1000"/>
              </a:spcBef>
              <a:spcAft>
                <a:spcPts val="0"/>
              </a:spcAft>
              <a:buClr>
                <a:srgbClr val="000000"/>
              </a:buClr>
              <a:buSzPts val="1600"/>
              <a:buFont typeface="Calibri"/>
              <a:buNone/>
              <a:defRPr sz="1600"/>
            </a:lvl3pPr>
            <a:lvl4pPr marL="1828800" lvl="3" indent="-228600" algn="l">
              <a:lnSpc>
                <a:spcPct val="90000"/>
              </a:lnSpc>
              <a:spcBef>
                <a:spcPts val="1000"/>
              </a:spcBef>
              <a:spcAft>
                <a:spcPts val="0"/>
              </a:spcAft>
              <a:buClr>
                <a:srgbClr val="000000"/>
              </a:buClr>
              <a:buSzPts val="1600"/>
              <a:buFont typeface="Calibri"/>
              <a:buNone/>
              <a:defRPr sz="1600"/>
            </a:lvl4pPr>
            <a:lvl5pPr marL="2286000" lvl="4" indent="-228600" algn="l">
              <a:lnSpc>
                <a:spcPct val="90000"/>
              </a:lnSpc>
              <a:spcBef>
                <a:spcPts val="1000"/>
              </a:spcBef>
              <a:spcAft>
                <a:spcPts val="0"/>
              </a:spcAft>
              <a:buClr>
                <a:srgbClr val="000000"/>
              </a:buClr>
              <a:buSzPts val="1600"/>
              <a:buFont typeface="Calibri"/>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4" name="Google Shape;44;p30"/>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 name="Google Shape;8;p21"/>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9" y="1919314"/>
            <a:ext cx="9052562" cy="378561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b="0" i="0" u="none" strike="noStrike" cap="none" dirty="0">
                <a:solidFill>
                  <a:srgbClr val="000000"/>
                </a:solidFill>
                <a:latin typeface="Century Gothic"/>
                <a:ea typeface="Century Gothic"/>
                <a:cs typeface="Century Gothic"/>
                <a:sym typeface="Century Gothic"/>
              </a:rPr>
              <a:t>The Diversity of Countries and Economies across the World</a:t>
            </a:r>
            <a:endParaRPr lang="en-US" dirty="0"/>
          </a:p>
        </p:txBody>
      </p:sp>
      <p:cxnSp>
        <p:nvCxnSpPr>
          <p:cNvPr id="51" name="Google Shape;51;p1"/>
          <p:cNvCxnSpPr/>
          <p:nvPr/>
        </p:nvCxnSpPr>
        <p:spPr>
          <a:xfrm>
            <a:off x="3130059" y="5704925"/>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130059" y="1919314"/>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Geography</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5224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Geographic differences create positive and negative opportunities for trade, health, and the environment.</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49478"/>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78422"/>
              <a:ext cx="80583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Some countries have coastlines, while others are completely landlocked. </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836180"/>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5522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Some countries have rivers to facilitate commerce, while others have mountains that are barriers to trade.</a:t>
              </a:r>
            </a:p>
          </p:txBody>
        </p:sp>
      </p:grpSp>
      <p:grpSp>
        <p:nvGrpSpPr>
          <p:cNvPr id="23" name="Google Shape;157;p18">
            <a:extLst>
              <a:ext uri="{FF2B5EF4-FFF2-40B4-BE49-F238E27FC236}">
                <a16:creationId xmlns:a16="http://schemas.microsoft.com/office/drawing/2014/main" id="{11F7696C-225A-4176-B845-029D6454DA49}"/>
              </a:ext>
            </a:extLst>
          </p:cNvPr>
          <p:cNvGrpSpPr/>
          <p:nvPr/>
        </p:nvGrpSpPr>
        <p:grpSpPr>
          <a:xfrm>
            <a:off x="2066764" y="5016745"/>
            <a:ext cx="8058357" cy="1047325"/>
            <a:chOff x="542866" y="1736761"/>
            <a:chExt cx="8058357" cy="807000"/>
          </a:xfrm>
        </p:grpSpPr>
        <p:sp>
          <p:nvSpPr>
            <p:cNvPr id="24" name="Google Shape;158;p18">
              <a:extLst>
                <a:ext uri="{FF2B5EF4-FFF2-40B4-BE49-F238E27FC236}">
                  <a16:creationId xmlns:a16="http://schemas.microsoft.com/office/drawing/2014/main" id="{8B1F8D67-26E8-49B8-9A16-7A42ADBC9068}"/>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3518B115-2338-4DEB-977B-56C2034AFE18}"/>
                </a:ext>
              </a:extLst>
            </p:cNvPr>
            <p:cNvSpPr txBox="1"/>
            <p:nvPr/>
          </p:nvSpPr>
          <p:spPr>
            <a:xfrm>
              <a:off x="542866" y="1938596"/>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Some countries have deserts, and some countries have rainforests.</a:t>
              </a:r>
            </a:p>
          </p:txBody>
        </p:sp>
      </p:grpSp>
    </p:spTree>
    <p:extLst>
      <p:ext uri="{BB962C8B-B14F-4D97-AF65-F5344CB8AC3E}">
        <p14:creationId xmlns:p14="http://schemas.microsoft.com/office/powerpoint/2010/main" val="2574645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Age Distribution</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5224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age distribution of the population will have considerable effects on the standard of living for both the young and the old.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849" y="2626285"/>
            <a:ext cx="8058300" cy="996696"/>
            <a:chOff x="542923" y="1736761"/>
            <a:chExt cx="8058300"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923" y="1943117"/>
              <a:ext cx="80583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Many high-income countries have a large proportion of elderly citizens.</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823" y="3739165"/>
            <a:ext cx="8058326" cy="1047325"/>
            <a:chOff x="542897" y="1736761"/>
            <a:chExt cx="8058326"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97" y="1821675"/>
              <a:ext cx="80583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Most low-income countries have a higher proportion of young workers, but the average age of these countries is expected to increase by 2050.</a:t>
              </a:r>
            </a:p>
          </p:txBody>
        </p:sp>
      </p:grpSp>
    </p:spTree>
    <p:extLst>
      <p:ext uri="{BB962C8B-B14F-4D97-AF65-F5344CB8AC3E}">
        <p14:creationId xmlns:p14="http://schemas.microsoft.com/office/powerpoint/2010/main" val="1773557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Industrial Structure</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965302"/>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In high-income countries, only 2% of GDP comes from agriculture.</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32112"/>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98451"/>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In middle and low-income countries, 12% of GDP on average comes from agriculture. </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801448"/>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972111"/>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Countries have vastly different degrees of urbanization.</a:t>
              </a:r>
            </a:p>
          </p:txBody>
        </p:sp>
      </p:grpSp>
    </p:spTree>
    <p:extLst>
      <p:ext uri="{BB962C8B-B14F-4D97-AF65-F5344CB8AC3E}">
        <p14:creationId xmlns:p14="http://schemas.microsoft.com/office/powerpoint/2010/main" val="289871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Economic Institutions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5224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Some countries are market-oriented, while others have command economies.</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18953"/>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62359"/>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Some economies are far more open to trade than others, with some limiting trade with tariffs and quotas. </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791820"/>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5522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Countries have different levels of political stability and religious and social institutions.</a:t>
              </a:r>
            </a:p>
          </p:txBody>
        </p:sp>
      </p:grpSp>
    </p:spTree>
    <p:extLst>
      <p:ext uri="{BB962C8B-B14F-4D97-AF65-F5344CB8AC3E}">
        <p14:creationId xmlns:p14="http://schemas.microsoft.com/office/powerpoint/2010/main" val="882128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p:nvPr/>
        </p:nvSpPr>
        <p:spPr>
          <a:xfrm>
            <a:off x="1569721" y="225068"/>
            <a:ext cx="9052501"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On Your Own</a:t>
            </a:r>
            <a:endParaRPr lang="en-US" sz="3200" dirty="0"/>
          </a:p>
        </p:txBody>
      </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9" y="1344753"/>
            <a:ext cx="8058462" cy="2033882"/>
            <a:chOff x="542761" y="1736761"/>
            <a:chExt cx="8058462"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61" y="1754716"/>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The COVID-19 pandemic affected the entire world, but the outcomes varied widely from country to country. Consider the different factors that comprise standard of living and the data that has emerged on the impact of the pandemic. How would you measure and compare the effect of the pandemic on the standard of living in different countries? Why is that the best measure?</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pic>
        <p:nvPicPr>
          <p:cNvPr id="3" name="Picture 2" descr="A woman sitting on the ground in an impoverished area">
            <a:extLst>
              <a:ext uri="{FF2B5EF4-FFF2-40B4-BE49-F238E27FC236}">
                <a16:creationId xmlns:a16="http://schemas.microsoft.com/office/drawing/2014/main" id="{19B99567-C568-4C59-8F81-9078254AC5AF}"/>
              </a:ext>
            </a:extLst>
          </p:cNvPr>
          <p:cNvPicPr>
            <a:picLocks noChangeAspect="1"/>
          </p:cNvPicPr>
          <p:nvPr/>
        </p:nvPicPr>
        <p:blipFill>
          <a:blip r:embed="rId3"/>
          <a:stretch>
            <a:fillRect/>
          </a:stretch>
        </p:blipFill>
        <p:spPr>
          <a:xfrm>
            <a:off x="3803244" y="3582028"/>
            <a:ext cx="4585454" cy="3050904"/>
          </a:xfrm>
          <a:prstGeom prst="rect">
            <a:avLst/>
          </a:prstGeom>
        </p:spPr>
      </p:pic>
    </p:spTree>
    <p:extLst>
      <p:ext uri="{BB962C8B-B14F-4D97-AF65-F5344CB8AC3E}">
        <p14:creationId xmlns:p14="http://schemas.microsoft.com/office/powerpoint/2010/main" val="2780289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6E9BCE-F8DF-4D43-9451-DE1D45B86F57}"/>
              </a:ext>
            </a:extLst>
          </p:cNvPr>
          <p:cNvSpPr/>
          <p:nvPr/>
        </p:nvSpPr>
        <p:spPr>
          <a:xfrm>
            <a:off x="1881188" y="1371259"/>
            <a:ext cx="8429625" cy="4437458"/>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066769" y="1607520"/>
            <a:ext cx="7807500" cy="493367"/>
          </a:xfrm>
          <a:prstGeom prst="rect">
            <a:avLst/>
          </a:prstGeom>
          <a:solidFill>
            <a:srgbClr val="627981"/>
          </a:solidFill>
          <a:ln>
            <a:solidFill>
              <a:srgbClr val="627981"/>
            </a:solid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Economies across the world are extraordinarily different in composition and performance.</a:t>
            </a:r>
          </a:p>
          <a:p>
            <a:pPr marL="444500" marR="0" lvl="0" indent="-342900" algn="l" rtl="0">
              <a:spcBef>
                <a:spcPts val="0"/>
              </a:spcBef>
              <a:spcAft>
                <a:spcPts val="0"/>
              </a:spcAft>
              <a:buClr>
                <a:schemeClr val="lt1"/>
              </a:buClr>
              <a:buSzPts val="2000"/>
              <a:buFont typeface="Arial" panose="020B060402020202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ea typeface="Calibri"/>
                <a:cs typeface="Times New Roman" panose="02020603050405020304" pitchFamily="18" charset="0"/>
                <a:sym typeface="Calibri"/>
              </a:rPr>
              <a:t>M</a:t>
            </a:r>
            <a:r>
              <a:rPr lang="en-US" sz="2000" dirty="0">
                <a:solidFill>
                  <a:schemeClr val="lt1"/>
                </a:solidFill>
                <a:latin typeface="Calibri"/>
                <a:ea typeface="Calibri"/>
                <a:cs typeface="Calibri"/>
                <a:sym typeface="Calibri"/>
              </a:rPr>
              <a:t>acroeconomic policy strives towards low levels of unemployment and inflation, but the ways in which countries reach these goals vary.</a:t>
            </a:r>
          </a:p>
          <a:p>
            <a:pPr marL="444500" indent="-342900">
              <a:buClr>
                <a:schemeClr val="lt1"/>
              </a:buClr>
              <a:buSzPts val="20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Economists analyze countries based on their income per person and rank them as low, lower-middle, upper-middle, or high income. </a:t>
            </a:r>
          </a:p>
          <a:p>
            <a:pPr marL="444500" indent="-342900">
              <a:buClr>
                <a:schemeClr val="lt1"/>
              </a:buClr>
              <a:buSzPts val="2000"/>
              <a:buFont typeface="Arial" panose="020B060402020202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GDP per capita is a useful indicator for the differences between countries, but geography, demography, industrial structure, and institutions play a part as well.</a:t>
            </a:r>
            <a:endParaRPr lang="en-US" sz="2000" dirty="0">
              <a:solidFill>
                <a:schemeClr val="bg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4979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Introduction</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6481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Economies across the world are extraordinarily different in composition and performance.</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92" y="2621722"/>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7970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Differences in productivity explain the diversity of average incomes across the world.</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36" y="3780668"/>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973615"/>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Productivity depends on physical and human capital and technology.</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4C1B760-C371-46B4-9F29-0AE3F79868C9}"/>
              </a:ext>
            </a:extLst>
          </p:cNvPr>
          <p:cNvGrpSpPr/>
          <p:nvPr/>
        </p:nvGrpSpPr>
        <p:grpSpPr>
          <a:xfrm>
            <a:off x="2066736" y="4938977"/>
            <a:ext cx="8058357" cy="1047325"/>
            <a:chOff x="542866" y="1736761"/>
            <a:chExt cx="8058357" cy="807000"/>
          </a:xfrm>
        </p:grpSpPr>
        <p:sp>
          <p:nvSpPr>
            <p:cNvPr id="24" name="Google Shape;158;p18">
              <a:extLst>
                <a:ext uri="{FF2B5EF4-FFF2-40B4-BE49-F238E27FC236}">
                  <a16:creationId xmlns:a16="http://schemas.microsoft.com/office/drawing/2014/main" id="{4FC53407-8B83-4D78-BBAB-36C7F4770F7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F51165E-1A78-4FBF-A503-54F4B4330AFB}"/>
                </a:ext>
              </a:extLst>
            </p:cNvPr>
            <p:cNvSpPr txBox="1"/>
            <p:nvPr/>
          </p:nvSpPr>
          <p:spPr>
            <a:xfrm>
              <a:off x="542866" y="185192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Different economic characteristics, institutions, history, and politics impact economic performance.</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798844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p:nvPr/>
        </p:nvSpPr>
        <p:spPr>
          <a:xfrm>
            <a:off x="1569721" y="225068"/>
            <a:ext cx="9052501"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The Goals of Different Countries</a:t>
            </a:r>
            <a:endParaRPr lang="en-US" sz="3200" dirty="0"/>
          </a:p>
        </p:txBody>
      </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965302"/>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goal of most economies is to maintain quality of life.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39119"/>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7970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Quality of life includes low unemployment, price stability, and the ability to trade. </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36" y="3807549"/>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88730"/>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Most countries' goals are similar, but they may use different macroeconomic policies to achieve those goals.</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174398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Quantifying Economic Diversity</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6481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GDP per capita is a useful indicator to quantify the diversity in the standard of living across countries.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32533"/>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7970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Purchasing power parity (PPP) must be considered in order to convert average incomes into comparable units.</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36" y="3796268"/>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9229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PPP takes into account the fact that prices of the same good may be different across countries.</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4C1B760-C371-46B4-9F29-0AE3F79868C9}"/>
              </a:ext>
            </a:extLst>
          </p:cNvPr>
          <p:cNvGrpSpPr/>
          <p:nvPr/>
        </p:nvGrpSpPr>
        <p:grpSpPr>
          <a:xfrm>
            <a:off x="2066736" y="4965435"/>
            <a:ext cx="8058357" cy="1047325"/>
            <a:chOff x="542866" y="1736761"/>
            <a:chExt cx="8058357" cy="807000"/>
          </a:xfrm>
        </p:grpSpPr>
        <p:sp>
          <p:nvSpPr>
            <p:cNvPr id="24" name="Google Shape;158;p18">
              <a:extLst>
                <a:ext uri="{FF2B5EF4-FFF2-40B4-BE49-F238E27FC236}">
                  <a16:creationId xmlns:a16="http://schemas.microsoft.com/office/drawing/2014/main" id="{4FC53407-8B83-4D78-BBAB-36C7F4770F7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F51165E-1A78-4FBF-A503-54F4B4330AFB}"/>
                </a:ext>
              </a:extLst>
            </p:cNvPr>
            <p:cNvSpPr txBox="1"/>
            <p:nvPr/>
          </p:nvSpPr>
          <p:spPr>
            <a:xfrm>
              <a:off x="542866" y="185192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primary goal for most countries is to not only increase GDP but also GDP per capita, which will raise the overall standard of living.</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4181715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Country Classifications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9" y="1515231"/>
            <a:ext cx="8058462" cy="994870"/>
            <a:chOff x="542761" y="1736761"/>
            <a:chExt cx="8058462"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61" y="1826187"/>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The World Bank uses gross national income (GNI) per capita to classify countries as low, lower-middle, upper-middle, or high income.</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aphicFrame>
        <p:nvGraphicFramePr>
          <p:cNvPr id="2" name="Table 2">
            <a:extLst>
              <a:ext uri="{FF2B5EF4-FFF2-40B4-BE49-F238E27FC236}">
                <a16:creationId xmlns:a16="http://schemas.microsoft.com/office/drawing/2014/main" id="{EDAB92CC-0F3F-4CE1-A535-7B5253FD543C}"/>
              </a:ext>
            </a:extLst>
          </p:cNvPr>
          <p:cNvGraphicFramePr>
            <a:graphicFrameLocks noGrp="1"/>
          </p:cNvGraphicFramePr>
          <p:nvPr>
            <p:extLst>
              <p:ext uri="{D42A27DB-BD31-4B8C-83A1-F6EECF244321}">
                <p14:modId xmlns:p14="http://schemas.microsoft.com/office/powerpoint/2010/main" val="1998611307"/>
              </p:ext>
            </p:extLst>
          </p:nvPr>
        </p:nvGraphicFramePr>
        <p:xfrm>
          <a:off x="2066769" y="2857956"/>
          <a:ext cx="8058300" cy="2615190"/>
        </p:xfrm>
        <a:graphic>
          <a:graphicData uri="http://schemas.openxmlformats.org/drawingml/2006/table">
            <a:tbl>
              <a:tblPr firstRow="1" bandRow="1">
                <a:tableStyleId>{5C22544A-7EE6-4342-B048-85BDC9FD1C3A}</a:tableStyleId>
              </a:tblPr>
              <a:tblGrid>
                <a:gridCol w="4029150">
                  <a:extLst>
                    <a:ext uri="{9D8B030D-6E8A-4147-A177-3AD203B41FA5}">
                      <a16:colId xmlns:a16="http://schemas.microsoft.com/office/drawing/2014/main" val="486544172"/>
                    </a:ext>
                  </a:extLst>
                </a:gridCol>
                <a:gridCol w="4029150">
                  <a:extLst>
                    <a:ext uri="{9D8B030D-6E8A-4147-A177-3AD203B41FA5}">
                      <a16:colId xmlns:a16="http://schemas.microsoft.com/office/drawing/2014/main" val="1537693276"/>
                    </a:ext>
                  </a:extLst>
                </a:gridCol>
              </a:tblGrid>
              <a:tr h="523038">
                <a:tc>
                  <a:txBody>
                    <a:bodyPr/>
                    <a:lstStyle/>
                    <a:p>
                      <a:pPr algn="ctr"/>
                      <a:r>
                        <a:rPr lang="en-US" sz="2000" b="1" i="0" u="none" strike="noStrike" cap="none" dirty="0">
                          <a:solidFill>
                            <a:schemeClr val="bg1"/>
                          </a:solidFill>
                          <a:latin typeface="Calibri" panose="020F0502020204030204" pitchFamily="34" charset="0"/>
                          <a:cs typeface="Times New Roman" panose="02020603050405020304" pitchFamily="18" charset="0"/>
                          <a:sym typeface="Arial"/>
                        </a:rPr>
                        <a:t>Classification</a:t>
                      </a:r>
                    </a:p>
                  </a:txBody>
                  <a:tcPr>
                    <a:solidFill>
                      <a:srgbClr val="627981"/>
                    </a:solidFill>
                  </a:tcPr>
                </a:tc>
                <a:tc>
                  <a:txBody>
                    <a:bodyPr/>
                    <a:lstStyle/>
                    <a:p>
                      <a:pPr algn="ctr"/>
                      <a:r>
                        <a:rPr lang="en-US" sz="2000" b="1" i="0" u="none" strike="noStrike" cap="none" dirty="0">
                          <a:solidFill>
                            <a:schemeClr val="bg1"/>
                          </a:solidFill>
                          <a:latin typeface="Calibri" panose="020F0502020204030204" pitchFamily="34" charset="0"/>
                          <a:cs typeface="Times New Roman" panose="02020603050405020304" pitchFamily="18" charset="0"/>
                          <a:sym typeface="Arial"/>
                        </a:rPr>
                        <a:t>GNI per Capita</a:t>
                      </a:r>
                    </a:p>
                  </a:txBody>
                  <a:tcPr>
                    <a:solidFill>
                      <a:srgbClr val="627981"/>
                    </a:solidFill>
                  </a:tcPr>
                </a:tc>
                <a:extLst>
                  <a:ext uri="{0D108BD9-81ED-4DB2-BD59-A6C34878D82A}">
                    <a16:rowId xmlns:a16="http://schemas.microsoft.com/office/drawing/2014/main" val="1526461580"/>
                  </a:ext>
                </a:extLst>
              </a:tr>
              <a:tr h="523038">
                <a:tc>
                  <a:txBody>
                    <a:bodyPr/>
                    <a:lstStyle/>
                    <a:p>
                      <a:pPr algn="ctr"/>
                      <a:r>
                        <a:rPr lang="en-US" sz="2000" b="0" i="0" u="none" strike="noStrike" cap="none" dirty="0">
                          <a:solidFill>
                            <a:schemeClr val="bg1"/>
                          </a:solidFill>
                          <a:latin typeface="Calibri" panose="020F0502020204030204" pitchFamily="34" charset="0"/>
                          <a:ea typeface="+mn-ea"/>
                          <a:cs typeface="Times New Roman" panose="02020603050405020304" pitchFamily="18" charset="0"/>
                          <a:sym typeface="Arial"/>
                        </a:rPr>
                        <a:t>Low income</a:t>
                      </a:r>
                      <a:endParaRPr lang="en-US" sz="2000" b="0" i="0" u="none" strike="noStrike" cap="none" dirty="0">
                        <a:solidFill>
                          <a:schemeClr val="bg1"/>
                        </a:solidFill>
                        <a:latin typeface="Calibri" panose="020F0502020204030204" pitchFamily="34" charset="0"/>
                        <a:cs typeface="Times New Roman" panose="02020603050405020304" pitchFamily="18" charset="0"/>
                        <a:sym typeface="Arial"/>
                      </a:endParaRPr>
                    </a:p>
                  </a:txBody>
                  <a:tcPr>
                    <a:solidFill>
                      <a:srgbClr val="627981"/>
                    </a:solidFill>
                  </a:tcPr>
                </a:tc>
                <a:tc>
                  <a:txBody>
                    <a:bodyPr/>
                    <a:lstStyle/>
                    <a:p>
                      <a:pPr algn="ctr"/>
                      <a:r>
                        <a:rPr lang="en-US" sz="2000" b="0" i="0" u="none" strike="noStrike" cap="none" dirty="0">
                          <a:solidFill>
                            <a:schemeClr val="bg1"/>
                          </a:solidFill>
                          <a:latin typeface="Calibri" panose="020F0502020204030204" pitchFamily="34" charset="0"/>
                          <a:ea typeface="+mn-ea"/>
                          <a:cs typeface="Times New Roman" panose="02020603050405020304" pitchFamily="18" charset="0"/>
                          <a:sym typeface="Arial"/>
                        </a:rPr>
                        <a:t>&lt; $1,085</a:t>
                      </a:r>
                      <a:endParaRPr lang="en-US" sz="2000" b="0" i="0" u="none" strike="noStrike" cap="none" dirty="0">
                        <a:solidFill>
                          <a:schemeClr val="bg1"/>
                        </a:solidFill>
                        <a:latin typeface="Calibri" panose="020F0502020204030204" pitchFamily="34" charset="0"/>
                        <a:cs typeface="Times New Roman" panose="02020603050405020304" pitchFamily="18" charset="0"/>
                        <a:sym typeface="Arial"/>
                      </a:endParaRPr>
                    </a:p>
                  </a:txBody>
                  <a:tcPr>
                    <a:solidFill>
                      <a:srgbClr val="627981"/>
                    </a:solidFill>
                  </a:tcPr>
                </a:tc>
                <a:extLst>
                  <a:ext uri="{0D108BD9-81ED-4DB2-BD59-A6C34878D82A}">
                    <a16:rowId xmlns:a16="http://schemas.microsoft.com/office/drawing/2014/main" val="4068243031"/>
                  </a:ext>
                </a:extLst>
              </a:tr>
              <a:tr h="523038">
                <a:tc>
                  <a:txBody>
                    <a:bodyPr/>
                    <a:lstStyle/>
                    <a:p>
                      <a:pPr algn="ctr"/>
                      <a:r>
                        <a:rPr lang="en-US" sz="2000" b="0" i="0" u="none" strike="noStrike" cap="none" dirty="0">
                          <a:solidFill>
                            <a:schemeClr val="bg1"/>
                          </a:solidFill>
                          <a:latin typeface="Calibri" panose="020F0502020204030204" pitchFamily="34" charset="0"/>
                          <a:ea typeface="+mn-ea"/>
                          <a:cs typeface="Times New Roman" panose="02020603050405020304" pitchFamily="18" charset="0"/>
                          <a:sym typeface="Arial"/>
                        </a:rPr>
                        <a:t>Lower-middle income</a:t>
                      </a:r>
                      <a:endParaRPr lang="en-US" sz="2000" b="0" i="0" u="none" strike="noStrike" cap="none" dirty="0">
                        <a:solidFill>
                          <a:schemeClr val="bg1"/>
                        </a:solidFill>
                        <a:latin typeface="Calibri" panose="020F0502020204030204" pitchFamily="34" charset="0"/>
                        <a:cs typeface="Times New Roman" panose="02020603050405020304" pitchFamily="18" charset="0"/>
                        <a:sym typeface="Arial"/>
                      </a:endParaRPr>
                    </a:p>
                  </a:txBody>
                  <a:tcPr>
                    <a:solidFill>
                      <a:srgbClr val="627981"/>
                    </a:solidFill>
                  </a:tcPr>
                </a:tc>
                <a:tc>
                  <a:txBody>
                    <a:bodyPr/>
                    <a:lstStyle/>
                    <a:p>
                      <a:pPr algn="ctr"/>
                      <a:r>
                        <a:rPr lang="en-US" sz="2000" b="0" i="0" u="none" strike="noStrike" cap="none" dirty="0">
                          <a:solidFill>
                            <a:schemeClr val="bg1"/>
                          </a:solidFill>
                          <a:latin typeface="Calibri" panose="020F0502020204030204" pitchFamily="34" charset="0"/>
                          <a:cs typeface="Times New Roman" panose="02020603050405020304" pitchFamily="18" charset="0"/>
                          <a:sym typeface="Arial"/>
                        </a:rPr>
                        <a:t>$1,085–$4,255</a:t>
                      </a:r>
                    </a:p>
                  </a:txBody>
                  <a:tcPr>
                    <a:solidFill>
                      <a:srgbClr val="627981"/>
                    </a:solidFill>
                  </a:tcPr>
                </a:tc>
                <a:extLst>
                  <a:ext uri="{0D108BD9-81ED-4DB2-BD59-A6C34878D82A}">
                    <a16:rowId xmlns:a16="http://schemas.microsoft.com/office/drawing/2014/main" val="3949744883"/>
                  </a:ext>
                </a:extLst>
              </a:tr>
              <a:tr h="523038">
                <a:tc>
                  <a:txBody>
                    <a:bodyPr/>
                    <a:lstStyle/>
                    <a:p>
                      <a:pPr algn="ctr"/>
                      <a:r>
                        <a:rPr lang="en-US" sz="2000" b="0" i="0" u="none" strike="noStrike" cap="none" dirty="0">
                          <a:solidFill>
                            <a:schemeClr val="bg1"/>
                          </a:solidFill>
                          <a:latin typeface="Calibri" panose="020F0502020204030204" pitchFamily="34" charset="0"/>
                          <a:ea typeface="+mn-ea"/>
                          <a:cs typeface="Times New Roman" panose="02020603050405020304" pitchFamily="18" charset="0"/>
                          <a:sym typeface="Arial"/>
                        </a:rPr>
                        <a:t>Upper-middle income</a:t>
                      </a:r>
                      <a:endParaRPr lang="en-US" sz="2000" b="0" i="0" u="none" strike="noStrike" cap="none" dirty="0">
                        <a:solidFill>
                          <a:schemeClr val="bg1"/>
                        </a:solidFill>
                        <a:latin typeface="Calibri" panose="020F0502020204030204" pitchFamily="34" charset="0"/>
                        <a:cs typeface="Times New Roman" panose="02020603050405020304" pitchFamily="18" charset="0"/>
                        <a:sym typeface="Arial"/>
                      </a:endParaRPr>
                    </a:p>
                  </a:txBody>
                  <a:tcPr>
                    <a:solidFill>
                      <a:srgbClr val="627981"/>
                    </a:solidFill>
                  </a:tcPr>
                </a:tc>
                <a:tc>
                  <a:txBody>
                    <a:bodyPr/>
                    <a:lstStyle/>
                    <a:p>
                      <a:pPr algn="ctr"/>
                      <a:r>
                        <a:rPr lang="en-US" sz="2000" b="0" i="0" u="none" strike="noStrike" cap="none" dirty="0">
                          <a:solidFill>
                            <a:schemeClr val="bg1"/>
                          </a:solidFill>
                          <a:latin typeface="Calibri" panose="020F0502020204030204" pitchFamily="34" charset="0"/>
                          <a:cs typeface="Times New Roman" panose="02020603050405020304" pitchFamily="18" charset="0"/>
                          <a:sym typeface="Arial"/>
                        </a:rPr>
                        <a:t>$4,255–$13,205</a:t>
                      </a:r>
                    </a:p>
                  </a:txBody>
                  <a:tcPr>
                    <a:solidFill>
                      <a:srgbClr val="627981"/>
                    </a:solidFill>
                  </a:tcPr>
                </a:tc>
                <a:extLst>
                  <a:ext uri="{0D108BD9-81ED-4DB2-BD59-A6C34878D82A}">
                    <a16:rowId xmlns:a16="http://schemas.microsoft.com/office/drawing/2014/main" val="584988685"/>
                  </a:ext>
                </a:extLst>
              </a:tr>
              <a:tr h="523038">
                <a:tc>
                  <a:txBody>
                    <a:bodyPr/>
                    <a:lstStyle/>
                    <a:p>
                      <a:pPr algn="ctr"/>
                      <a:r>
                        <a:rPr lang="en-US" sz="2000" b="0" i="0" u="none" strike="noStrike" cap="none" dirty="0">
                          <a:solidFill>
                            <a:schemeClr val="bg1"/>
                          </a:solidFill>
                          <a:latin typeface="Calibri" panose="020F0502020204030204" pitchFamily="34" charset="0"/>
                          <a:ea typeface="+mn-ea"/>
                          <a:cs typeface="Times New Roman" panose="02020603050405020304" pitchFamily="18" charset="0"/>
                          <a:sym typeface="Arial"/>
                        </a:rPr>
                        <a:t>High income</a:t>
                      </a:r>
                      <a:endParaRPr lang="en-US" sz="2000" b="0" i="0" u="none" strike="noStrike" cap="none" dirty="0">
                        <a:solidFill>
                          <a:schemeClr val="bg1"/>
                        </a:solidFill>
                        <a:latin typeface="Calibri" panose="020F0502020204030204" pitchFamily="34" charset="0"/>
                        <a:cs typeface="Times New Roman" panose="02020603050405020304" pitchFamily="18" charset="0"/>
                        <a:sym typeface="Arial"/>
                      </a:endParaRPr>
                    </a:p>
                  </a:txBody>
                  <a:tcPr>
                    <a:solidFill>
                      <a:srgbClr val="627981"/>
                    </a:solidFill>
                  </a:tcPr>
                </a:tc>
                <a:tc>
                  <a:txBody>
                    <a:bodyPr/>
                    <a:lstStyle/>
                    <a:p>
                      <a:pPr algn="ctr"/>
                      <a:r>
                        <a:rPr lang="en-US" sz="2000" b="0" i="0" u="none" strike="noStrike" cap="none" dirty="0">
                          <a:solidFill>
                            <a:schemeClr val="bg1"/>
                          </a:solidFill>
                          <a:latin typeface="Calibri" panose="020F0502020204030204" pitchFamily="34" charset="0"/>
                          <a:cs typeface="Times New Roman" panose="02020603050405020304" pitchFamily="18" charset="0"/>
                          <a:sym typeface="Arial"/>
                        </a:rPr>
                        <a:t>&gt; $13,205</a:t>
                      </a:r>
                    </a:p>
                  </a:txBody>
                  <a:tcPr>
                    <a:solidFill>
                      <a:srgbClr val="627981"/>
                    </a:solidFill>
                  </a:tcPr>
                </a:tc>
                <a:extLst>
                  <a:ext uri="{0D108BD9-81ED-4DB2-BD59-A6C34878D82A}">
                    <a16:rowId xmlns:a16="http://schemas.microsoft.com/office/drawing/2014/main" val="1115483904"/>
                  </a:ext>
                </a:extLst>
              </a:tr>
            </a:tbl>
          </a:graphicData>
        </a:graphic>
      </p:graphicFrame>
    </p:spTree>
    <p:extLst>
      <p:ext uri="{BB962C8B-B14F-4D97-AF65-F5344CB8AC3E}">
        <p14:creationId xmlns:p14="http://schemas.microsoft.com/office/powerpoint/2010/main" val="2595270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GDP Imbalances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23" name="Google Shape;157;p18">
            <a:extLst>
              <a:ext uri="{FF2B5EF4-FFF2-40B4-BE49-F238E27FC236}">
                <a16:creationId xmlns:a16="http://schemas.microsoft.com/office/drawing/2014/main" id="{C15DE79F-D88E-47BF-B075-C5789E9B6B6E}"/>
              </a:ext>
            </a:extLst>
          </p:cNvPr>
          <p:cNvGrpSpPr/>
          <p:nvPr/>
        </p:nvGrpSpPr>
        <p:grpSpPr>
          <a:xfrm>
            <a:off x="2066830" y="5651995"/>
            <a:ext cx="8058340" cy="1047325"/>
            <a:chOff x="542883" y="1736761"/>
            <a:chExt cx="8058340" cy="807000"/>
          </a:xfrm>
        </p:grpSpPr>
        <p:sp>
          <p:nvSpPr>
            <p:cNvPr id="24" name="Google Shape;158;p18">
              <a:extLst>
                <a:ext uri="{FF2B5EF4-FFF2-40B4-BE49-F238E27FC236}">
                  <a16:creationId xmlns:a16="http://schemas.microsoft.com/office/drawing/2014/main" id="{5EE9241C-F51D-4AF0-989B-E6E4B8965F5F}"/>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3B89FEC1-4610-4E7C-B212-F34E464DE6A0}"/>
                </a:ext>
              </a:extLst>
            </p:cNvPr>
            <p:cNvSpPr txBox="1"/>
            <p:nvPr/>
          </p:nvSpPr>
          <p:spPr>
            <a:xfrm>
              <a:off x="542883" y="1871313"/>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lt1"/>
                  </a:solidFill>
                  <a:latin typeface="Calibri"/>
                  <a:ea typeface="Calibri"/>
                  <a:cs typeface="Calibri"/>
                  <a:sym typeface="Calibri"/>
                </a:rPr>
                <a:t>This world map shows an overview of GDP per capita by country in 2018. There is a clear imbalance in the GDP across the world.</a:t>
              </a:r>
            </a:p>
          </p:txBody>
        </p:sp>
      </p:grpSp>
      <p:pic>
        <p:nvPicPr>
          <p:cNvPr id="4" name="Picture 3" descr="A map of the world showing the different levels of GDP per capita across countries">
            <a:extLst>
              <a:ext uri="{FF2B5EF4-FFF2-40B4-BE49-F238E27FC236}">
                <a16:creationId xmlns:a16="http://schemas.microsoft.com/office/drawing/2014/main" id="{0D397B9D-E51D-4044-B4B0-EF1319DC3730}"/>
              </a:ext>
            </a:extLst>
          </p:cNvPr>
          <p:cNvPicPr>
            <a:picLocks noChangeAspect="1"/>
          </p:cNvPicPr>
          <p:nvPr/>
        </p:nvPicPr>
        <p:blipFill>
          <a:blip r:embed="rId3"/>
          <a:stretch>
            <a:fillRect/>
          </a:stretch>
        </p:blipFill>
        <p:spPr>
          <a:xfrm>
            <a:off x="1739991" y="1359715"/>
            <a:ext cx="8711960" cy="4138569"/>
          </a:xfrm>
          <a:prstGeom prst="rect">
            <a:avLst/>
          </a:prstGeom>
        </p:spPr>
      </p:pic>
    </p:spTree>
    <p:extLst>
      <p:ext uri="{BB962C8B-B14F-4D97-AF65-F5344CB8AC3E}">
        <p14:creationId xmlns:p14="http://schemas.microsoft.com/office/powerpoint/2010/main" val="52846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GDP Imbalances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980371"/>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There is a clear imbalance in GDP levels across the world.</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34166"/>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98451"/>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North America, Australia, and western Europe have the highest GDPs.</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36" y="3806465"/>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5522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Large areas of the world, like Africa and South Asia, have much lower GDPs. </a:t>
              </a:r>
            </a:p>
          </p:txBody>
        </p:sp>
      </p:grpSp>
      <p:grpSp>
        <p:nvGrpSpPr>
          <p:cNvPr id="23" name="Google Shape;157;p18">
            <a:extLst>
              <a:ext uri="{FF2B5EF4-FFF2-40B4-BE49-F238E27FC236}">
                <a16:creationId xmlns:a16="http://schemas.microsoft.com/office/drawing/2014/main" id="{C15DE79F-D88E-47BF-B075-C5789E9B6B6E}"/>
              </a:ext>
            </a:extLst>
          </p:cNvPr>
          <p:cNvGrpSpPr/>
          <p:nvPr/>
        </p:nvGrpSpPr>
        <p:grpSpPr>
          <a:xfrm>
            <a:off x="2066722" y="4978764"/>
            <a:ext cx="8058399" cy="1047325"/>
            <a:chOff x="542824" y="1736761"/>
            <a:chExt cx="8058399" cy="807000"/>
          </a:xfrm>
        </p:grpSpPr>
        <p:sp>
          <p:nvSpPr>
            <p:cNvPr id="24" name="Google Shape;158;p18">
              <a:extLst>
                <a:ext uri="{FF2B5EF4-FFF2-40B4-BE49-F238E27FC236}">
                  <a16:creationId xmlns:a16="http://schemas.microsoft.com/office/drawing/2014/main" id="{5EE9241C-F51D-4AF0-989B-E6E4B8965F5F}"/>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3B89FEC1-4610-4E7C-B212-F34E464DE6A0}"/>
                </a:ext>
              </a:extLst>
            </p:cNvPr>
            <p:cNvSpPr txBox="1"/>
            <p:nvPr/>
          </p:nvSpPr>
          <p:spPr>
            <a:xfrm>
              <a:off x="542824" y="1779239"/>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North America and the European Union have about 11.5% of the world's population, but they produce close to 48% of the world's GDP.</a:t>
              </a:r>
            </a:p>
          </p:txBody>
        </p:sp>
      </p:grpSp>
    </p:spTree>
    <p:extLst>
      <p:ext uri="{BB962C8B-B14F-4D97-AF65-F5344CB8AC3E}">
        <p14:creationId xmlns:p14="http://schemas.microsoft.com/office/powerpoint/2010/main" val="1470849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Standard of Living</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3"/>
            <a:ext cx="8058467" cy="1176333"/>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82347"/>
              <a:ext cx="80583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Factors like health, education, human rights, crime and personal safety, and environmental quality are not entirely captured in a GDP per capita calculation.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822294"/>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78324"/>
              <a:ext cx="8058299"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Many of these factors are correlated with per-capita GDP, but there are exceptions.</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4012686"/>
            <a:ext cx="8058385" cy="1176333"/>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782570"/>
              <a:ext cx="80583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No region can claim to have a perfect standard of living; for instance, even high-income regions like Europe and North America still have malnourishment and poverty.</a:t>
              </a:r>
            </a:p>
          </p:txBody>
        </p:sp>
      </p:grpSp>
    </p:spTree>
    <p:extLst>
      <p:ext uri="{BB962C8B-B14F-4D97-AF65-F5344CB8AC3E}">
        <p14:creationId xmlns:p14="http://schemas.microsoft.com/office/powerpoint/2010/main" val="3963567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Standard of Living</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26187"/>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Four additional factors are significant in a wide range of statistical studies:</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sp>
        <p:nvSpPr>
          <p:cNvPr id="2" name="Rectangle 1">
            <a:extLst>
              <a:ext uri="{FF2B5EF4-FFF2-40B4-BE49-F238E27FC236}">
                <a16:creationId xmlns:a16="http://schemas.microsoft.com/office/drawing/2014/main" id="{46FCD0D4-31EF-4718-AC52-79229EDB5C8D}"/>
              </a:ext>
            </a:extLst>
          </p:cNvPr>
          <p:cNvSpPr/>
          <p:nvPr/>
        </p:nvSpPr>
        <p:spPr>
          <a:xfrm>
            <a:off x="3357479" y="2885899"/>
            <a:ext cx="2372714" cy="9948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Times New Roman" panose="02020603050405020304" pitchFamily="18" charset="0"/>
              </a:rPr>
              <a:t>Geography</a:t>
            </a:r>
          </a:p>
        </p:txBody>
      </p:sp>
      <p:sp>
        <p:nvSpPr>
          <p:cNvPr id="3" name="Rectangle 2">
            <a:extLst>
              <a:ext uri="{FF2B5EF4-FFF2-40B4-BE49-F238E27FC236}">
                <a16:creationId xmlns:a16="http://schemas.microsoft.com/office/drawing/2014/main" id="{4148AE82-5B6B-4B68-9234-57BE657DC8B5}"/>
              </a:ext>
            </a:extLst>
          </p:cNvPr>
          <p:cNvSpPr/>
          <p:nvPr/>
        </p:nvSpPr>
        <p:spPr>
          <a:xfrm>
            <a:off x="6461808" y="2885899"/>
            <a:ext cx="2372714" cy="9948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Times New Roman" panose="02020603050405020304" pitchFamily="18" charset="0"/>
              </a:rPr>
              <a:t>Age distribution</a:t>
            </a:r>
          </a:p>
        </p:txBody>
      </p:sp>
      <p:sp>
        <p:nvSpPr>
          <p:cNvPr id="4" name="Rectangle 3">
            <a:extLst>
              <a:ext uri="{FF2B5EF4-FFF2-40B4-BE49-F238E27FC236}">
                <a16:creationId xmlns:a16="http://schemas.microsoft.com/office/drawing/2014/main" id="{B623EE5E-5C4A-4AE5-BDA7-F9356A713184}"/>
              </a:ext>
            </a:extLst>
          </p:cNvPr>
          <p:cNvSpPr/>
          <p:nvPr/>
        </p:nvSpPr>
        <p:spPr>
          <a:xfrm>
            <a:off x="6461808" y="4347899"/>
            <a:ext cx="2372714" cy="9948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Times New Roman" panose="02020603050405020304" pitchFamily="18" charset="0"/>
              </a:rPr>
              <a:t>Economic institutions</a:t>
            </a:r>
          </a:p>
        </p:txBody>
      </p:sp>
      <p:sp>
        <p:nvSpPr>
          <p:cNvPr id="5" name="Rectangle 4">
            <a:extLst>
              <a:ext uri="{FF2B5EF4-FFF2-40B4-BE49-F238E27FC236}">
                <a16:creationId xmlns:a16="http://schemas.microsoft.com/office/drawing/2014/main" id="{4FE07B7D-FE60-4D1E-B5EF-B0358A2296CA}"/>
              </a:ext>
            </a:extLst>
          </p:cNvPr>
          <p:cNvSpPr/>
          <p:nvPr/>
        </p:nvSpPr>
        <p:spPr>
          <a:xfrm>
            <a:off x="3357479" y="4347899"/>
            <a:ext cx="2372714" cy="9948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Times New Roman" panose="02020603050405020304" pitchFamily="18" charset="0"/>
              </a:rPr>
              <a:t>Industrial structure</a:t>
            </a:r>
          </a:p>
        </p:txBody>
      </p:sp>
    </p:spTree>
    <p:extLst>
      <p:ext uri="{BB962C8B-B14F-4D97-AF65-F5344CB8AC3E}">
        <p14:creationId xmlns:p14="http://schemas.microsoft.com/office/powerpoint/2010/main" val="440234400"/>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2030</TotalTime>
  <Words>1949</Words>
  <Application>Microsoft Office PowerPoint</Application>
  <PresentationFormat>Widescreen</PresentationFormat>
  <Paragraphs>143</Paragraphs>
  <Slides>16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122</cp:revision>
  <dcterms:modified xsi:type="dcterms:W3CDTF">2023-08-09T20:13:13Z</dcterms:modified>
</cp:coreProperties>
</file>