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5"/>
  </p:notesMasterIdLst>
  <p:sldIdLst>
    <p:sldId id="256" r:id="rId3"/>
    <p:sldId id="329" r:id="rId4"/>
    <p:sldId id="257" r:id="rId5"/>
    <p:sldId id="330" r:id="rId6"/>
    <p:sldId id="289" r:id="rId7"/>
    <p:sldId id="368" r:id="rId8"/>
    <p:sldId id="290" r:id="rId9"/>
    <p:sldId id="365" r:id="rId10"/>
    <p:sldId id="370" r:id="rId11"/>
    <p:sldId id="291" r:id="rId12"/>
    <p:sldId id="331" r:id="rId13"/>
    <p:sldId id="332" r:id="rId14"/>
    <p:sldId id="296" r:id="rId15"/>
    <p:sldId id="366" r:id="rId16"/>
    <p:sldId id="367" r:id="rId17"/>
    <p:sldId id="369" r:id="rId18"/>
    <p:sldId id="371" r:id="rId19"/>
    <p:sldId id="293" r:id="rId20"/>
    <p:sldId id="294" r:id="rId21"/>
    <p:sldId id="372" r:id="rId22"/>
    <p:sldId id="295" r:id="rId23"/>
    <p:sldId id="373" r:id="rId24"/>
    <p:sldId id="374" r:id="rId25"/>
    <p:sldId id="297" r:id="rId26"/>
    <p:sldId id="298" r:id="rId27"/>
    <p:sldId id="375" r:id="rId28"/>
    <p:sldId id="376" r:id="rId29"/>
    <p:sldId id="377"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390" r:id="rId43"/>
    <p:sldId id="391" r:id="rId44"/>
    <p:sldId id="392" r:id="rId45"/>
    <p:sldId id="393" r:id="rId46"/>
    <p:sldId id="292" r:id="rId47"/>
    <p:sldId id="394" r:id="rId48"/>
    <p:sldId id="395" r:id="rId49"/>
    <p:sldId id="396" r:id="rId50"/>
    <p:sldId id="397" r:id="rId51"/>
    <p:sldId id="398" r:id="rId52"/>
    <p:sldId id="399" r:id="rId53"/>
    <p:sldId id="278"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685030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80060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381745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69053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76124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257341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420175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011978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980976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6394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3207093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090193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5746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295219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080604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a:t>
            </a:r>
            <a:r>
              <a:rPr lang="en-US" sz="1200" kern="1200">
                <a:solidFill>
                  <a:schemeClr val="tx1"/>
                </a:solidFill>
                <a:effectLst/>
                <a:latin typeface="+mn-lt"/>
                <a:ea typeface="+mn-ea"/>
                <a:cs typeface="+mn-cs"/>
              </a:rPr>
              <a:t>good is </a:t>
            </a:r>
            <a:r>
              <a:rPr lang="en-US" sz="1200" kern="1200" dirty="0">
                <a:solidFill>
                  <a:schemeClr val="tx1"/>
                </a:solidFill>
                <a:effectLst/>
                <a:latin typeface="+mn-lt"/>
                <a:ea typeface="+mn-ea"/>
                <a:cs typeface="+mn-cs"/>
              </a:rPr>
              <a:t>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468033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117998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4018626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2902614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1203409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2007170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92032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478519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t>
            </a:r>
            <a:r>
              <a:rPr lang="en-US" sz="1200" kern="1200">
                <a:solidFill>
                  <a:schemeClr val="tx1"/>
                </a:solidFill>
                <a:effectLst/>
                <a:latin typeface="+mn-lt"/>
                <a:ea typeface="+mn-ea"/>
                <a:cs typeface="+mn-cs"/>
              </a:rPr>
              <a:t>are also able </a:t>
            </a:r>
            <a:r>
              <a:rPr lang="en-US" sz="1200" kern="1200" dirty="0">
                <a:solidFill>
                  <a:schemeClr val="tx1"/>
                </a:solidFill>
                <a:effectLst/>
                <a:latin typeface="+mn-lt"/>
                <a:ea typeface="+mn-ea"/>
                <a:cs typeface="+mn-cs"/>
              </a:rPr>
              <a:t>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9366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1.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Absolute and Comparative Advantage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Numerical Example of Absolute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algn="ctr"/>
            <a:r>
              <a:rPr lang="en-US" sz="2000" dirty="0">
                <a:solidFill>
                  <a:schemeClr val="bg1"/>
                </a:solidFill>
              </a:rPr>
              <a:t>Consider a hypothetical world with two countries—Saudi Arabia and the United States—and two products: oil and corn.</a:t>
            </a:r>
          </a:p>
        </p:txBody>
      </p:sp>
      <p:graphicFrame>
        <p:nvGraphicFramePr>
          <p:cNvPr id="2" name="Table 2">
            <a:extLst>
              <a:ext uri="{FF2B5EF4-FFF2-40B4-BE49-F238E27FC236}">
                <a16:creationId xmlns:a16="http://schemas.microsoft.com/office/drawing/2014/main" id="{DEB767B4-543B-451B-8A86-6A0E40F03E87}"/>
              </a:ext>
            </a:extLst>
          </p:cNvPr>
          <p:cNvGraphicFramePr>
            <a:graphicFrameLocks noGrp="1"/>
          </p:cNvGraphicFramePr>
          <p:nvPr>
            <p:extLst>
              <p:ext uri="{D42A27DB-BD31-4B8C-83A1-F6EECF244321}">
                <p14:modId xmlns:p14="http://schemas.microsoft.com/office/powerpoint/2010/main" val="1071078925"/>
              </p:ext>
            </p:extLst>
          </p:nvPr>
        </p:nvGraphicFramePr>
        <p:xfrm>
          <a:off x="2031999" y="2687320"/>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422679460"/>
                    </a:ext>
                  </a:extLst>
                </a:gridCol>
                <a:gridCol w="2709333">
                  <a:extLst>
                    <a:ext uri="{9D8B030D-6E8A-4147-A177-3AD203B41FA5}">
                      <a16:colId xmlns:a16="http://schemas.microsoft.com/office/drawing/2014/main" val="3724572587"/>
                    </a:ext>
                  </a:extLst>
                </a:gridCol>
                <a:gridCol w="2709333">
                  <a:extLst>
                    <a:ext uri="{9D8B030D-6E8A-4147-A177-3AD203B41FA5}">
                      <a16:colId xmlns:a16="http://schemas.microsoft.com/office/drawing/2014/main" val="2454834"/>
                    </a:ext>
                  </a:extLst>
                </a:gridCol>
              </a:tblGrid>
              <a:tr h="370840">
                <a:tc gridSpan="3">
                  <a:txBody>
                    <a:bodyPr/>
                    <a:lstStyle/>
                    <a:p>
                      <a:pPr algn="ctr"/>
                      <a:r>
                        <a:rPr lang="en-US" dirty="0">
                          <a:solidFill>
                            <a:schemeClr val="tx1"/>
                          </a:solidFill>
                        </a:rPr>
                        <a:t>How Many Hours It Takes to Produce Oil and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184523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Oil (hours per barrel)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Corn (hours per bushel)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563216"/>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4131684"/>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9827483"/>
                  </a:ext>
                </a:extLst>
              </a:tr>
            </a:tbl>
          </a:graphicData>
        </a:graphic>
      </p:graphicFrame>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algn="ctr"/>
            <a:r>
              <a:rPr lang="en-US" sz="2000" dirty="0">
                <a:solidFill>
                  <a:schemeClr val="bg1"/>
                </a:solidFill>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1336995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Numerical Example of Absolute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algn="ctr"/>
            <a:r>
              <a:rPr lang="en-US" sz="2000" dirty="0">
                <a:solidFill>
                  <a:schemeClr val="bg1"/>
                </a:solidFill>
              </a:rPr>
              <a:t>Now, let's determine which country produces which good (oil or corn) more cheaply. To simplify, let's say that Saudi Arabia and the United States each have 100 worker hours.</a:t>
            </a:r>
          </a:p>
        </p:txBody>
      </p:sp>
      <p:graphicFrame>
        <p:nvGraphicFramePr>
          <p:cNvPr id="2" name="Table 2">
            <a:extLst>
              <a:ext uri="{FF2B5EF4-FFF2-40B4-BE49-F238E27FC236}">
                <a16:creationId xmlns:a16="http://schemas.microsoft.com/office/drawing/2014/main" id="{DEB767B4-543B-451B-8A86-6A0E40F03E87}"/>
              </a:ext>
            </a:extLst>
          </p:cNvPr>
          <p:cNvGraphicFramePr>
            <a:graphicFrameLocks noGrp="1"/>
          </p:cNvGraphicFramePr>
          <p:nvPr>
            <p:extLst>
              <p:ext uri="{D42A27DB-BD31-4B8C-83A1-F6EECF244321}">
                <p14:modId xmlns:p14="http://schemas.microsoft.com/office/powerpoint/2010/main" val="1157563481"/>
              </p:ext>
            </p:extLst>
          </p:nvPr>
        </p:nvGraphicFramePr>
        <p:xfrm>
          <a:off x="2032000" y="3122367"/>
          <a:ext cx="8127999" cy="22910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422679460"/>
                    </a:ext>
                  </a:extLst>
                </a:gridCol>
                <a:gridCol w="2709333">
                  <a:extLst>
                    <a:ext uri="{9D8B030D-6E8A-4147-A177-3AD203B41FA5}">
                      <a16:colId xmlns:a16="http://schemas.microsoft.com/office/drawing/2014/main" val="3724572587"/>
                    </a:ext>
                  </a:extLst>
                </a:gridCol>
                <a:gridCol w="2709333">
                  <a:extLst>
                    <a:ext uri="{9D8B030D-6E8A-4147-A177-3AD203B41FA5}">
                      <a16:colId xmlns:a16="http://schemas.microsoft.com/office/drawing/2014/main" val="2454834"/>
                    </a:ext>
                  </a:extLst>
                </a:gridCol>
              </a:tblGrid>
              <a:tr h="370840">
                <a:tc gridSpan="3">
                  <a:txBody>
                    <a:bodyPr/>
                    <a:lstStyle/>
                    <a:p>
                      <a:pPr algn="ctr"/>
                      <a:r>
                        <a:rPr lang="en-US" dirty="0">
                          <a:solidFill>
                            <a:schemeClr val="tx1"/>
                          </a:solidFill>
                        </a:rPr>
                        <a:t>Production Possibilities before Trade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184523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Oil Production Using 100 Worker Hours (barrels)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Corn Production Using 100 Worker Hours (bushels)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563216"/>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 (100 workers per 1 hour)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 (100 workers per 4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4131684"/>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 (100 workers per 2 hours)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  (100 workers per 1 hour)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9827483"/>
                  </a:ext>
                </a:extLst>
              </a:tr>
            </a:tbl>
          </a:graphicData>
        </a:graphic>
      </p:graphicFrame>
    </p:spTree>
    <p:extLst>
      <p:ext uri="{BB962C8B-B14F-4D97-AF65-F5344CB8AC3E}">
        <p14:creationId xmlns:p14="http://schemas.microsoft.com/office/powerpoint/2010/main" val="3673696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30588"/>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2705526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the production possibility frontier illustrates the opportunity cost of producing oil in terms of corn.</a:t>
              </a:r>
            </a:p>
          </p:txBody>
        </p:sp>
      </p:grpSp>
      <p:grpSp>
        <p:nvGrpSpPr>
          <p:cNvPr id="12" name="Group 11">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can produce 50 barrels of oil or 100 bushels of corn.</a:t>
              </a:r>
            </a:p>
          </p:txBody>
        </p:sp>
      </p:grpSp>
      <p:grpSp>
        <p:nvGrpSpPr>
          <p:cNvPr id="15" name="Group 14">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one barrel of oil is two bushels of corn, or the slope is −1/2.</a:t>
              </a:r>
            </a:p>
          </p:txBody>
        </p:sp>
      </p:grpSp>
      <p:grpSp>
        <p:nvGrpSpPr>
          <p:cNvPr id="21" name="Group 2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3080662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3599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Opportunity Cost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CFA573CF-6AE5-413D-8E33-F47AA83E52EB}"/>
              </a:ext>
            </a:extLst>
          </p:cNvPr>
          <p:cNvGraphicFramePr>
            <a:graphicFrameLocks noGrp="1"/>
          </p:cNvGraphicFramePr>
          <p:nvPr>
            <p:extLst>
              <p:ext uri="{D42A27DB-BD31-4B8C-83A1-F6EECF244321}">
                <p14:modId xmlns:p14="http://schemas.microsoft.com/office/powerpoint/2010/main" val="3465650500"/>
              </p:ext>
            </p:extLst>
          </p:nvPr>
        </p:nvGraphicFramePr>
        <p:xfrm>
          <a:off x="2031999" y="1649832"/>
          <a:ext cx="8127999" cy="20269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01923420"/>
                    </a:ext>
                  </a:extLst>
                </a:gridCol>
                <a:gridCol w="2709333">
                  <a:extLst>
                    <a:ext uri="{9D8B030D-6E8A-4147-A177-3AD203B41FA5}">
                      <a16:colId xmlns:a16="http://schemas.microsoft.com/office/drawing/2014/main" val="2030078070"/>
                    </a:ext>
                  </a:extLst>
                </a:gridCol>
                <a:gridCol w="2709333">
                  <a:extLst>
                    <a:ext uri="{9D8B030D-6E8A-4147-A177-3AD203B41FA5}">
                      <a16:colId xmlns:a16="http://schemas.microsoft.com/office/drawing/2014/main" val="4043958477"/>
                    </a:ext>
                  </a:extLst>
                </a:gridCol>
              </a:tblGrid>
              <a:tr h="370840">
                <a:tc gridSpan="3">
                  <a:txBody>
                    <a:bodyPr/>
                    <a:lstStyle/>
                    <a:p>
                      <a:pPr algn="ctr"/>
                      <a:r>
                        <a:rPr lang="en-US" dirty="0">
                          <a:solidFill>
                            <a:schemeClr val="tx1"/>
                          </a:solidFill>
                        </a:rPr>
                        <a:t>Opportunity Cost and Comparative Advantage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8084321"/>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Opportunity Cost of One Unit—Oil</a:t>
                      </a:r>
                    </a:p>
                    <a:p>
                      <a:pPr algn="ctr"/>
                      <a:r>
                        <a:rPr lang="en-US" b="1" dirty="0">
                          <a:solidFill>
                            <a:schemeClr val="tx1"/>
                          </a:solidFill>
                        </a:rPr>
                        <a:t>(in terms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Opportunity Cost of One Unit—Corn</a:t>
                      </a:r>
                    </a:p>
                    <a:p>
                      <a:pPr algn="ctr"/>
                      <a:r>
                        <a:rPr lang="en-US" b="1" dirty="0">
                          <a:solidFill>
                            <a:schemeClr val="tx1"/>
                          </a:solidFill>
                        </a:rPr>
                        <a:t>(in terms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0506487"/>
                  </a:ext>
                </a:extLst>
              </a:tr>
              <a:tr h="370840">
                <a:tc>
                  <a:txBody>
                    <a:bodyPr/>
                    <a:lstStyle/>
                    <a:p>
                      <a:pPr algn="ctr"/>
                      <a:r>
                        <a:rPr lang="en-US" dirty="0">
                          <a:solidFill>
                            <a:schemeClr val="tx1"/>
                          </a:solidFill>
                        </a:rPr>
                        <a:t>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0777150"/>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9188144"/>
                  </a:ext>
                </a:extLst>
              </a:tr>
            </a:tbl>
          </a:graphicData>
        </a:graphic>
      </p:graphicFrame>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algn="ctr"/>
            <a:r>
              <a:rPr lang="en-US" sz="2000" dirty="0">
                <a:solidFill>
                  <a:schemeClr val="bg1"/>
                </a:solidFill>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1706914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3599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algn="ctr"/>
            <a:r>
              <a:rPr lang="en-US" sz="2000" dirty="0">
                <a:solidFill>
                  <a:schemeClr val="bg1"/>
                </a:solidFill>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graphicFrame>
        <p:nvGraphicFramePr>
          <p:cNvPr id="3" name="Table 3">
            <a:extLst>
              <a:ext uri="{FF2B5EF4-FFF2-40B4-BE49-F238E27FC236}">
                <a16:creationId xmlns:a16="http://schemas.microsoft.com/office/drawing/2014/main" id="{AD33FA1C-F059-4BD5-833A-4FACEE37FB83}"/>
              </a:ext>
            </a:extLst>
          </p:cNvPr>
          <p:cNvGraphicFramePr>
            <a:graphicFrameLocks noGrp="1"/>
          </p:cNvGraphicFramePr>
          <p:nvPr>
            <p:extLst>
              <p:ext uri="{D42A27DB-BD31-4B8C-83A1-F6EECF244321}">
                <p14:modId xmlns:p14="http://schemas.microsoft.com/office/powerpoint/2010/main" val="3546813194"/>
              </p:ext>
            </p:extLst>
          </p:nvPr>
        </p:nvGraphicFramePr>
        <p:xfrm>
          <a:off x="2031997" y="1790246"/>
          <a:ext cx="8128000" cy="17526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1779367"/>
                    </a:ext>
                  </a:extLst>
                </a:gridCol>
                <a:gridCol w="4064000">
                  <a:extLst>
                    <a:ext uri="{9D8B030D-6E8A-4147-A177-3AD203B41FA5}">
                      <a16:colId xmlns:a16="http://schemas.microsoft.com/office/drawing/2014/main" val="1232016907"/>
                    </a:ext>
                  </a:extLst>
                </a:gridCol>
              </a:tblGrid>
              <a:tr h="370840">
                <a:tc gridSpan="2">
                  <a:txBody>
                    <a:bodyPr/>
                    <a:lstStyle/>
                    <a:p>
                      <a:pPr algn="ctr"/>
                      <a:r>
                        <a:rPr lang="en-US" dirty="0">
                          <a:solidFill>
                            <a:schemeClr val="tx1"/>
                          </a:solidFill>
                        </a:rPr>
                        <a:t>The Range of Trades That Benefit Both the United States and Saudi Arabia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2636440"/>
                  </a:ext>
                </a:extLst>
              </a:tr>
              <a:tr h="370840">
                <a:tc>
                  <a:txBody>
                    <a:bodyPr/>
                    <a:lstStyle/>
                    <a:p>
                      <a:pPr algn="ctr"/>
                      <a:r>
                        <a:rPr lang="en-US" b="1" dirty="0">
                          <a:solidFill>
                            <a:schemeClr val="tx1"/>
                          </a:solidFill>
                        </a:rPr>
                        <a:t>The U.S. economy, after specialization, will benefit if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The Saudi Arabian economy, after specialization, will benefit if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9396035"/>
                  </a:ext>
                </a:extLst>
              </a:tr>
              <a:tr h="370840">
                <a:tc>
                  <a:txBody>
                    <a:bodyPr/>
                    <a:lstStyle/>
                    <a:p>
                      <a:pPr algn="ctr"/>
                      <a:r>
                        <a:rPr lang="en-US" dirty="0">
                          <a:solidFill>
                            <a:schemeClr val="tx1"/>
                          </a:solidFill>
                        </a:rPr>
                        <a:t>Exports no more than 60 bushels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Imports at least 10 bushels of corn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414474"/>
                  </a:ext>
                </a:extLst>
              </a:tr>
              <a:tr h="370840">
                <a:tc>
                  <a:txBody>
                    <a:bodyPr/>
                    <a:lstStyle/>
                    <a:p>
                      <a:pPr algn="ctr"/>
                      <a:r>
                        <a:rPr lang="en-US" dirty="0">
                          <a:solidFill>
                            <a:schemeClr val="tx1"/>
                          </a:solidFill>
                        </a:rPr>
                        <a:t>Imports at least 20 barrels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Exports less than 60 barrels of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9275058"/>
                  </a:ext>
                </a:extLst>
              </a:tr>
            </a:tbl>
          </a:graphicData>
        </a:graphic>
      </p:graphicFrame>
    </p:spTree>
    <p:extLst>
      <p:ext uri="{BB962C8B-B14F-4D97-AF65-F5344CB8AC3E}">
        <p14:creationId xmlns:p14="http://schemas.microsoft.com/office/powerpoint/2010/main" val="134015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an absolute advantage in those products in which it has a productivity edge over other countries; it takes fewer resources to produce a product.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 comparative advantage when it can produce a good at a lower cost in terms of other goods.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Countries that specialize based on comparative advantage gain from trade.</a:t>
            </a:r>
          </a:p>
          <a:p>
            <a:endParaRPr lang="en-US" sz="2000" dirty="0">
              <a:solidFill>
                <a:schemeClr val="bg1"/>
              </a:solidFill>
            </a:endParaRPr>
          </a:p>
        </p:txBody>
      </p:sp>
    </p:spTree>
    <p:extLst>
      <p:ext uri="{BB962C8B-B14F-4D97-AF65-F5344CB8AC3E}">
        <p14:creationId xmlns:p14="http://schemas.microsoft.com/office/powerpoint/2010/main" val="310312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schemeClr val="tx1">
                    <a:lumMod val="75000"/>
                    <a:lumOff val="25000"/>
                  </a:schemeClr>
                </a:solidFill>
                <a:latin typeface="Century Gothic" panose="020B0502020202020204" pitchFamily="34" charset="0"/>
              </a:rPr>
              <a:t>What Happens When a Country Has an Absolute Advantage in All Goods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119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one country has an absolute advantage in everything. </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typical for high-income countries that often have well-educated workers and technologically advanced equipment.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high-income countries can produce all products with fewer resources than a low-income country.</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products, trade can still benefit both sides.</a:t>
              </a:r>
            </a:p>
          </p:txBody>
        </p:sp>
      </p:grpSp>
      <p:grpSp>
        <p:nvGrpSpPr>
          <p:cNvPr id="21" name="Group 2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Gains from trade come from specializing in one's comparative advantage.</a:t>
              </a:r>
            </a:p>
          </p:txBody>
        </p:sp>
      </p:grpSp>
    </p:spTree>
    <p:extLst>
      <p:ext uri="{BB962C8B-B14F-4D97-AF65-F5344CB8AC3E}">
        <p14:creationId xmlns:p14="http://schemas.microsoft.com/office/powerpoint/2010/main" val="3087223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3538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and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2EB06552-A12C-4681-A785-5B0AE68D72C1}"/>
              </a:ext>
            </a:extLst>
          </p:cNvPr>
          <p:cNvGraphicFramePr>
            <a:graphicFrameLocks noGrp="1"/>
          </p:cNvGraphicFramePr>
          <p:nvPr/>
        </p:nvGraphicFramePr>
        <p:xfrm>
          <a:off x="1997078" y="1603667"/>
          <a:ext cx="8127999" cy="20269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658556519"/>
                    </a:ext>
                  </a:extLst>
                </a:gridCol>
                <a:gridCol w="2709333">
                  <a:extLst>
                    <a:ext uri="{9D8B030D-6E8A-4147-A177-3AD203B41FA5}">
                      <a16:colId xmlns:a16="http://schemas.microsoft.com/office/drawing/2014/main" val="2479547320"/>
                    </a:ext>
                  </a:extLst>
                </a:gridCol>
                <a:gridCol w="2709333">
                  <a:extLst>
                    <a:ext uri="{9D8B030D-6E8A-4147-A177-3AD203B41FA5}">
                      <a16:colId xmlns:a16="http://schemas.microsoft.com/office/drawing/2014/main" val="3263055184"/>
                    </a:ext>
                  </a:extLst>
                </a:gridCol>
              </a:tblGrid>
              <a:tr h="370840">
                <a:tc gridSpan="3">
                  <a:txBody>
                    <a:bodyPr/>
                    <a:lstStyle/>
                    <a:p>
                      <a:pPr algn="ctr"/>
                      <a:r>
                        <a:rPr lang="en-US" dirty="0">
                          <a:solidFill>
                            <a:schemeClr val="tx1"/>
                          </a:solidFill>
                        </a:rPr>
                        <a:t>Resources Needed to Produce Shoes and Refrigerators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731337"/>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Number of Workers Needed to Produce 1,000 Units: Shoes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Number of Workers Needed to Produce 1,000 Units: Refrigerators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9015610"/>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 worker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8663960"/>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6615468"/>
                  </a:ext>
                </a:extLst>
              </a:tr>
            </a:tbl>
          </a:graphicData>
        </a:graphic>
      </p:graphicFrame>
      <p:grpSp>
        <p:nvGrpSpPr>
          <p:cNvPr id="9" name="Group 8">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algn="ctr"/>
              <a:r>
                <a:rPr lang="en-US" sz="2000" dirty="0">
                  <a:solidFill>
                    <a:schemeClr val="bg1"/>
                  </a:solidFill>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spTree>
    <p:extLst>
      <p:ext uri="{BB962C8B-B14F-4D97-AF65-F5344CB8AC3E}">
        <p14:creationId xmlns:p14="http://schemas.microsoft.com/office/powerpoint/2010/main" val="2065539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56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algn="ctr"/>
            <a:r>
              <a:rPr lang="en-US" sz="2000" dirty="0">
                <a:solidFill>
                  <a:schemeClr val="bg1"/>
                </a:solidFill>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62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algn="ctr"/>
            <a:r>
              <a:rPr lang="en-US" sz="3200" dirty="0"/>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algn="ctr"/>
            <a:r>
              <a:rPr lang="en-US" sz="3200" dirty="0"/>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much am I giving up to produce this good?”</a:t>
            </a:r>
          </a:p>
        </p:txBody>
      </p:sp>
      <p:pic>
        <p:nvPicPr>
          <p:cNvPr id="3" name="Graphic 2" descr="Box">
            <a:extLst>
              <a:ext uri="{FF2B5EF4-FFF2-40B4-BE49-F238E27FC236}">
                <a16:creationId xmlns:a16="http://schemas.microsoft.com/office/drawing/2014/main" id="{61650806-18C5-4DE4-865B-A4148E447C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descr="Man">
            <a:extLst>
              <a:ext uri="{FF2B5EF4-FFF2-40B4-BE49-F238E27FC236}">
                <a16:creationId xmlns:a16="http://schemas.microsoft.com/office/drawing/2014/main" id="{10D0D680-22A1-41AB-B30C-C2219C3983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80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381998"/>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0D56885-A85B-497C-86AB-6CB744F0DFB6}"/>
              </a:ext>
            </a:extLst>
          </p:cNvPr>
          <p:cNvGraphicFramePr>
            <a:graphicFrameLocks noGrp="1"/>
          </p:cNvGraphicFramePr>
          <p:nvPr/>
        </p:nvGraphicFramePr>
        <p:xfrm>
          <a:off x="2031999" y="1661861"/>
          <a:ext cx="8127999" cy="1752600"/>
        </p:xfrm>
        <a:graphic>
          <a:graphicData uri="http://schemas.openxmlformats.org/drawingml/2006/table">
            <a:tbl>
              <a:tblPr firstRow="1" bandRow="1">
                <a:tableStyleId>{5C22544A-7EE6-4342-B048-85BDC9FD1C3A}</a:tableStyleId>
              </a:tblPr>
              <a:tblGrid>
                <a:gridCol w="1467946">
                  <a:extLst>
                    <a:ext uri="{9D8B030D-6E8A-4147-A177-3AD203B41FA5}">
                      <a16:colId xmlns:a16="http://schemas.microsoft.com/office/drawing/2014/main" val="1610532625"/>
                    </a:ext>
                  </a:extLst>
                </a:gridCol>
                <a:gridCol w="2979683">
                  <a:extLst>
                    <a:ext uri="{9D8B030D-6E8A-4147-A177-3AD203B41FA5}">
                      <a16:colId xmlns:a16="http://schemas.microsoft.com/office/drawing/2014/main" val="3818637707"/>
                    </a:ext>
                  </a:extLst>
                </a:gridCol>
                <a:gridCol w="3680370">
                  <a:extLst>
                    <a:ext uri="{9D8B030D-6E8A-4147-A177-3AD203B41FA5}">
                      <a16:colId xmlns:a16="http://schemas.microsoft.com/office/drawing/2014/main" val="2462624972"/>
                    </a:ext>
                  </a:extLst>
                </a:gridCol>
              </a:tblGrid>
              <a:tr h="370840">
                <a:tc gridSpan="3">
                  <a:txBody>
                    <a:bodyPr/>
                    <a:lstStyle/>
                    <a:p>
                      <a:pPr algn="ctr"/>
                      <a:r>
                        <a:rPr lang="en-US" dirty="0">
                          <a:solidFill>
                            <a:schemeClr val="tx1"/>
                          </a:solidFill>
                        </a:rPr>
                        <a:t>Production Possibilities before Trade with Complete Specialization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5869983"/>
                  </a:ext>
                </a:extLst>
              </a:tr>
              <a:tr h="47279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Shoe Production Using 40 Workers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Refrigerator Production Using 40 Workers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7910395"/>
                  </a:ext>
                </a:extLst>
              </a:tr>
              <a:tr h="370840">
                <a:tc>
                  <a:txBody>
                    <a:bodyPr/>
                    <a:lstStyle/>
                    <a:p>
                      <a:pPr algn="ctr"/>
                      <a:r>
                        <a:rPr lang="en-US" dirty="0">
                          <a:solidFill>
                            <a:schemeClr val="tx1"/>
                          </a:solidFill>
                        </a:rPr>
                        <a:t>United States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 shoes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40,000 refrigerators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3897165"/>
                  </a:ext>
                </a:extLst>
              </a:tr>
              <a:tr h="370840">
                <a:tc>
                  <a:txBody>
                    <a:bodyPr/>
                    <a:lstStyle/>
                    <a:p>
                      <a:pPr algn="ctr"/>
                      <a:r>
                        <a:rPr lang="en-US" dirty="0">
                          <a:solidFill>
                            <a:schemeClr val="tx1"/>
                          </a:solidFill>
                        </a:rPr>
                        <a:t>Mexico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8,000 shoes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10,000 refrigerators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8367078"/>
                  </a:ext>
                </a:extLst>
              </a:tr>
            </a:tbl>
          </a:graphicData>
        </a:graphic>
      </p:graphicFrame>
      <p:grpSp>
        <p:nvGrpSpPr>
          <p:cNvPr id="5" name="Group 4">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1748343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Possibilities Frontier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With 40 workers, the United States can produce either 10,000 shoes and zero refrigerators or 40,000 refrigerators and zero shoes. With 40 workers, Mexico can produce either 8,000 shoes and zero refrigerators or 10,000 refrigerators and zero shoes. Point </a:t>
              </a:r>
              <a:r>
                <a:rPr lang="en-US" sz="2000" i="1" dirty="0">
                  <a:solidFill>
                    <a:schemeClr val="bg1"/>
                  </a:solidFill>
                </a:rPr>
                <a:t>A</a:t>
              </a:r>
              <a:r>
                <a:rPr lang="en-US" sz="2000" dirty="0">
                  <a:solidFill>
                    <a:schemeClr val="bg1"/>
                  </a:solidFill>
                </a:rPr>
                <a:t> is where the countries start producing and consuming before trade. Point </a:t>
              </a:r>
              <a:r>
                <a:rPr lang="en-US" sz="2000" i="1" dirty="0">
                  <a:solidFill>
                    <a:schemeClr val="bg1"/>
                  </a:solidFill>
                </a:rPr>
                <a:t>B</a:t>
              </a:r>
              <a:r>
                <a:rPr lang="en-US" sz="2000" dirty="0">
                  <a:solidFill>
                    <a:schemeClr val="bg1"/>
                  </a:solidFill>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220258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6"/>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algn="ctr"/>
            <a:r>
              <a:rPr lang="en-US" sz="2000" dirty="0">
                <a:solidFill>
                  <a:schemeClr val="bg1"/>
                </a:solidFill>
              </a:rPr>
              <a:t>Let's say that, in the situation before trade, each nation prefers to produce a combination of shoes and refrigerators that is shown at Point </a:t>
            </a:r>
            <a:r>
              <a:rPr lang="en-US" sz="2000" i="1" dirty="0">
                <a:solidFill>
                  <a:schemeClr val="bg1"/>
                </a:solidFill>
              </a:rPr>
              <a:t>A</a:t>
            </a:r>
            <a:r>
              <a:rPr lang="en-US" sz="2000" dirty="0">
                <a:solidFill>
                  <a:schemeClr val="bg1"/>
                </a:solidFill>
              </a:rPr>
              <a:t> on the </a:t>
            </a:r>
            <a:r>
              <a:rPr lang="en-US" sz="2000" i="1" dirty="0">
                <a:solidFill>
                  <a:schemeClr val="bg1"/>
                </a:solidFill>
              </a:rPr>
              <a:t>PPF</a:t>
            </a:r>
            <a:r>
              <a:rPr lang="en-US" sz="2000" dirty="0">
                <a:solidFill>
                  <a:schemeClr val="bg1"/>
                </a:solidFill>
              </a:rPr>
              <a:t>s.</a:t>
            </a:r>
          </a:p>
        </p:txBody>
      </p:sp>
      <p:graphicFrame>
        <p:nvGraphicFramePr>
          <p:cNvPr id="2" name="Table 2">
            <a:extLst>
              <a:ext uri="{FF2B5EF4-FFF2-40B4-BE49-F238E27FC236}">
                <a16:creationId xmlns:a16="http://schemas.microsoft.com/office/drawing/2014/main" id="{00ADEEB0-007E-4747-9ADF-6145A888D35C}"/>
              </a:ext>
            </a:extLst>
          </p:cNvPr>
          <p:cNvGraphicFramePr>
            <a:graphicFrameLocks noGrp="1"/>
          </p:cNvGraphicFramePr>
          <p:nvPr/>
        </p:nvGraphicFramePr>
        <p:xfrm>
          <a:off x="2031999" y="2989032"/>
          <a:ext cx="8127999" cy="2123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90516938"/>
                    </a:ext>
                  </a:extLst>
                </a:gridCol>
                <a:gridCol w="2709333">
                  <a:extLst>
                    <a:ext uri="{9D8B030D-6E8A-4147-A177-3AD203B41FA5}">
                      <a16:colId xmlns:a16="http://schemas.microsoft.com/office/drawing/2014/main" val="2432093778"/>
                    </a:ext>
                  </a:extLst>
                </a:gridCol>
                <a:gridCol w="2709333">
                  <a:extLst>
                    <a:ext uri="{9D8B030D-6E8A-4147-A177-3AD203B41FA5}">
                      <a16:colId xmlns:a16="http://schemas.microsoft.com/office/drawing/2014/main" val="955019878"/>
                    </a:ext>
                  </a:extLst>
                </a:gridCol>
              </a:tblGrid>
              <a:tr h="370840">
                <a:tc gridSpan="3">
                  <a:txBody>
                    <a:bodyPr/>
                    <a:lstStyle/>
                    <a:p>
                      <a:pPr algn="ctr"/>
                      <a:r>
                        <a:rPr lang="en-US" dirty="0">
                          <a:solidFill>
                            <a:schemeClr val="tx1"/>
                          </a:solidFill>
                        </a:rPr>
                        <a:t>Total Production at Point </a:t>
                      </a:r>
                      <a:r>
                        <a:rPr lang="en-US" i="1" dirty="0">
                          <a:solidFill>
                            <a:schemeClr val="tx1"/>
                          </a:solidFill>
                        </a:rPr>
                        <a:t>A</a:t>
                      </a:r>
                      <a:r>
                        <a:rPr lang="en-US" dirty="0">
                          <a:solidFill>
                            <a:schemeClr val="tx1"/>
                          </a:solidFill>
                        </a:rPr>
                        <a:t> before Trade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023138"/>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Shoe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Refrigerator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3405463"/>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5141201"/>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5225004"/>
                  </a:ext>
                </a:extLst>
              </a:tr>
              <a:tr h="370840">
                <a:tc>
                  <a:txBody>
                    <a:bodyPr/>
                    <a:lstStyle/>
                    <a:p>
                      <a:pPr algn="ctr"/>
                      <a:r>
                        <a:rPr lang="en-US" b="1" dirty="0">
                          <a:solidFill>
                            <a:schemeClr val="tx1"/>
                          </a:solidFill>
                        </a:rPr>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552290"/>
                  </a:ext>
                </a:extLst>
              </a:tr>
            </a:tbl>
          </a:graphicData>
        </a:graphic>
      </p:graphicFrame>
    </p:spTree>
    <p:extLst>
      <p:ext uri="{BB962C8B-B14F-4D97-AF65-F5344CB8AC3E}">
        <p14:creationId xmlns:p14="http://schemas.microsoft.com/office/powerpoint/2010/main" val="2554253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algn="ctr"/>
            <a:r>
              <a:rPr lang="en-US" sz="2000" dirty="0">
                <a:solidFill>
                  <a:schemeClr val="bg1"/>
                </a:solidFill>
              </a:rPr>
              <a:t>Now, assume the countries shift production toward the good for which they have a comparative advantage in producing.</a:t>
            </a:r>
          </a:p>
        </p:txBody>
      </p:sp>
      <p:graphicFrame>
        <p:nvGraphicFramePr>
          <p:cNvPr id="2" name="Table 2">
            <a:extLst>
              <a:ext uri="{FF2B5EF4-FFF2-40B4-BE49-F238E27FC236}">
                <a16:creationId xmlns:a16="http://schemas.microsoft.com/office/drawing/2014/main" id="{00ADEEB0-007E-4747-9ADF-6145A888D35C}"/>
              </a:ext>
            </a:extLst>
          </p:cNvPr>
          <p:cNvGraphicFramePr>
            <a:graphicFrameLocks noGrp="1"/>
          </p:cNvGraphicFramePr>
          <p:nvPr/>
        </p:nvGraphicFramePr>
        <p:xfrm>
          <a:off x="2031999" y="2989032"/>
          <a:ext cx="8127999" cy="2123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90516938"/>
                    </a:ext>
                  </a:extLst>
                </a:gridCol>
                <a:gridCol w="2709333">
                  <a:extLst>
                    <a:ext uri="{9D8B030D-6E8A-4147-A177-3AD203B41FA5}">
                      <a16:colId xmlns:a16="http://schemas.microsoft.com/office/drawing/2014/main" val="2432093778"/>
                    </a:ext>
                  </a:extLst>
                </a:gridCol>
                <a:gridCol w="2709333">
                  <a:extLst>
                    <a:ext uri="{9D8B030D-6E8A-4147-A177-3AD203B41FA5}">
                      <a16:colId xmlns:a16="http://schemas.microsoft.com/office/drawing/2014/main" val="955019878"/>
                    </a:ext>
                  </a:extLst>
                </a:gridCol>
              </a:tblGrid>
              <a:tr h="370840">
                <a:tc gridSpan="3">
                  <a:txBody>
                    <a:bodyPr/>
                    <a:lstStyle/>
                    <a:p>
                      <a:pPr algn="ctr"/>
                      <a:r>
                        <a:rPr lang="en-US" dirty="0">
                          <a:solidFill>
                            <a:schemeClr val="tx1"/>
                          </a:solidFill>
                        </a:rPr>
                        <a:t>Shifting Production Toward Comparative Advantage Raises Total Output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023138"/>
                  </a:ext>
                </a:extLst>
              </a:tr>
              <a:tr h="370840">
                <a:tc>
                  <a:txBody>
                    <a:bodyPr/>
                    <a:lstStyle/>
                    <a:p>
                      <a:pPr algn="ctr"/>
                      <a:r>
                        <a:rPr lang="en-US" b="1" dirty="0">
                          <a:solidFill>
                            <a:schemeClr val="tx1"/>
                          </a:solidFill>
                        </a:rPr>
                        <a:t>Country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Shoe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Current Refrigerator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3405463"/>
                  </a:ext>
                </a:extLst>
              </a:tr>
              <a:tr h="370840">
                <a:tc>
                  <a:txBody>
                    <a:bodyPr/>
                    <a:lstStyle/>
                    <a:p>
                      <a:pPr algn="ctr"/>
                      <a:r>
                        <a:rPr lang="en-US" dirty="0">
                          <a:solidFill>
                            <a:schemeClr val="tx1"/>
                          </a:solidFill>
                        </a:rPr>
                        <a:t>United States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5141201"/>
                  </a:ext>
                </a:extLst>
              </a:tr>
              <a:tr h="370840">
                <a:tc>
                  <a:txBody>
                    <a:bodyPr/>
                    <a:lstStyle/>
                    <a:p>
                      <a:pPr algn="ctr"/>
                      <a:r>
                        <a:rPr lang="en-US" dirty="0">
                          <a:solidFill>
                            <a:schemeClr val="tx1"/>
                          </a:solidFill>
                        </a:rPr>
                        <a:t>Mexico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5225004"/>
                  </a:ext>
                </a:extLst>
              </a:tr>
              <a:tr h="370840">
                <a:tc>
                  <a:txBody>
                    <a:bodyPr/>
                    <a:lstStyle/>
                    <a:p>
                      <a:pPr algn="ctr"/>
                      <a:r>
                        <a:rPr lang="en-US" b="1" dirty="0">
                          <a:solidFill>
                            <a:schemeClr val="tx1"/>
                          </a:solidFill>
                        </a:rPr>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8552290"/>
                  </a:ext>
                </a:extLst>
              </a:tr>
            </a:tbl>
          </a:graphicData>
        </a:graphic>
      </p:graphicFrame>
    </p:spTree>
    <p:extLst>
      <p:ext uri="{BB962C8B-B14F-4D97-AF65-F5344CB8AC3E}">
        <p14:creationId xmlns:p14="http://schemas.microsoft.com/office/powerpoint/2010/main" val="79888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440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Mutually Beneficial Trade with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both countries shift production toward each of their comparative advantages, the combined production rises.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goods, both countries can still benefit from trade.</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 U.S. has an absolute advantage in producing both goods, it makes economic sense for it to specialize.</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will export refrigerators and in return import shoes.</a:t>
              </a:r>
            </a:p>
          </p:txBody>
        </p:sp>
      </p:grpSp>
    </p:spTree>
    <p:extLst>
      <p:ext uri="{BB962C8B-B14F-4D97-AF65-F5344CB8AC3E}">
        <p14:creationId xmlns:p14="http://schemas.microsoft.com/office/powerpoint/2010/main" val="1785746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p:txBody>
      </p:sp>
    </p:spTree>
    <p:extLst>
      <p:ext uri="{BB962C8B-B14F-4D97-AF65-F5344CB8AC3E}">
        <p14:creationId xmlns:p14="http://schemas.microsoft.com/office/powerpoint/2010/main" val="746872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a:p>
            <a:pPr algn="ctr"/>
            <a:r>
              <a:rPr lang="en-US" sz="2000" i="1" dirty="0">
                <a:solidFill>
                  <a:schemeClr val="bg1"/>
                </a:solidFill>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sz="2000" dirty="0">
              <a:solidFill>
                <a:schemeClr val="bg1"/>
              </a:solidFill>
            </a:endParaRPr>
          </a:p>
        </p:txBody>
      </p:sp>
    </p:spTree>
    <p:extLst>
      <p:ext uri="{BB962C8B-B14F-4D97-AF65-F5344CB8AC3E}">
        <p14:creationId xmlns:p14="http://schemas.microsoft.com/office/powerpoint/2010/main" val="3071734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Even when a country has high levels of productivity in all goods, it can still benefit from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Gains from trade come about as a result of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By specializing in a good that it gives up the least to produce, a country can produce more and offer that additional output for sale.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other countries specialize in the area of their comparative advantage as well and trade, the highly productive country is able to benefit from a lower opportunity cost of production in other countries.</a:t>
            </a:r>
          </a:p>
          <a:p>
            <a:endParaRPr lang="en-US" sz="2000" dirty="0">
              <a:solidFill>
                <a:schemeClr val="bg1"/>
              </a:solidFill>
            </a:endParaRPr>
          </a:p>
        </p:txBody>
      </p:sp>
    </p:spTree>
    <p:extLst>
      <p:ext uri="{BB962C8B-B14F-4D97-AF65-F5344CB8AC3E}">
        <p14:creationId xmlns:p14="http://schemas.microsoft.com/office/powerpoint/2010/main" val="3300381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34050" y="2214037"/>
            <a:ext cx="9406570"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Intra-industry Trade between Similar Economies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28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live in a global marketplace.</a:t>
              </a:r>
            </a:p>
          </p:txBody>
        </p:sp>
      </p:grpSp>
      <p:grpSp>
        <p:nvGrpSpPr>
          <p:cNvPr id="19" name="Group 18">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food on your table might include fresh fruit from Chile, cheese from France, and bottled water from Scotland.</a:t>
              </a:r>
            </a:p>
          </p:txBody>
        </p:sp>
      </p:grpSp>
      <p:grpSp>
        <p:nvGrpSpPr>
          <p:cNvPr id="23" name="Group 22">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03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462115" y="1816592"/>
            <a:ext cx="8799871" cy="1238445"/>
          </a:xfrm>
          <a:prstGeom prst="rect">
            <a:avLst/>
          </a:prstGeom>
          <a:solidFill>
            <a:srgbClr val="627981"/>
          </a:solidFill>
        </p:spPr>
        <p:txBody>
          <a:bodyPr wrap="square" rtlCol="0" anchor="ctr" anchorCtr="0">
            <a:noAutofit/>
          </a:bodyPr>
          <a:lstStyle/>
          <a:p>
            <a:pPr algn="ctr"/>
            <a:r>
              <a:rPr lang="en-US" sz="2400" dirty="0">
                <a:solidFill>
                  <a:schemeClr val="bg1"/>
                </a:solidFill>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2694922" y="3733720"/>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Each economy should specialize in producing certain goods and trade. </a:t>
            </a:r>
          </a:p>
        </p:txBody>
      </p:sp>
    </p:spTree>
    <p:extLst>
      <p:ext uri="{BB962C8B-B14F-4D97-AF65-F5344CB8AC3E}">
        <p14:creationId xmlns:p14="http://schemas.microsoft.com/office/powerpoint/2010/main" val="1969533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837" y="13134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Prevalence of Intra-industry Trade between Similar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algn="ctr"/>
            <a:r>
              <a:rPr lang="en-US" sz="2000" dirty="0">
                <a:solidFill>
                  <a:schemeClr val="bg1"/>
                </a:solidFill>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China</a:t>
            </a:r>
          </a:p>
        </p:txBody>
      </p:sp>
      <p:pic>
        <p:nvPicPr>
          <p:cNvPr id="8" name="Graphic 7" descr="Globe">
            <a:extLst>
              <a:ext uri="{FF2B5EF4-FFF2-40B4-BE49-F238E27FC236}">
                <a16:creationId xmlns:a16="http://schemas.microsoft.com/office/drawing/2014/main" id="{1A6A26CE-DA1D-4F9E-9731-0A1A5727A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22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Intra-industry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comparative advantage suggests that economies should specialize in certain products and then exchange those products.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proportion of trade, however, is </a:t>
              </a:r>
              <a:r>
                <a:rPr lang="en-US" sz="2000" b="1" dirty="0">
                  <a:solidFill>
                    <a:schemeClr val="bg1"/>
                  </a:solidFill>
                </a:rPr>
                <a:t>intra-industry trade</a:t>
              </a:r>
              <a:r>
                <a:rPr lang="en-US" sz="2000" dirty="0">
                  <a:solidFill>
                    <a:schemeClr val="bg1"/>
                  </a:solidFill>
                </a:rPr>
                <a:t>: trade of goods within the same industry from one country to another.</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United States produces and exports cars and imports cars.</a:t>
              </a:r>
            </a:p>
          </p:txBody>
        </p:sp>
      </p:grpSp>
    </p:spTree>
    <p:extLst>
      <p:ext uri="{BB962C8B-B14F-4D97-AF65-F5344CB8AC3E}">
        <p14:creationId xmlns:p14="http://schemas.microsoft.com/office/powerpoint/2010/main" val="3454074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Intra-industry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algn="ctr"/>
              <a:r>
                <a:rPr lang="en-US" sz="2000" dirty="0">
                  <a:solidFill>
                    <a:schemeClr val="bg1"/>
                  </a:solidFill>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division of labor leads to learning, innovation, and unique skills</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Economies of scale</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r>
              <a:rPr lang="en-US" sz="6000" dirty="0"/>
              <a:t>&amp;</a:t>
            </a:r>
          </a:p>
        </p:txBody>
      </p:sp>
    </p:spTree>
    <p:extLst>
      <p:ext uri="{BB962C8B-B14F-4D97-AF65-F5344CB8AC3E}">
        <p14:creationId xmlns:p14="http://schemas.microsoft.com/office/powerpoint/2010/main" val="1415881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19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a:p>
            <a:pPr algn="ctr"/>
            <a:endParaRPr lang="en-US" sz="2000" dirty="0">
              <a:solidFill>
                <a:schemeClr val="bg1"/>
              </a:solidFill>
            </a:endParaRPr>
          </a:p>
          <a:p>
            <a:pPr algn="ctr"/>
            <a:r>
              <a:rPr lang="en-US" sz="2000" i="1" dirty="0">
                <a:solidFill>
                  <a:schemeClr val="bg1"/>
                </a:solidFill>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3942149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Gains from Specialization and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working on very specific and particular products, firms in certain countries develop unique and different skills.</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in the world economy can be finely split.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Recent years have seen a trend in international trade, which economists call </a:t>
              </a:r>
              <a:r>
                <a:rPr lang="en-US" sz="2000" b="1" dirty="0">
                  <a:solidFill>
                    <a:schemeClr val="bg1"/>
                  </a:solidFill>
                </a:rPr>
                <a:t>splitting up the value chain</a:t>
              </a:r>
              <a:r>
                <a:rPr lang="en-US" sz="2000" dirty="0">
                  <a:solidFill>
                    <a:schemeClr val="bg1"/>
                  </a:solidFill>
                </a:rPr>
                <a:t>.</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value chain </a:t>
              </a:r>
              <a:r>
                <a:rPr lang="en-US" sz="2000" dirty="0">
                  <a:solidFill>
                    <a:schemeClr val="bg1"/>
                  </a:solidFill>
                </a:rPr>
                <a:t>describes how a good is produced in stages.</a:t>
              </a:r>
            </a:p>
          </p:txBody>
        </p:sp>
      </p:grpSp>
    </p:spTree>
    <p:extLst>
      <p:ext uri="{BB962C8B-B14F-4D97-AF65-F5344CB8AC3E}">
        <p14:creationId xmlns:p14="http://schemas.microsoft.com/office/powerpoint/2010/main" val="2635915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Value Chain: iPhone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Advertising and marketing in the United States</a:t>
            </a:r>
          </a:p>
        </p:txBody>
      </p:sp>
      <p:sp>
        <p:nvSpPr>
          <p:cNvPr id="6" name="Arrow: Down 5">
            <a:extLst>
              <a:ext uri="{FF2B5EF4-FFF2-40B4-BE49-F238E27FC236}">
                <a16:creationId xmlns:a16="http://schemas.microsoft.com/office/drawing/2014/main" id="{26F9D16A-0916-432C-AAC0-81541AEDDF29}"/>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5129871A-7EF4-4C97-9440-4F9E4FC2AC68}"/>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Down 15">
            <a:extLst>
              <a:ext uri="{FF2B5EF4-FFF2-40B4-BE49-F238E27FC236}">
                <a16:creationId xmlns:a16="http://schemas.microsoft.com/office/drawing/2014/main" id="{80E200CE-DE73-4A83-85F9-99952F47372D}"/>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2647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 Competition, Variety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A second reason that intra-industry trade between similar nations produces economic gains involves economies of scale.</a:t>
              </a:r>
            </a:p>
          </p:txBody>
        </p:sp>
      </p:grpSp>
      <p:grpSp>
        <p:nvGrpSpPr>
          <p:cNvPr id="12" name="Group 11">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In this example, Plant </a:t>
              </a:r>
              <a:r>
                <a:rPr lang="en-US" i="1" dirty="0">
                  <a:solidFill>
                    <a:schemeClr val="bg1"/>
                  </a:solidFill>
                </a:rPr>
                <a:t>M</a:t>
              </a:r>
              <a:r>
                <a:rPr lang="en-US" dirty="0">
                  <a:solidFill>
                    <a:schemeClr val="bg1"/>
                  </a:solidFill>
                </a:rPr>
                <a:t> can produce output more cheaply than Plant </a:t>
              </a:r>
              <a:r>
                <a:rPr lang="en-US" i="1" dirty="0">
                  <a:solidFill>
                    <a:schemeClr val="bg1"/>
                  </a:solidFill>
                </a:rPr>
                <a:t>S</a:t>
              </a:r>
              <a:r>
                <a:rPr lang="en-US" dirty="0">
                  <a:solidFill>
                    <a:schemeClr val="bg1"/>
                  </a:solidFill>
                </a:rPr>
                <a:t> because of economies of scale. </a:t>
              </a:r>
            </a:p>
          </p:txBody>
        </p:sp>
      </p:grpSp>
      <p:grpSp>
        <p:nvGrpSpPr>
          <p:cNvPr id="11" name="Group 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The concept of </a:t>
              </a:r>
              <a:r>
                <a:rPr lang="en-US" b="1" dirty="0">
                  <a:solidFill>
                    <a:schemeClr val="bg1"/>
                  </a:solidFill>
                </a:rPr>
                <a:t>economies of scale </a:t>
              </a:r>
              <a:r>
                <a:rPr lang="en-US" dirty="0">
                  <a:solidFill>
                    <a:schemeClr val="bg1"/>
                  </a:solidFill>
                </a:rPr>
                <a:t>means that as the scale of output goes up, average costs of production decline.</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1810578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Mercantilism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known as the father of economics, was a Scottish philosopher who grew up in an era known now as "mercantilism."</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Mercantilism was a belief that countries developed wealth by hoarding gold. </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wrote a book, </a:t>
              </a:r>
              <a:r>
                <a:rPr lang="en-US" sz="2000" i="1" dirty="0">
                  <a:solidFill>
                    <a:schemeClr val="bg1"/>
                  </a:solidFill>
                </a:rPr>
                <a:t>The Wealth of Nations</a:t>
              </a:r>
              <a:r>
                <a:rPr lang="en-US" sz="2000" dirty="0">
                  <a:solidFill>
                    <a:schemeClr val="bg1"/>
                  </a:solidFill>
                </a:rPr>
                <a:t>, to speak out against this mercantilist system.</a:t>
              </a:r>
            </a:p>
          </p:txBody>
        </p:sp>
      </p:grpSp>
      <p:grpSp>
        <p:nvGrpSpPr>
          <p:cNvPr id="18" name="Group 17">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believed a nation became wealthy not by hoarding gold but by specialization and trade.</a:t>
              </a:r>
            </a:p>
          </p:txBody>
        </p:sp>
      </p:grpSp>
      <p:grpSp>
        <p:nvGrpSpPr>
          <p:cNvPr id="21" name="Group 2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1726321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 Competition, Variety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economies of scale becomes relevant to international trade when it enables one or two large producers to supply the entire country.</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single large automobile factory could probably supply all the cars consumers purchase in a smaller economy like the UK.</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has only one or two large factories and no international trade, consumers in that country would have little variety in choices.</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391928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54213"/>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Dynamic 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sources of gains from intra-industry trade between similar economies help to broaden the concept of comparative advantage.</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intra-industry trade, climate or geography do not determine the level of worker productivity.</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firms engage in specific learning about specialized products determines the level of worker productivity.</a:t>
              </a:r>
            </a:p>
          </p:txBody>
        </p:sp>
      </p:grpSp>
      <p:grpSp>
        <p:nvGrpSpPr>
          <p:cNvPr id="18" name="Group 17">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989922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large share of global trade happens between high-income economies that are quite similar in having well-educated workers and advanced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countries practice intra-industry trade, in which they import and export the same products at the same time, like cars, machinery, and computers.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intra-industry trade between economies with similar income levels, the gains from trade come from specialized learning in very particular tasks and from economies of scale.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Splitting up the value chain means that several stages of producing a good take place in different countries around the world.</a:t>
            </a:r>
          </a:p>
          <a:p>
            <a:endParaRPr lang="en-US" sz="2000" dirty="0">
              <a:solidFill>
                <a:schemeClr val="bg1"/>
              </a:solidFill>
            </a:endParaRPr>
          </a:p>
        </p:txBody>
      </p:sp>
    </p:spTree>
    <p:extLst>
      <p:ext uri="{BB962C8B-B14F-4D97-AF65-F5344CB8AC3E}">
        <p14:creationId xmlns:p14="http://schemas.microsoft.com/office/powerpoint/2010/main" val="1410780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297744" y="2214037"/>
            <a:ext cx="9879182"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Benefits of Reducing Barriers to International Trade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914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Tariffs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 </a:t>
              </a:r>
              <a:r>
                <a:rPr lang="en-US" sz="2000" dirty="0">
                  <a:solidFill>
                    <a:schemeClr val="bg1"/>
                  </a:solidFill>
                </a:rPr>
                <a:t>are taxes that governments place on imported goods for a variety of reasons.</a:t>
              </a:r>
            </a:p>
          </p:txBody>
        </p:sp>
      </p:grpSp>
      <p:grpSp>
        <p:nvGrpSpPr>
          <p:cNvPr id="13" name="Group 12">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these reasons include protecting sensitive industries, humanitarian reasons, and protecting against dumping.</a:t>
              </a:r>
            </a:p>
          </p:txBody>
        </p:sp>
      </p:grpSp>
      <p:grpSp>
        <p:nvGrpSpPr>
          <p:cNvPr id="16" name="Group 15">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0938189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WTO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algn="ctr"/>
              <a:r>
                <a:rPr lang="en-US" sz="3600" b="1" dirty="0">
                  <a:solidFill>
                    <a:schemeClr val="bg1"/>
                  </a:solidFill>
                </a:rPr>
                <a:t>World Trade Organization</a:t>
              </a:r>
              <a:endParaRPr lang="en-US" sz="3600" dirty="0">
                <a:solidFill>
                  <a:schemeClr val="bg1"/>
                </a:solidFill>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algn="ctr"/>
            <a:r>
              <a:rPr lang="en-US" sz="2400" dirty="0">
                <a:solidFill>
                  <a:schemeClr val="bg1"/>
                </a:solidFill>
              </a:rPr>
              <a:t>committed to lowering barriers to trade</a:t>
            </a:r>
          </a:p>
        </p:txBody>
      </p:sp>
      <p:sp>
        <p:nvSpPr>
          <p:cNvPr id="8" name="Up Arrow 4">
            <a:extLst>
              <a:ext uri="{FF2B5EF4-FFF2-40B4-BE49-F238E27FC236}">
                <a16:creationId xmlns:a16="http://schemas.microsoft.com/office/drawing/2014/main" id="{2A94ABA8-8626-4527-813D-3202A09F2EB4}"/>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algn="ctr"/>
              <a:r>
                <a:rPr lang="en-US" sz="2000" dirty="0">
                  <a:solidFill>
                    <a:schemeClr val="bg1"/>
                  </a:solidFill>
                </a:rPr>
                <a:t>The economic benefits from reducing barriers to trade are most felt by low-income countries.</a:t>
              </a:r>
            </a:p>
          </p:txBody>
        </p:sp>
      </p:grpSp>
    </p:spTree>
    <p:extLst>
      <p:ext uri="{BB962C8B-B14F-4D97-AF65-F5344CB8AC3E}">
        <p14:creationId xmlns:p14="http://schemas.microsoft.com/office/powerpoint/2010/main" val="36251402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benefit more from trade than high-income countries.</a:t>
              </a:r>
            </a:p>
          </p:txBody>
        </p:sp>
      </p:grpSp>
      <p:grpSp>
        <p:nvGrpSpPr>
          <p:cNvPr id="18" name="Group 17">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has less need for international trade because it can already take advantage of internal trade within its economy.</a:t>
              </a:r>
            </a:p>
          </p:txBody>
        </p:sp>
      </p:grpSp>
      <p:grpSp>
        <p:nvGrpSpPr>
          <p:cNvPr id="21" name="Group 2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smaller national economies around the world have much more limited possibilities for trade inside their countries.</a:t>
              </a:r>
            </a:p>
          </p:txBody>
        </p:sp>
      </p:grpSp>
      <p:grpSp>
        <p:nvGrpSpPr>
          <p:cNvPr id="24" name="Group 23">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480496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From Interpersonal to International 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all benefit from living in economies where people and firms can specialize and trade with each other.</a:t>
              </a:r>
            </a:p>
          </p:txBody>
        </p:sp>
      </p:grpSp>
      <p:grpSp>
        <p:nvGrpSpPr>
          <p:cNvPr id="18" name="Group 17">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interpersonal, intercommunity, and interstate trade offer economic gains, it should make sense that international trade offers gains, too.</a:t>
              </a:r>
            </a:p>
          </p:txBody>
        </p:sp>
      </p:grpSp>
      <p:grpSp>
        <p:nvGrpSpPr>
          <p:cNvPr id="21" name="Group 2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currently involves about $20 trillion worth of goods and services moving around the globe. </a:t>
              </a:r>
            </a:p>
          </p:txBody>
        </p:sp>
      </p:grpSp>
      <p:grpSp>
        <p:nvGrpSpPr>
          <p:cNvPr id="24" name="Group 23">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3083831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316902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an </a:t>
              </a:r>
              <a:r>
                <a:rPr lang="en-US" sz="2000" b="1" dirty="0">
                  <a:solidFill>
                    <a:schemeClr val="bg1"/>
                  </a:solidFill>
                </a:rPr>
                <a:t>absolute advantage </a:t>
              </a:r>
              <a:r>
                <a:rPr lang="en-US" sz="2000" dirty="0">
                  <a:solidFill>
                    <a:schemeClr val="bg1"/>
                  </a:solidFill>
                </a:rPr>
                <a:t>over another country in producing a good if it uses fewer resources to produce that good.</a:t>
              </a:r>
            </a:p>
          </p:txBody>
        </p:sp>
      </p:grpSp>
      <p:grpSp>
        <p:nvGrpSpPr>
          <p:cNvPr id="12" name="Group 11">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Absolute advantage can be the result of a country's natural endowment.</a:t>
              </a:r>
            </a:p>
          </p:txBody>
        </p:sp>
      </p:grpSp>
      <p:grpSp>
        <p:nvGrpSpPr>
          <p:cNvPr id="15" name="Group 14">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Guatemala and Colombia have climates especially suited for growing coffee.</a:t>
              </a:r>
            </a:p>
          </p:txBody>
        </p:sp>
      </p:grpSp>
      <p:grpSp>
        <p:nvGrpSpPr>
          <p:cNvPr id="18" name="Group 17">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some have argued, "geography is destiny."</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a:p>
            <a:pPr algn="ctr"/>
            <a:r>
              <a:rPr lang="en-US" sz="2000" i="1" dirty="0">
                <a:solidFill>
                  <a:schemeClr val="bg1"/>
                </a:solidFill>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algn="ctr"/>
            <a:endParaRPr lang="en-US" sz="2000" dirty="0">
              <a:solidFill>
                <a:schemeClr val="bg1"/>
              </a:solidFill>
            </a:endParaRPr>
          </a:p>
        </p:txBody>
      </p:sp>
    </p:spTree>
    <p:extLst>
      <p:ext uri="{BB962C8B-B14F-4D97-AF65-F5344CB8AC3E}">
        <p14:creationId xmlns:p14="http://schemas.microsoft.com/office/powerpoint/2010/main" val="1730877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Tariffs are placed on imported goods as a way of protecting sensitive industries for humanitarian reasons and for protection against dumping.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Traditionally, tariffs were used as a political tool to protect certain vested economic, social, and cultural interests.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WTO has been, and continues to be, a way for nations to meet and negotiate in order to reduce barriers to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gains of international trade are very large for smaller countries but are beneficial to all.</a:t>
            </a:r>
          </a:p>
          <a:p>
            <a:endParaRPr lang="en-US" sz="2000" dirty="0">
              <a:solidFill>
                <a:schemeClr val="bg1"/>
              </a:solidFill>
            </a:endParaRPr>
          </a:p>
        </p:txBody>
      </p:sp>
    </p:spTree>
    <p:extLst>
      <p:ext uri="{BB962C8B-B14F-4D97-AF65-F5344CB8AC3E}">
        <p14:creationId xmlns:p14="http://schemas.microsoft.com/office/powerpoint/2010/main" val="3296325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Absolute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algn="ctr"/>
            <a:r>
              <a:rPr lang="en-US" sz="2000" dirty="0">
                <a:solidFill>
                  <a:schemeClr val="bg1"/>
                </a:solidFill>
              </a:rPr>
              <a:t>If the U.S. is able to produce corn faster and with fewer resources than Brazil, the U.S. has the absolute advantage in corn.</a:t>
            </a:r>
          </a:p>
        </p:txBody>
      </p:sp>
    </p:spTree>
    <p:extLst>
      <p:ext uri="{BB962C8B-B14F-4D97-AF65-F5344CB8AC3E}">
        <p14:creationId xmlns:p14="http://schemas.microsoft.com/office/powerpoint/2010/main" val="2002249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Comparative Advantage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 </a:t>
              </a:r>
              <a:r>
                <a:rPr lang="en-US" sz="2000" b="1" dirty="0">
                  <a:solidFill>
                    <a:schemeClr val="bg1"/>
                  </a:solidFill>
                </a:rPr>
                <a:t>comparative advantage </a:t>
              </a:r>
              <a:r>
                <a:rPr lang="en-US" sz="2000" dirty="0">
                  <a:solidFill>
                    <a:schemeClr val="bg1"/>
                  </a:solidFill>
                </a:rPr>
                <a:t>when it can produce a good at a lower cost in terms of other goods.</a:t>
              </a:r>
            </a:p>
          </p:txBody>
        </p:sp>
      </p:grpSp>
      <p:grpSp>
        <p:nvGrpSpPr>
          <p:cNvPr id="8" name="Group 7">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question each country or company should be asking when it trades is this: "What do we give up to produce this good?"</a:t>
              </a:r>
            </a:p>
          </p:txBody>
        </p:sp>
      </p:grpSp>
      <p:grpSp>
        <p:nvGrpSpPr>
          <p:cNvPr id="11" name="Group 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comparative advantage is based on this idea of </a:t>
              </a:r>
              <a:r>
                <a:rPr lang="en-US" sz="2000" b="1" dirty="0">
                  <a:solidFill>
                    <a:schemeClr val="bg1"/>
                  </a:solidFill>
                </a:rPr>
                <a:t>opportunity cost</a:t>
              </a:r>
              <a:r>
                <a:rPr lang="en-US" sz="2000" dirty="0">
                  <a:solidFill>
                    <a:schemeClr val="bg1"/>
                  </a:solidFill>
                </a:rPr>
                <a:t>.</a:t>
              </a:r>
            </a:p>
          </p:txBody>
        </p:sp>
      </p:grpSp>
      <p:grpSp>
        <p:nvGrpSpPr>
          <p:cNvPr id="14" name="Group 13">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1632733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algn="ctr"/>
            <a:endParaRPr lang="en-US" sz="2000" dirty="0">
              <a:solidFill>
                <a:schemeClr val="bg1"/>
              </a:solidFill>
            </a:endParaRPr>
          </a:p>
          <a:p>
            <a:pPr algn="ctr"/>
            <a:r>
              <a:rPr lang="en-US" sz="2000" i="1" dirty="0">
                <a:solidFill>
                  <a:schemeClr val="bg1"/>
                </a:solidFill>
              </a:rPr>
              <a:t>Your opportunity cost of making a sandwich is 75/15 = 5 cookies.</a:t>
            </a:r>
          </a:p>
          <a:p>
            <a:pPr algn="ctr"/>
            <a:r>
              <a:rPr lang="en-US" sz="2000" i="1" dirty="0">
                <a:solidFill>
                  <a:schemeClr val="bg1"/>
                </a:solidFill>
              </a:rPr>
              <a:t>Your opportunity cost of making a cookie is 15/75 = 1/5 of a sandwich.</a:t>
            </a:r>
          </a:p>
          <a:p>
            <a:pPr algn="ctr"/>
            <a:r>
              <a:rPr lang="en-US" sz="2000" i="1" dirty="0">
                <a:solidFill>
                  <a:schemeClr val="bg1"/>
                </a:solidFill>
              </a:rPr>
              <a:t>Your roommate’s opportunity cost of making a sandwich is 90/30 = 3 cookies.</a:t>
            </a:r>
          </a:p>
          <a:p>
            <a:pPr algn="ctr"/>
            <a:r>
              <a:rPr lang="en-US" sz="2000" i="1" dirty="0">
                <a:solidFill>
                  <a:schemeClr val="bg1"/>
                </a:solidFill>
              </a:rPr>
              <a:t>Your roommate’s opportunity cost of making a cookie is 30/90 = 1/3 of a sandwich.</a:t>
            </a:r>
          </a:p>
          <a:p>
            <a:pPr algn="ctr"/>
            <a:r>
              <a:rPr lang="en-US" sz="2000" i="1" dirty="0">
                <a:solidFill>
                  <a:schemeClr val="bg1"/>
                </a:solidFill>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75278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6649</Words>
  <Application>Microsoft Office PowerPoint</Application>
  <PresentationFormat>Widescreen</PresentationFormat>
  <Paragraphs>531</Paragraphs>
  <Slides>52</Slides>
  <Notes>48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37</cp:revision>
  <dcterms:created xsi:type="dcterms:W3CDTF">2017-06-16T13:06:21Z</dcterms:created>
  <dcterms:modified xsi:type="dcterms:W3CDTF">2023-08-09T20:27:53Z</dcterms:modified>
</cp:coreProperties>
</file>