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5"/>
  </p:notesMasterIdLst>
  <p:sldIdLst>
    <p:sldId id="256" r:id="rId3"/>
    <p:sldId id="257" r:id="rId4"/>
    <p:sldId id="299" r:id="rId5"/>
    <p:sldId id="289" r:id="rId6"/>
    <p:sldId id="290" r:id="rId7"/>
    <p:sldId id="300" r:id="rId8"/>
    <p:sldId id="291" r:id="rId9"/>
    <p:sldId id="301" r:id="rId10"/>
    <p:sldId id="302" r:id="rId11"/>
    <p:sldId id="292" r:id="rId12"/>
    <p:sldId id="293" r:id="rId13"/>
    <p:sldId id="294" r:id="rId14"/>
    <p:sldId id="295" r:id="rId15"/>
    <p:sldId id="297" r:id="rId16"/>
    <p:sldId id="303" r:id="rId17"/>
    <p:sldId id="304" r:id="rId18"/>
    <p:sldId id="370" r:id="rId19"/>
    <p:sldId id="371" r:id="rId20"/>
    <p:sldId id="372" r:id="rId21"/>
    <p:sldId id="373" r:id="rId22"/>
    <p:sldId id="374" r:id="rId23"/>
    <p:sldId id="296" r:id="rId24"/>
    <p:sldId id="375" r:id="rId25"/>
    <p:sldId id="298" r:id="rId26"/>
    <p:sldId id="376" r:id="rId27"/>
    <p:sldId id="377" r:id="rId28"/>
    <p:sldId id="378" r:id="rId29"/>
    <p:sldId id="379" r:id="rId30"/>
    <p:sldId id="380" r:id="rId31"/>
    <p:sldId id="381" r:id="rId32"/>
    <p:sldId id="382" r:id="rId33"/>
    <p:sldId id="383" r:id="rId34"/>
    <p:sldId id="384" r:id="rId35"/>
    <p:sldId id="385" r:id="rId36"/>
    <p:sldId id="386" r:id="rId37"/>
    <p:sldId id="387" r:id="rId38"/>
    <p:sldId id="388" r:id="rId39"/>
    <p:sldId id="389" r:id="rId40"/>
    <p:sldId id="390" r:id="rId41"/>
    <p:sldId id="305" r:id="rId42"/>
    <p:sldId id="306" r:id="rId43"/>
    <p:sldId id="307" r:id="rId44"/>
    <p:sldId id="308"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408"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17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76885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a:t>
            </a:r>
            <a:r>
              <a:rPr lang="en-US" sz="1200" kern="1200">
                <a:solidFill>
                  <a:schemeClr val="tx1"/>
                </a:solidFill>
                <a:effectLst/>
                <a:latin typeface="+mn-lt"/>
                <a:ea typeface="+mn-ea"/>
                <a:cs typeface="+mn-cs"/>
              </a:rPr>
              <a:t>in one industry </a:t>
            </a:r>
            <a:r>
              <a:rPr lang="en-US" sz="1200" kern="1200" dirty="0">
                <a:solidFill>
                  <a:schemeClr val="tx1"/>
                </a:solidFill>
                <a:effectLst/>
                <a:latin typeface="+mn-lt"/>
                <a:ea typeface="+mn-ea"/>
                <a:cs typeface="+mn-cs"/>
              </a:rPr>
              <a:t>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376659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they made up about 24% in 2020.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3471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05243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311791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414599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87802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6337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50639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15219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98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74315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2010s.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943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65988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762274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337689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875403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24322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281982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95532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966690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987483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1635988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852399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155237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255671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a:t>
            </a:r>
            <a:r>
              <a:rPr lang="en-US" sz="1200" kern="1200">
                <a:solidFill>
                  <a:schemeClr val="tx1"/>
                </a:solidFill>
                <a:effectLst/>
                <a:latin typeface="+mn-lt"/>
                <a:ea typeface="+mn-ea"/>
                <a:cs typeface="+mn-cs"/>
              </a:rPr>
              <a:t>European Union, </a:t>
            </a:r>
            <a:r>
              <a:rPr lang="en-US" sz="1200" kern="1200" dirty="0">
                <a:solidFill>
                  <a:schemeClr val="tx1"/>
                </a:solidFill>
                <a:effectLst/>
                <a:latin typeface="+mn-lt"/>
                <a:ea typeface="+mn-ea"/>
                <a:cs typeface="+mn-cs"/>
              </a:rPr>
              <a:t>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3016371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107421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99434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84525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2861551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268800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225345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1.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615097" y="1946246"/>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Protectionism: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Indirect Subsidy from Consumers to Producers</a:t>
            </a:r>
          </a:p>
        </p:txBody>
      </p:sp>
      <p:cxnSp>
        <p:nvCxnSpPr>
          <p:cNvPr id="14" name="Straight Connector 13"/>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&amp;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2DA995A-A7DD-44D1-9E59-CCED67CA62A6}"/>
              </a:ext>
            </a:extLst>
          </p:cNvPr>
          <p:cNvGrpSpPr/>
          <p:nvPr/>
        </p:nvGrpSpPr>
        <p:grpSpPr>
          <a:xfrm>
            <a:off x="1524000" y="5240058"/>
            <a:ext cx="9144000" cy="1377052"/>
            <a:chOff x="542923" y="1736760"/>
            <a:chExt cx="8058154" cy="1662749"/>
          </a:xfrm>
          <a:solidFill>
            <a:srgbClr val="627981"/>
          </a:solidFill>
        </p:grpSpPr>
        <p:sp>
          <p:nvSpPr>
            <p:cNvPr id="7" name="Rectangle 6">
              <a:extLst>
                <a:ext uri="{FF2B5EF4-FFF2-40B4-BE49-F238E27FC236}">
                  <a16:creationId xmlns:a16="http://schemas.microsoft.com/office/drawing/2014/main" id="{9CD5D47A-3C7E-46BA-BE90-9840D2EA91DC}"/>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1F384BF-BEA7-4889-9544-7B624E052F20}"/>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grp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62AD2D78-11A3-4B21-A73C-5CDE621AFF55}"/>
              </a:ext>
            </a:extLst>
          </p:cNvPr>
          <p:cNvGrpSpPr/>
          <p:nvPr/>
        </p:nvGrpSpPr>
        <p:grpSpPr>
          <a:xfrm>
            <a:off x="1693297" y="5298513"/>
            <a:ext cx="9144000" cy="1380744"/>
            <a:chOff x="542923" y="1736760"/>
            <a:chExt cx="8058154" cy="1662749"/>
          </a:xfrm>
          <a:solidFill>
            <a:srgbClr val="627981"/>
          </a:solidFill>
        </p:grpSpPr>
        <p:sp>
          <p:nvSpPr>
            <p:cNvPr id="6" name="Rectangle 5">
              <a:extLst>
                <a:ext uri="{FF2B5EF4-FFF2-40B4-BE49-F238E27FC236}">
                  <a16:creationId xmlns:a16="http://schemas.microsoft.com/office/drawing/2014/main" id="{D13F0F0E-4D57-4CD1-8439-B18C94365ED6}"/>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9C57616-4DD1-4532-861F-AB3550B894F1}"/>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grp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Tree>
    <p:extLst>
      <p:ext uri="{BB962C8B-B14F-4D97-AF65-F5344CB8AC3E}">
        <p14:creationId xmlns:p14="http://schemas.microsoft.com/office/powerpoint/2010/main" val="169711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U.S. Farmers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76182" y="4040520"/>
            <a:ext cx="2404840" cy="2404840"/>
          </a:xfrm>
          <a:prstGeom prst="rect">
            <a:avLst/>
          </a:prstGeom>
        </p:spPr>
      </p:pic>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1402" y="3026087"/>
            <a:ext cx="914400" cy="91440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descr="A sign that says &quot;sugar&quot; with a line drawn through it">
            <a:extLst>
              <a:ext uri="{FF2B5EF4-FFF2-40B4-BE49-F238E27FC236}">
                <a16:creationId xmlns:a16="http://schemas.microsoft.com/office/drawing/2014/main" id="{C7D59BB7-993B-4AC6-AF2D-7B323E69EF7E}"/>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7C6AA215-5450-46E7-BFCC-B8FC955B0456}"/>
              </a:ext>
            </a:extLst>
          </p:cNvPr>
          <p:cNvGrpSpPr/>
          <p:nvPr/>
        </p:nvGrpSpPr>
        <p:grpSpPr>
          <a:xfrm>
            <a:off x="1524001" y="1425128"/>
            <a:ext cx="9144000" cy="1380744"/>
            <a:chOff x="542923" y="1736760"/>
            <a:chExt cx="8058154" cy="1662749"/>
          </a:xfrm>
          <a:solidFill>
            <a:srgbClr val="627981"/>
          </a:solidFill>
        </p:grpSpPr>
        <p:sp>
          <p:nvSpPr>
            <p:cNvPr id="15" name="Rectangle 14">
              <a:extLst>
                <a:ext uri="{FF2B5EF4-FFF2-40B4-BE49-F238E27FC236}">
                  <a16:creationId xmlns:a16="http://schemas.microsoft.com/office/drawing/2014/main" id="{8152253E-AB8C-41D0-8047-1D889CC674FB}"/>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E9D5D74B-AC42-48A6-8D24-C5EC59E9E2DF}"/>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U.S. sugar farmers are likely to argue that if they could only be protected from sugar imported from Brazil, the United States would have higher domestic sugar production, more jobs in the sugar industry, and American sugar farmers would receive a higher price.</a:t>
              </a:r>
            </a:p>
          </p:txBody>
        </p:sp>
      </p:grpSp>
    </p:spTree>
    <p:extLst>
      <p:ext uri="{BB962C8B-B14F-4D97-AF65-F5344CB8AC3E}">
        <p14:creationId xmlns:p14="http://schemas.microsoft.com/office/powerpoint/2010/main" val="4067998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flipV="1">
            <a:off x="5481280" y="3769061"/>
            <a:ext cx="1604481" cy="1604481"/>
          </a:xfrm>
          <a:prstGeom prst="rect">
            <a:avLst/>
          </a:prstGeom>
        </p:spPr>
      </p:pic>
      <p:grpSp>
        <p:nvGrpSpPr>
          <p:cNvPr id="8" name="Group 7">
            <a:extLst>
              <a:ext uri="{FF2B5EF4-FFF2-40B4-BE49-F238E27FC236}">
                <a16:creationId xmlns:a16="http://schemas.microsoft.com/office/drawing/2014/main" id="{F6FA2F7E-C61F-4494-A7E7-3E71D79736B9}"/>
              </a:ext>
            </a:extLst>
          </p:cNvPr>
          <p:cNvGrpSpPr/>
          <p:nvPr/>
        </p:nvGrpSpPr>
        <p:grpSpPr>
          <a:xfrm>
            <a:off x="1524001" y="1425128"/>
            <a:ext cx="9144000" cy="1380744"/>
            <a:chOff x="542923" y="1736760"/>
            <a:chExt cx="8058154" cy="1662749"/>
          </a:xfrm>
          <a:solidFill>
            <a:srgbClr val="627981"/>
          </a:solidFill>
        </p:grpSpPr>
        <p:sp>
          <p:nvSpPr>
            <p:cNvPr id="9" name="Rectangle 8">
              <a:extLst>
                <a:ext uri="{FF2B5EF4-FFF2-40B4-BE49-F238E27FC236}">
                  <a16:creationId xmlns:a16="http://schemas.microsoft.com/office/drawing/2014/main" id="{A869E6B5-5439-48E1-ABB5-61EDCC9B2318}"/>
                </a:ext>
              </a:extLst>
            </p:cNvPr>
            <p:cNvSpPr/>
            <p:nvPr/>
          </p:nvSpPr>
          <p:spPr>
            <a:xfrm>
              <a:off x="542923" y="1736760"/>
              <a:ext cx="8058154" cy="1662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3D22DC8-70F6-4F96-B4D2-3653D645487F}"/>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grpSp>
    </p:spTree>
    <p:extLst>
      <p:ext uri="{BB962C8B-B14F-4D97-AF65-F5344CB8AC3E}">
        <p14:creationId xmlns:p14="http://schemas.microsoft.com/office/powerpoint/2010/main" val="2090759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Foreign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2" descr="Brazilian flag">
            <a:extLst>
              <a:ext uri="{FF2B5EF4-FFF2-40B4-BE49-F238E27FC236}">
                <a16:creationId xmlns:a16="http://schemas.microsoft.com/office/drawing/2014/main" id="{D1D99D9D-EB2D-447F-9FBD-02FC4113E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7624518">
            <a:off x="5576552" y="3586828"/>
            <a:ext cx="1778903" cy="1778903"/>
          </a:xfrm>
          <a:prstGeom prst="rect">
            <a:avLst/>
          </a:prstGeom>
        </p:spPr>
      </p:pic>
      <p:grpSp>
        <p:nvGrpSpPr>
          <p:cNvPr id="9" name="Group 8">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spTree>
    <p:extLst>
      <p:ext uri="{BB962C8B-B14F-4D97-AF65-F5344CB8AC3E}">
        <p14:creationId xmlns:p14="http://schemas.microsoft.com/office/powerpoint/2010/main" val="76225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Benefits and Who Pays?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protected producers, like U.S. sugar farmers, restricting imports is clearly positive.</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need to face imported products, these producers are able to sell more at a higher price.</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consumers in the country with the protected good, in this case U.S. sugar consumers, restricting imports is clearly negative.</a:t>
              </a:r>
            </a:p>
          </p:txBody>
        </p:sp>
      </p:grpSp>
      <p:grpSp>
        <p:nvGrpSpPr>
          <p:cNvPr id="19" name="Group 18">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616556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54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tools for restricting the flow of trade: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places limitations on imports from abroad—regardless of whether it uses tariffs, quotas, or nontariff barriers—it is said to be practicing protectionism.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will raise the price of the protected good in the domestic market, which causes domestic consumers to pay more but domestic producers to 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325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174728"/>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International Trade and Its Effects on Jobs, Wages, and Working Conditions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228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Imports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Tree>
    <p:extLst>
      <p:ext uri="{BB962C8B-B14F-4D97-AF65-F5344CB8AC3E}">
        <p14:creationId xmlns:p14="http://schemas.microsoft.com/office/powerpoint/2010/main" val="3008974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world has become more connected on multiple levels, especially economically.</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1970, imports and exports made up 11% of U.S. GDP, while they made up about 24% in 2020.</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explores trade policy: the laws and strategies a country uses to regulate international trade.</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Fewer Jobs?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1535862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3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1993071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2812855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017465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Standards and Working Conditions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10977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116813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523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Arguments in Support of Restricting Imports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521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Infant Industry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3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Brazil’s Computer Infant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spTree>
    <p:extLst>
      <p:ext uri="{BB962C8B-B14F-4D97-AF65-F5344CB8AC3E}">
        <p14:creationId xmlns:p14="http://schemas.microsoft.com/office/powerpoint/2010/main" val="1350737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Anti-Dumping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2010s.</a:t>
              </a:r>
            </a:p>
          </p:txBody>
        </p:sp>
      </p:grpSp>
    </p:spTree>
    <p:extLst>
      <p:ext uri="{BB962C8B-B14F-4D97-AF65-F5344CB8AC3E}">
        <p14:creationId xmlns:p14="http://schemas.microsoft.com/office/powerpoint/2010/main" val="153494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Might Dumping Occur?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27803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Should Anti-Dumping Cases Be Limited?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71643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733848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13886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Environmental Protection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94671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2B4F460C-12CE-4D93-A9E9-030DFC82BC6F}"/>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4BAB8AC-11B3-4569-94A3-EA1A569FB5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3E615DC0-6459-4C25-9ED5-9434AD6C64E7}"/>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government legislates policies to reduce or block international trade, it is engaging in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protectionism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a:extLst>
              <a:ext uri="{FF2B5EF4-FFF2-40B4-BE49-F238E27FC236}">
                <a16:creationId xmlns:a16="http://schemas.microsoft.com/office/drawing/2014/main" id="{654705F2-1B9A-422D-9131-86C964E08F7F}"/>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3D2237C-2489-4715-AC34-30251B5351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732E641-73F7-4B61-9355-BAA8AF45352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Protectionist policies often seek to shield domestic producers and domestic workers from foreign competition.</a:t>
              </a:r>
            </a:p>
          </p:txBody>
        </p:sp>
      </p:grpSp>
      <p:grpSp>
        <p:nvGrpSpPr>
          <p:cNvPr id="18" name="Group 17">
            <a:extLst>
              <a:ext uri="{FF2B5EF4-FFF2-40B4-BE49-F238E27FC236}">
                <a16:creationId xmlns:a16="http://schemas.microsoft.com/office/drawing/2014/main" id="{D8829014-CC6B-40EA-8D82-71A1FCF8DFCB}"/>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60B5CCCF-42E5-488B-8FC4-5A482A5AC3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C3996F4-3EF3-41F5-B0A0-3FBA2676160D}"/>
                </a:ext>
              </a:extLst>
            </p:cNvPr>
            <p:cNvSpPr txBox="1"/>
            <p:nvPr/>
          </p:nvSpPr>
          <p:spPr>
            <a:xfrm>
              <a:off x="582578"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takes three main forms:</a:t>
              </a:r>
            </a:p>
          </p:txBody>
        </p:sp>
      </p:gr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Nontariff barriers</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Race-to-the-Bottom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9448230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08234" y="138372"/>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Pressuring Low-Income Countries for Higher Environmental Standards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001157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Unsafe Consumer Products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grpSp>
        <p:nvGrpSpPr>
          <p:cNvPr id="17" name="Group 16">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spTree>
    <p:extLst>
      <p:ext uri="{BB962C8B-B14F-4D97-AF65-F5344CB8AC3E}">
        <p14:creationId xmlns:p14="http://schemas.microsoft.com/office/powerpoint/2010/main" val="988310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National Interest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1581925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7135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National Interest Argument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295093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245499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094636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28549586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88125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Trade Policy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01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66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Tariffs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taxes that governments impose on imported goods and services.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makes imports more expensive for consumers, discouraging imports.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recent years large, flat-screen televisions imported to the U.S. from China have faced a 5% tariff rate.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GATT &amp; WTO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AEDE667-7789-4E84-A0F5-89732770CD49}"/>
              </a:ext>
            </a:extLst>
          </p:cNvPr>
          <p:cNvSpPr/>
          <p:nvPr/>
        </p:nvSpPr>
        <p:spPr>
          <a:xfrm>
            <a:off x="4910899" y="1943733"/>
            <a:ext cx="2370201" cy="707886"/>
          </a:xfrm>
          <a:prstGeom prst="rect">
            <a:avLst/>
          </a:prstGeom>
        </p:spPr>
        <p:txBody>
          <a:bodyPr wrap="none">
            <a:spAutoFit/>
          </a:bodyPr>
          <a:lstStyle/>
          <a:p>
            <a:pPr algn="ctr"/>
            <a:r>
              <a:rPr lang="en-US" sz="4000" b="1" dirty="0">
                <a:solidFill>
                  <a:schemeClr val="bg1"/>
                </a:solidFill>
              </a:rPr>
              <a:t>Credibility</a:t>
            </a:r>
            <a:endParaRPr lang="en-US" sz="4000" dirty="0">
              <a:solidFill>
                <a:schemeClr val="bg1"/>
              </a:solidFill>
            </a:endParaRPr>
          </a:p>
        </p:txBody>
      </p:sp>
      <p:sp>
        <p:nvSpPr>
          <p:cNvPr id="6" name="Rectangle 5">
            <a:extLst>
              <a:ext uri="{FF2B5EF4-FFF2-40B4-BE49-F238E27FC236}">
                <a16:creationId xmlns:a16="http://schemas.microsoft.com/office/drawing/2014/main" id="{D141A5C3-4717-4958-952C-9BB01051C184}"/>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grpSp>
        <p:nvGrpSpPr>
          <p:cNvPr id="12" name="Group 11">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18" name="Group 17">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21" name="Group 20">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Regional Trading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1735521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European Union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NAFTA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249961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Other Trade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descr="Circles with lines">
            <a:extLst>
              <a:ext uri="{FF2B5EF4-FFF2-40B4-BE49-F238E27FC236}">
                <a16:creationId xmlns:a16="http://schemas.microsoft.com/office/drawing/2014/main" id="{59CEE879-3E82-4CB4-88D8-A10F038DF5C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descr="World">
            <a:extLst>
              <a:ext uri="{FF2B5EF4-FFF2-40B4-BE49-F238E27FC236}">
                <a16:creationId xmlns:a16="http://schemas.microsoft.com/office/drawing/2014/main" id="{3AFF4178-71EE-45C8-8C85-67FF78A5B4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descr="User">
            <a:extLst>
              <a:ext uri="{FF2B5EF4-FFF2-40B4-BE49-F238E27FC236}">
                <a16:creationId xmlns:a16="http://schemas.microsoft.com/office/drawing/2014/main" id="{252C70B6-9657-4E41-BF17-782BCA359A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descr="User">
            <a:extLst>
              <a:ext uri="{FF2B5EF4-FFF2-40B4-BE49-F238E27FC236}">
                <a16:creationId xmlns:a16="http://schemas.microsoft.com/office/drawing/2014/main" id="{933F51AA-8630-4EE2-A078-3CAFF50F9F7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descr="User">
            <a:extLst>
              <a:ext uri="{FF2B5EF4-FFF2-40B4-BE49-F238E27FC236}">
                <a16:creationId xmlns:a16="http://schemas.microsoft.com/office/drawing/2014/main" id="{C43E985A-B46E-498C-B877-57DD564DB2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descr="User">
            <a:extLst>
              <a:ext uri="{FF2B5EF4-FFF2-40B4-BE49-F238E27FC236}">
                <a16:creationId xmlns:a16="http://schemas.microsoft.com/office/drawing/2014/main" id="{BD671D0C-0A9A-4C43-B2CB-877A5F66D3C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Policy at the National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8243427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Long-Term Trends in Barriers to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2370292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Tradeoffs of Trade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94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Tradeoffs of Trade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140821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487975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 Quotas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Import quotas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numerical limitations on the quantity of products that a country can import.</a:t>
              </a:r>
            </a:p>
          </p:txBody>
        </p:sp>
      </p:grpSp>
      <p:grpSp>
        <p:nvGrpSpPr>
          <p:cNvPr id="15" name="Group 14">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65585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sugar imports to the U.S. are still governed by quotas.</a:t>
              </a:r>
            </a:p>
          </p:txBody>
        </p:sp>
      </p:gr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1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3209716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Nontariff Barriers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C6B98D2-C146-437C-AF41-470F3D264C65}"/>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7AE3D866-F3CE-4A63-A9F5-1155CB8543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5413E28-07E9-4BC9-876D-1FEF1919F5B5}"/>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Nontariff barriers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all the other ways that a nation can draw up rules and regulations to make it more difficult to import products.</a:t>
              </a:r>
            </a:p>
          </p:txBody>
        </p:sp>
      </p:grpSp>
      <p:grpSp>
        <p:nvGrpSpPr>
          <p:cNvPr id="11" name="Group 10">
            <a:extLst>
              <a:ext uri="{FF2B5EF4-FFF2-40B4-BE49-F238E27FC236}">
                <a16:creationId xmlns:a16="http://schemas.microsoft.com/office/drawing/2014/main" id="{7FCACF22-1162-4D33-ACB3-D9873530B93D}"/>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57F35B7-E83F-40D8-A61B-C115428D9C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48E48134-23B9-4186-9651-7296B91607E1}"/>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rule requiring certain safety standards can limit imports just as effectively as high tariffs or low import quotas, for instance.</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Barriers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C6B98D2-C146-437C-AF41-470F3D264C65}"/>
              </a:ext>
            </a:extLst>
          </p:cNvPr>
          <p:cNvGrpSpPr/>
          <p:nvPr/>
        </p:nvGrpSpPr>
        <p:grpSpPr>
          <a:xfrm>
            <a:off x="2066923" y="1547448"/>
            <a:ext cx="8058154" cy="1972501"/>
            <a:chOff x="542923" y="1736761"/>
            <a:chExt cx="8058154" cy="1972501"/>
          </a:xfrm>
          <a:solidFill>
            <a:srgbClr val="627981"/>
          </a:solidFill>
        </p:grpSpPr>
        <p:sp>
          <p:nvSpPr>
            <p:cNvPr id="9" name="Rectangle 8">
              <a:extLst>
                <a:ext uri="{FF2B5EF4-FFF2-40B4-BE49-F238E27FC236}">
                  <a16:creationId xmlns:a16="http://schemas.microsoft.com/office/drawing/2014/main" id="{7AE3D866-F3CE-4A63-A9F5-1155CB85430A}"/>
                </a:ext>
              </a:extLst>
            </p:cNvPr>
            <p:cNvSpPr/>
            <p:nvPr/>
          </p:nvSpPr>
          <p:spPr>
            <a:xfrm>
              <a:off x="542923" y="1736761"/>
              <a:ext cx="8058154" cy="19725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5413E28-07E9-4BC9-876D-1FEF1919F5B5}"/>
                </a:ext>
              </a:extLst>
            </p:cNvPr>
            <p:cNvSpPr txBox="1"/>
            <p:nvPr/>
          </p:nvSpPr>
          <p:spPr>
            <a:xfrm>
              <a:off x="655853" y="1770270"/>
              <a:ext cx="7807571" cy="193899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gr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Eliminate trade barriers</a:t>
            </a: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Job increase in other sectors</a:t>
            </a: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Job loss in sector that had the trade barrier</a:t>
            </a: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increases in other sectors of the economy</a:t>
            </a:r>
          </a:p>
        </p:txBody>
      </p:sp>
      <p:sp>
        <p:nvSpPr>
          <p:cNvPr id="3" name="Arrow: Right 2">
            <a:extLst>
              <a:ext uri="{FF2B5EF4-FFF2-40B4-BE49-F238E27FC236}">
                <a16:creationId xmlns:a16="http://schemas.microsoft.com/office/drawing/2014/main" id="{D42E2E91-D29A-48F3-928D-B1B1DCCDEEF7}"/>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Arrow: Right 16">
            <a:extLst>
              <a:ext uri="{FF2B5EF4-FFF2-40B4-BE49-F238E27FC236}">
                <a16:creationId xmlns:a16="http://schemas.microsoft.com/office/drawing/2014/main" id="{625D08B6-057A-47BA-AAEB-61F7C3BBA616}"/>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row: Right 17">
            <a:extLst>
              <a:ext uri="{FF2B5EF4-FFF2-40B4-BE49-F238E27FC236}">
                <a16:creationId xmlns:a16="http://schemas.microsoft.com/office/drawing/2014/main" id="{3C201077-F73A-442A-B455-8499B30D7263}"/>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73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Analysis of Protectionism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Restricting imports may appear to be nothing more than taking sales from foreign producers and giving them to domestic producers.</a:t>
              </a:r>
            </a:p>
          </p:txBody>
        </p:sp>
      </p:grpSp>
      <p:grpSp>
        <p:nvGrpSpPr>
          <p:cNvPr id="13" name="Group 12">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Other factors are at work, however, because firms do not operate in a vacuum.</a:t>
              </a:r>
            </a:p>
          </p:txBody>
        </p:sp>
      </p:grpSp>
      <p:grpSp>
        <p:nvGrpSpPr>
          <p:cNvPr id="16" name="Group 15">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Instead, firms sell their products either to consumers or to other firms, who are also affected by the trade barriers.</a:t>
              </a:r>
            </a:p>
          </p:txBody>
        </p:sp>
      </p:grpSp>
      <p:grpSp>
        <p:nvGrpSpPr>
          <p:cNvPr id="19" name="Group 18">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and supply analysis of protectionism shows that it is a policy that imposes substantial domestic costs.</a:t>
              </a:r>
            </a:p>
          </p:txBody>
        </p:sp>
      </p:grpSp>
    </p:spTree>
    <p:extLst>
      <p:ext uri="{BB962C8B-B14F-4D97-AF65-F5344CB8AC3E}">
        <p14:creationId xmlns:p14="http://schemas.microsoft.com/office/powerpoint/2010/main" val="770817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TotalTime>
  <Words>7826</Words>
  <Application>Microsoft Office PowerPoint</Application>
  <PresentationFormat>Widescreen</PresentationFormat>
  <Paragraphs>674</Paragraphs>
  <Slides>62</Slides>
  <Notes>57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62</vt:i4>
      </vt:variant>
    </vt:vector>
  </HeadingPairs>
  <TitlesOfParts>
    <vt:vector size="6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34</cp:revision>
  <dcterms:created xsi:type="dcterms:W3CDTF">2017-06-16T13:06:21Z</dcterms:created>
  <dcterms:modified xsi:type="dcterms:W3CDTF">2023-08-09T20:47:38Z</dcterms:modified>
</cp:coreProperties>
</file>