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62"/>
  </p:notesMasterIdLst>
  <p:sldIdLst>
    <p:sldId id="256" r:id="rId3"/>
    <p:sldId id="367" r:id="rId4"/>
    <p:sldId id="299" r:id="rId5"/>
    <p:sldId id="257" r:id="rId6"/>
    <p:sldId id="289" r:id="rId7"/>
    <p:sldId id="290" r:id="rId8"/>
    <p:sldId id="401" r:id="rId9"/>
    <p:sldId id="365" r:id="rId10"/>
    <p:sldId id="366" r:id="rId11"/>
    <p:sldId id="292" r:id="rId12"/>
    <p:sldId id="294" r:id="rId13"/>
    <p:sldId id="295" r:id="rId14"/>
    <p:sldId id="296" r:id="rId15"/>
    <p:sldId id="371" r:id="rId16"/>
    <p:sldId id="369" r:id="rId17"/>
    <p:sldId id="370" r:id="rId18"/>
    <p:sldId id="298" r:id="rId19"/>
    <p:sldId id="364" r:id="rId20"/>
    <p:sldId id="372" r:id="rId21"/>
    <p:sldId id="373" r:id="rId22"/>
    <p:sldId id="374" r:id="rId23"/>
    <p:sldId id="375" r:id="rId24"/>
    <p:sldId id="376" r:id="rId25"/>
    <p:sldId id="377" r:id="rId26"/>
    <p:sldId id="378" r:id="rId27"/>
    <p:sldId id="379" r:id="rId28"/>
    <p:sldId id="380" r:id="rId29"/>
    <p:sldId id="291" r:id="rId30"/>
    <p:sldId id="293" r:id="rId31"/>
    <p:sldId id="368" r:id="rId32"/>
    <p:sldId id="382" r:id="rId33"/>
    <p:sldId id="383" r:id="rId34"/>
    <p:sldId id="301" r:id="rId35"/>
    <p:sldId id="384" r:id="rId36"/>
    <p:sldId id="385" r:id="rId37"/>
    <p:sldId id="386" r:id="rId38"/>
    <p:sldId id="387" r:id="rId39"/>
    <p:sldId id="388" r:id="rId40"/>
    <p:sldId id="389" r:id="rId41"/>
    <p:sldId id="302" r:id="rId42"/>
    <p:sldId id="303" r:id="rId43"/>
    <p:sldId id="304" r:id="rId44"/>
    <p:sldId id="305" r:id="rId45"/>
    <p:sldId id="306" r:id="rId46"/>
    <p:sldId id="390" r:id="rId47"/>
    <p:sldId id="391" r:id="rId48"/>
    <p:sldId id="307" r:id="rId49"/>
    <p:sldId id="392" r:id="rId50"/>
    <p:sldId id="393" r:id="rId51"/>
    <p:sldId id="394" r:id="rId52"/>
    <p:sldId id="395" r:id="rId53"/>
    <p:sldId id="396" r:id="rId54"/>
    <p:sldId id="297" r:id="rId55"/>
    <p:sldId id="397" r:id="rId56"/>
    <p:sldId id="398" r:id="rId57"/>
    <p:sldId id="399" r:id="rId58"/>
    <p:sldId id="300" r:id="rId59"/>
    <p:sldId id="400" r:id="rId60"/>
    <p:sldId id="278"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84841" autoAdjust="0"/>
  </p:normalViewPr>
  <p:slideViewPr>
    <p:cSldViewPr snapToGrid="0">
      <p:cViewPr varScale="1">
        <p:scale>
          <a:sx n="70" d="100"/>
          <a:sy n="70" d="100"/>
        </p:scale>
        <p:origin x="1166"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calculate the price elasticity of demand and the price elasticity of supply.</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827470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calculate elasticity along a demand or supply curve, economists use the average percent change in both quantity and price. This is called the midpoint method for elasticity and is represented in the following equations.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Q1 is the quantity of Good 1, Q2 is the quantity of Good 2; P1 is the price of Good 1, and P2 is the price of Good 2.</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Using the Midpoint Method, we calculate the price elasticity of demand between Points A and B as 0.45, an amount smaller than one, showing that the demand is inelastic in this interval. Price elasticities of demand are always negative since price and quantity demanded always move in opposite directions on the demand curve. Elasticities are given as positive numbers; that is why it is important to take the absolute value of all elasticity calculations.</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422584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change in the price will result in a smaller percentage change in the quantity demanded. If the price increases by 1%, the quantity demanded will decrease by 0.45%. If the price increases by 10%, the quantity demanded will decrease by 4.5%. If the price decreases by 10%, the quantity demanded will increase by 4.5%.</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36266122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Using the Midpoint Method, we calculate price elasticity of supply between Points A and B as 3.53, an amount greater than one, showing that the demand is elastic in this interval. Price elasticities of supply are always positive since price and quantity supplied move in the same direction on the supply curve. </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21745862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case, if the price increases by 1%, the quantity supplied will increase by 3.53%. If the price increases by 10%, the quantity supplied will increase by 35.3%. If the price decreases by 10%, the quantity supplied will decrease by 35.3%.</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18575278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The price elasticity of demand for gasoline is usually inelastic, while the price elasticity of demand for hotel rooms is usually elastic. Can you think of other goods whose price elasticity of demand is likely to be inelastic or elastic?</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2965984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The price elasticity of demand for goods that are necessities is usually inelastic. Examples of these goods include medicine, cigarettes for smokers, electricity, and required textbooks. The price elasticity of demand for goods that are luxuries is usually elastic. Examples of these goods include restaurant meals, concert tickets, and jewelry.</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36672039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 is important to note that elasticity is not slope. The slope is the rate of change in units along the curve, or the rise over run: the change in y over the change in x. The price elasticity, however, changes along the curve. Elasticity is the percentage change, which is a different calculation from the slope and has a different meaning. Now, you can calculate the price elasticity of demand, price elasticity of supply, and you can differentiate between price elasticity and slope.</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10033375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differentiate between infinite and zero elasticity and analyze graphs in order to classify elasticity as constant unitary, infinite, or zero.</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86693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extreme cases of elasticity: when elasticity equals zero and when it is infinite. A third case is that of constant unitary elasticity. Infinite elasticity refers to the case where either QD or QS changes by an infinite amount in response to any change in price at all. Zero elasticity refers to the case in which a percentage change in price, no matter how large, results in zero change in QD or QS.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ultimately concerned with how individuals and society choose to allocate resources. Why is it that not everyone can have everything that they want or need?</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perfectly elastic supply curves are for the most part unrealistic, goods with readily available inputs and whose production can easily expand will feature highly elastic supply curves. Examples include pizza, bread, books, and pencils. Similarly, perfectly elastic demand is an extreme example. However, luxury goods, items that take a large share of individuals' income, and goods with many substitutes are likely to have highly elastic demand curves. Examples of such luxury goods are Caribbean cruises and sports vehicles. An example of a good with many substitutes is a particular brand of bottled water.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horizontal lines show that an infinite quantity will be demanded or supplied at a specific price. This illustrates the cases of a perfectly (or infinitely) elastic demand curve and supply curve. The quantity supplied or demanded is extremely responsive to price changes, moving from zero for prices close to P to infinite when prices reach P.</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40285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Goods like a particular brand of bottled water have nearly perfectly elastic demand curves. This is the case because there are many different brands of bottled water, and people can easily substitute away from one brand should it become too expensive.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a perfectly inelastic supply is an extreme example, it can occur with goods that have a limited supply of inputs. Examples include diamond rings or housing in prime locations, such as apartments facing Central Park in New York City. Necessities with no close substitutes are likely to have highly inelastic demand curves. Since individuals often have no choice but to buy life-saving drugs or gasoline, these goods have highly inelastic demand curves.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35307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vertical supply curve and vertical demand curve show that there will be zero percentage change in quantity (a) demanded or (b) supplied, regardless of the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Goods like a particular brand of bottled water have nearly perfectly elastic demand curves. This is the case because there are many different brands of bottled water, and people can easily substitute away from one brand should it become too expensive.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80546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Constant unitary elasticity occurs when the percentage change in price and the percentage change in quantity are equal and offsetting. Constant unitary elasticity is also known as unit elasticity. A demand curve with unit elasticity moves from a steeper slope on the left to a flatter slope on the right—and a curved shape overall. Unlike the demand curve with unitary elasticity, the supply curve with unitary elasticity is represented by a straight line.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1302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demand curve with constant unitary elasticity will be a curved line. Notice how price and quantity demanded change by an identical percentage amount between each pair of points on the demand curve.</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Unlike the demand curve with unitary elasticity, the supply curve with unitary elasticity is represented by a straight line, and that line goes through the origin. Along the constant unitary elasticity supply curve, the percentage quantity increases on the horizontal axis exactly match the percentage price increases on the vertical axis—so the supply curve has a constant unitary elasticity at all points. Now, you can differentiate between infinite elasticity, zero elasticity, and constant unitary elasticity and analyze their respective graphs. </a:t>
            </a: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32421442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Demand for goods that are luxuries and goods that claim a large portion of a consumer’s budget are most likely to be elastic. Demand for goods that are necessities and goods that have few, if any, substitutes are most likely to be inelastic. For which goods and services is your demand elastic? For which goods and services is your demand inelastic?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law of demand states that a higher price will lead to a lower quantity demanded. Similarly, the law of supply states that a higher price will lead to a higher quantity supplied. What is unknown is exactly how much quantity demanded or quantity supplied will change following a change in price. Elasticity is an economics concept that measures responsiveness of one variable to changes in another variable.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analyze how price elasticities impact revenue; evaluate how elasticity can cause shifts in demand and supply; explain how the elasticity of demand and supply determine the incidence of a tax on buyers and sellers; and predict how the long-run and short-run impacts of elasticity affect equilibrium.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71112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Studying elasticities is useful for a number of reasons, pricing being most important. Elasticity relates to revenue and pricing, both in the long and short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Revenue is calculated as price times quantity. Based on the elasticity of a good, a change in price will impact revenue in three different ways.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band trying to sell tickets for their concert; how should the band set the ticket price to generate the most total revenue? The key concept in thinking about collecting the most revenue is the price elasticity of demand. Imagine that the band starts off thinking about a certain price, which will result in the sale of a certain quantity of tickets.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demand is elastic at that price level, the band should cut the price because the percentage drop in price will result in an even larger percentage increase in the quantity sold, increasing total revenue.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demand is inelastic at that original quantity level, the band should raise the ticket price because a certain percentage increase in price will result in a smaller percentage decrease in the quantity sold, and total revenue will rise.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10220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demand has a unitary elasticity at that quantity, an equal percentage change in quantity will offset a moderate percentage change in the price, so the band will earn the same revenue whether it (moderately) increases or decreases the ticket price. Hence, total revenue is maximized at the point of unit elasticity (corresponding to the midpoint of the linear demand curve).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53841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approaches to maximizing profits: cut costs or increase total revenue. Most businesses face a day-to-day struggle to figure out ways to produce at a lower cost as a way to earn higher profits. However, if the cost of a key input rises, can the firm pass those higher costs along to consumers in the form of higher prices? Conversely, if new and less expensive ways of producing are invented, can the firm keep the benefits in the form of higher profits? The price elasticity of demand plays a key role in answering these questions.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technological breakthrough, firms are able to produce at a cheaper and efficient rate, causing the supply curve to shift right. If the produced good has a highly inelastic demand curve, the rightward shift in supply will lead to a substantially lower price for the product with relatively little increase in the quantity sold.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79873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 the other hand, if the produced good has a highly elastic demand curve, the rightward shift in supply will lead to a substantially higher quantity sold with relatively little decrease in the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5303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Both the demand and supply curve show the relationship between price and the number of units demanded or supplied. Price elasticity is the ratio between the percentage change in the quantity demanded or supplied and the corresponding percent change in price.</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Elasticity also reveals whether firms can pass higher costs that they incur on to consumers. Addictive substances with highly inelastic demand, like cigarettes, are products for which producers can pass higher costs on to consumers. Economic research suggests that increasing cigarette prices by 10% leads to about a 3% reduction in the quantity of cigarettes purchased. Higher taxes on cigarettes will raise tax revenue for the government, but they will not affect the quantity of smoking very much.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58997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example of cigarette taxes demonstrated that because demand is inelastic, taxes are not effective at reducing the equilibrium quantity of smoking, and they mainly pass along to consumers in the form of higher prices. The analysis, or manner, of how a tax burden is divided between consumers and producers is called tax incidence. Typically, the tax incidence, or burden, falls both on the consumers and producers of the taxed good. However, if one wants to predict which group will bear most of the burden, all one needs to do is examine the elasticity of demand and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22060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demand is relatively inelastic, and supply is relatively elastic, consumers bear a majority of the tax burden.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demand is relatively elastic, and supply is relatively inelastic, suppliers bear a majority of the tax burden.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72033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the supply curve is inelastic and demand is elastic, the burden is passed on to producers and taxes do not greatly affect the equilibrium quantity. The graph displays the disproportionate tax burden on producers.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79129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Similarly, when the demand curve is inelastic, consumers are not very responsive to price changes, and the quantity demanded reduces only modestly when the tax is introduced. Producers can then pass the tax burden along to consumers in the form of higher prices without much of a decline in the equilibrium quantity. The graphs display the disproportionate tax burden on consumers.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7088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Elasticities are often lower (more inelastic) in the short run than in the long run. On the demand side of the market, it can sometimes be difficult to change quantity demanded in the short run but easier in the long run. For example, in the short run, it is not easy for a person to make substantial changes in energy consumption, like gas usage. However, in the long run, perhaps you can purchase a car that gets more miles to the gallon or choose a job that is closer to where you live.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indent="0">
              <a:buFont typeface="Arial" panose="020B0604020202020204" pitchFamily="34" charset="0"/>
              <a:buNone/>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08642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On the supply side of the market, producers of goods and services typically find it easier to expand production in the long term of several years rather than in the short run of a few months. For example, in the short run, it can be costly or difficult to build a new factory, hire many new workers, or open new stores. However, over a few years, these changes are possible. In most markets for goods and services, prices fluctuate more than quantities in the short run, but quantities often adjust more than prices in the long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50459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In the market for goods and services, quantity supplied and quantity demanded are often relatively slow to react to changes in price in the short run but react more substantially in the long run, indicating that that demand and supply often (but not always) tend to be relatively inelastic in the short run and relatively elastic in the long run.</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tax incidence depends on the relative price elasticity of supply and demand: when supply is more elastic than demand, buyers bear most of the tax burden, and when demand is more elastic than supply, producers bear most of the cost of the tax.</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Tax revenue is larger the more inelastic the demand and supply are.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95135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By the end of this lesson, you will be able to calculate income elasticity of demand, cross-price elasticity of demand, and elasticity in labor and financial capital markets.</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95796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basic idea of elasticity does not just apply to the responsiveness of </a:t>
            </a:r>
            <a:r>
              <a:rPr lang="en-US" sz="1200" dirty="0">
                <a:solidFill>
                  <a:schemeClr val="bg1"/>
                </a:solidFill>
              </a:rPr>
              <a:t>quantity supplied and demanded </a:t>
            </a:r>
            <a:r>
              <a:rPr lang="en-US" sz="1200" kern="1200" dirty="0">
                <a:solidFill>
                  <a:schemeClr val="tx1"/>
                </a:solidFill>
                <a:effectLst/>
                <a:latin typeface="+mn-lt"/>
                <a:ea typeface="+mn-ea"/>
                <a:cs typeface="+mn-cs"/>
              </a:rPr>
              <a:t>to changes in the price of a product. Quantity demanded depends on income, tastes and preferences, the prices of related goods, and so on, as well as price. Quantity supplied depends on factors such as the cost of production, as well as price. Elasticity can be measured for any determinant of quantity supplied and quantity demanded, not just the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price elasticity of demand is the absolute value of the percentage change in the quantity demanded of a good or service divided by the percentage change in the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income elasticity of demand is the percentage change in quantity demanded divided by the percentage change in income. For most products, most of the time, the income elasticity of demand is positive. This pattern is common enough that these goods are referred to as normal goods. For some goods, an increase in income means that one might purchase less of the good. When the income elasticity of demand is negative, the good is referred to as an inferior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you love pancakes, an increase in your income will increase your demand for pancakes, meaning it is a normal good to you. If you like pancakes, but really prefer expensive croissants, an increase in your income will reduce your demand for pancakes, as you choose to purchase more croissants. This would make pancakes an inferior good to you.</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income elasticity of demand is the percentage change in quantity demanded divided by the percentage change in income. For most products, most of the time, the income elasticity of demand is positive. This pattern is common enough that these goods are referred to as normal goods. For some goods, an increase in income means that one might purchase less of the good. When the income elasticity of demand is negative, the good is referred to as an inferior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143284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Substitute goods have positive cross-price elasticities of demand: if Good A is a substitute for Good B, a higher price for B will mean a greater quantity consumed of A. Complement goods have negative cross-price elasticities: if Good A is a complement for Good B, a higher price for B will mean a lower quantity consumed of A.</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39165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society where people love to eat peanut butter and jelly sandwiches and refuse to eat one good without the other, an increase in the price of one of the goods will decrease the demand for the other. This means the cross-price elasticity of demand between peanut butter and jelly is negative, indicating the two goods are complements.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29905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income elasticity of demand is the percentage change in quantity demanded divided by the percentage change in income. For most products, most of the time, the income elasticity of demand is positive. This pattern is common enough that these goods are referred to as normal goods. For some goods, an increase in income means that one might purchase less of the good. When the income elasticity of demand is negative, the good is referred to as an inferior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142353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Elasticity refers to the change of one variable divided by the percentage change of a related variable that we can apply to many economic connections.</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income elasticity of demand is the percentage change in quantity demanded divided by the percentage change in income.</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cross-price elasticity of demand is the percentage change in the quantity demanded of a good divided by the percentage change in the price of another good.</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wage elasticity of labor supply is the percentage change in the quantity of hours supplied divided by the percentage change in the wage.</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elasticity of savings with respect to interest rates is the percentage change in the quantity of savings divided by the percentage change in interest rates.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4099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price elasticity of supply is absolute value of the percentage change in quantity supplied divided by the percentage change in price.</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can usefully divide elasticities into three broad categories: elastic, inelastic, and unitary. An elastic demand or elastic supply is a curve in which the elasticity is greater than one, indicating a high responsiveness to price changes. An inelastic demand or inelastic supply is a curve in which the elasticity less than one, indicating a low responsiveness to price changes. Unitary elasticity is equal to one and indicates proportional responsiveness of either demand or supply.</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endParaRPr lang="en-US" sz="1200" dirty="0">
              <a:solidFill>
                <a:schemeClr val="bg1"/>
              </a:solidFill>
            </a:endParaRPr>
          </a:p>
          <a:p>
            <a:pPr algn="l"/>
            <a:r>
              <a:rPr lang="en-US" sz="1200" dirty="0">
                <a:solidFill>
                  <a:schemeClr val="bg1"/>
                </a:solidFill>
              </a:rPr>
              <a:t>Suppose you have a budget of $468. If you spend it all on ice cream, you can buy 120 pints. If the price of a glass of lemonade is 3 times less than the price of ice cream, how much lemonade can you buy if you decide to spend all your money on it?</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4221258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svg"/><Relationship Id="rId2" Type="http://schemas.openxmlformats.org/officeDocument/2006/relationships/notesSlide" Target="../notesSlides/notesSlide53.xml"/><Relationship Id="rId1" Type="http://schemas.openxmlformats.org/officeDocument/2006/relationships/slideLayout" Target="../slideLayouts/slideLayout1.xml"/><Relationship Id="rId6" Type="http://schemas.openxmlformats.org/officeDocument/2006/relationships/image" Target="../media/image40.sv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svg"/><Relationship Id="rId4" Type="http://schemas.openxmlformats.org/officeDocument/2006/relationships/image" Target="../media/image38.svg"/><Relationship Id="rId9" Type="http://schemas.openxmlformats.org/officeDocument/2006/relationships/image" Target="../media/image43.png"/></Relationships>
</file>

<file path=ppt/slides/_rels/slide5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48.jpeg"/></Relationships>
</file>

<file path=ppt/slides/_rels/slide5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NUL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2.xml"/><Relationship Id="rId5" Type="http://schemas.openxmlformats.org/officeDocument/2006/relationships/image" Target="../media/image52.png"/><Relationship Id="rId4" Type="http://schemas.openxmlformats.org/officeDocument/2006/relationships/image" Target="../media/image51.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0.wmf"/><Relationship Id="rId5" Type="http://schemas.openxmlformats.org/officeDocument/2006/relationships/oleObject" Target="../embeddings/oleObject2.bin"/><Relationship Id="rId10" Type="http://schemas.openxmlformats.org/officeDocument/2006/relationships/image" Target="../media/image12.wmf"/><Relationship Id="rId4" Type="http://schemas.openxmlformats.org/officeDocument/2006/relationships/image" Target="../media/image9.wmf"/><Relationship Id="rId9"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262686" y="2214037"/>
            <a:ext cx="9666628"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Price Elasticity of Demand and Price Elasticity of Supply</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CFE5FF8-9228-4597-9F1C-4D5B9C0F076D}"/>
              </a:ext>
            </a:extLst>
          </p:cNvPr>
          <p:cNvSpPr/>
          <p:nvPr/>
        </p:nvSpPr>
        <p:spPr>
          <a:xfrm>
            <a:off x="6882154" y="3548346"/>
            <a:ext cx="4698283" cy="7214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Midpoint Method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3EC213DF-8BAC-4403-BFAA-010164D4098E}"/>
              </a:ext>
            </a:extLst>
          </p:cNvPr>
          <p:cNvSpPr/>
          <p:nvPr/>
        </p:nvSpPr>
        <p:spPr>
          <a:xfrm>
            <a:off x="6882154" y="4440446"/>
            <a:ext cx="4698283" cy="7214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26BFE137-C1F9-450C-B4AE-13FEFEE8D2A7}"/>
                  </a:ext>
                </a:extLst>
              </p:cNvPr>
              <p:cNvSpPr txBox="1"/>
              <p:nvPr/>
            </p:nvSpPr>
            <p:spPr>
              <a:xfrm>
                <a:off x="6995652" y="3624263"/>
                <a:ext cx="4471289" cy="569580"/>
              </a:xfrm>
              <a:prstGeom prst="rect">
                <a:avLst/>
              </a:prstGeom>
              <a:solidFill>
                <a:srgbClr val="627981"/>
              </a:solid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change</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in</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quantity</m:t>
                      </m:r>
                      <m:r>
                        <a:rPr lang="en-US" b="0" i="1" smtClean="0">
                          <a:solidFill>
                            <a:schemeClr val="bg1"/>
                          </a:solidFill>
                          <a:latin typeface="Cambria Math" panose="02040503050406030204" pitchFamily="18" charset="0"/>
                        </a:rPr>
                        <m:t>=</m:t>
                      </m:r>
                      <m:f>
                        <m:fPr>
                          <m:ctrlPr>
                            <a:rPr lang="en-US" b="0" i="1" smtClean="0">
                              <a:solidFill>
                                <a:schemeClr val="bg1"/>
                              </a:solidFill>
                              <a:latin typeface="Cambria Math" panose="02040503050406030204" pitchFamily="18" charset="0"/>
                            </a:rPr>
                          </m:ctrlPr>
                        </m:fPr>
                        <m:num>
                          <m:sSub>
                            <m:sSubPr>
                              <m:ctrlPr>
                                <a:rPr lang="en-US" b="0" i="1" smtClean="0">
                                  <a:solidFill>
                                    <a:schemeClr val="bg1"/>
                                  </a:solidFill>
                                  <a:latin typeface="Cambria Math" panose="02040503050406030204" pitchFamily="18" charset="0"/>
                                </a:rPr>
                              </m:ctrlPr>
                            </m:sSubPr>
                            <m:e>
                              <m:r>
                                <a:rPr lang="en-US" b="0" i="1" smtClean="0">
                                  <a:solidFill>
                                    <a:schemeClr val="bg1"/>
                                  </a:solidFill>
                                  <a:latin typeface="Cambria Math" panose="02040503050406030204" pitchFamily="18" charset="0"/>
                                </a:rPr>
                                <m:t>𝑄</m:t>
                              </m:r>
                            </m:e>
                            <m:sub>
                              <m:r>
                                <a:rPr lang="en-US" b="0" i="1" smtClean="0">
                                  <a:solidFill>
                                    <a:schemeClr val="bg1"/>
                                  </a:solidFill>
                                  <a:latin typeface="Cambria Math" panose="02040503050406030204" pitchFamily="18" charset="0"/>
                                </a:rPr>
                                <m:t>2</m:t>
                              </m:r>
                            </m:sub>
                          </m:sSub>
                          <m:r>
                            <a:rPr lang="en-US" b="0" i="1" smtClean="0">
                              <a:solidFill>
                                <a:schemeClr val="bg1"/>
                              </a:solidFill>
                              <a:latin typeface="Cambria Math" panose="02040503050406030204" pitchFamily="18" charset="0"/>
                            </a:rPr>
                            <m:t>−</m:t>
                          </m:r>
                          <m:sSub>
                            <m:sSubPr>
                              <m:ctrlPr>
                                <a:rPr lang="en-US" b="0" i="1" smtClean="0">
                                  <a:solidFill>
                                    <a:schemeClr val="bg1"/>
                                  </a:solidFill>
                                  <a:latin typeface="Cambria Math" panose="02040503050406030204" pitchFamily="18" charset="0"/>
                                </a:rPr>
                              </m:ctrlPr>
                            </m:sSubPr>
                            <m:e>
                              <m:r>
                                <a:rPr lang="en-US" b="0" i="1" smtClean="0">
                                  <a:solidFill>
                                    <a:schemeClr val="bg1"/>
                                  </a:solidFill>
                                  <a:latin typeface="Cambria Math" panose="02040503050406030204" pitchFamily="18" charset="0"/>
                                </a:rPr>
                                <m:t>𝑄</m:t>
                              </m:r>
                            </m:e>
                            <m:sub>
                              <m:r>
                                <a:rPr lang="en-US" b="0" i="1" smtClean="0">
                                  <a:solidFill>
                                    <a:schemeClr val="bg1"/>
                                  </a:solidFill>
                                  <a:latin typeface="Cambria Math" panose="02040503050406030204" pitchFamily="18" charset="0"/>
                                </a:rPr>
                                <m:t>1</m:t>
                              </m:r>
                            </m:sub>
                          </m:sSub>
                        </m:num>
                        <m:den>
                          <m:f>
                            <m:fPr>
                              <m:type m:val="lin"/>
                              <m:ctrlPr>
                                <a:rPr lang="en-US" b="0" i="1" smtClean="0">
                                  <a:solidFill>
                                    <a:schemeClr val="bg1"/>
                                  </a:solidFill>
                                  <a:latin typeface="Cambria Math" panose="02040503050406030204" pitchFamily="18" charset="0"/>
                                </a:rPr>
                              </m:ctrlPr>
                            </m:fPr>
                            <m:num>
                              <m:r>
                                <a:rPr lang="en-US" b="0" i="1" smtClean="0">
                                  <a:solidFill>
                                    <a:schemeClr val="bg1"/>
                                  </a:solidFill>
                                  <a:latin typeface="Cambria Math" panose="02040503050406030204" pitchFamily="18" charset="0"/>
                                </a:rPr>
                                <m:t>(</m:t>
                              </m:r>
                              <m:sSub>
                                <m:sSubPr>
                                  <m:ctrlPr>
                                    <a:rPr lang="en-US" b="0" i="1" smtClean="0">
                                      <a:solidFill>
                                        <a:schemeClr val="bg1"/>
                                      </a:solidFill>
                                      <a:latin typeface="Cambria Math" panose="02040503050406030204" pitchFamily="18" charset="0"/>
                                    </a:rPr>
                                  </m:ctrlPr>
                                </m:sSubPr>
                                <m:e>
                                  <m:r>
                                    <a:rPr lang="en-US" b="0" i="1" smtClean="0">
                                      <a:solidFill>
                                        <a:schemeClr val="bg1"/>
                                      </a:solidFill>
                                      <a:latin typeface="Cambria Math" panose="02040503050406030204" pitchFamily="18" charset="0"/>
                                    </a:rPr>
                                    <m:t>𝑄</m:t>
                                  </m:r>
                                </m:e>
                                <m:sub>
                                  <m:r>
                                    <a:rPr lang="en-US" b="0" i="1" smtClean="0">
                                      <a:solidFill>
                                        <a:schemeClr val="bg1"/>
                                      </a:solidFill>
                                      <a:latin typeface="Cambria Math" panose="02040503050406030204" pitchFamily="18" charset="0"/>
                                    </a:rPr>
                                    <m:t>2</m:t>
                                  </m:r>
                                </m:sub>
                              </m:sSub>
                              <m:r>
                                <a:rPr lang="en-US" b="0" i="1" smtClean="0">
                                  <a:solidFill>
                                    <a:schemeClr val="bg1"/>
                                  </a:solidFill>
                                  <a:latin typeface="Cambria Math" panose="02040503050406030204" pitchFamily="18" charset="0"/>
                                </a:rPr>
                                <m:t>+</m:t>
                              </m:r>
                              <m:sSub>
                                <m:sSubPr>
                                  <m:ctrlPr>
                                    <a:rPr lang="en-US" b="0" i="1" smtClean="0">
                                      <a:solidFill>
                                        <a:schemeClr val="bg1"/>
                                      </a:solidFill>
                                      <a:latin typeface="Cambria Math" panose="02040503050406030204" pitchFamily="18" charset="0"/>
                                    </a:rPr>
                                  </m:ctrlPr>
                                </m:sSubPr>
                                <m:e>
                                  <m:r>
                                    <a:rPr lang="en-US" b="0" i="1" smtClean="0">
                                      <a:solidFill>
                                        <a:schemeClr val="bg1"/>
                                      </a:solidFill>
                                      <a:latin typeface="Cambria Math" panose="02040503050406030204" pitchFamily="18" charset="0"/>
                                    </a:rPr>
                                    <m:t>𝑄</m:t>
                                  </m:r>
                                </m:e>
                                <m:sub>
                                  <m:r>
                                    <a:rPr lang="en-US" b="0" i="1" smtClean="0">
                                      <a:solidFill>
                                        <a:schemeClr val="bg1"/>
                                      </a:solidFill>
                                      <a:latin typeface="Cambria Math" panose="02040503050406030204" pitchFamily="18" charset="0"/>
                                    </a:rPr>
                                    <m:t>1</m:t>
                                  </m:r>
                                </m:sub>
                              </m:sSub>
                              <m:r>
                                <a:rPr lang="en-US" b="0" i="1" smtClean="0">
                                  <a:solidFill>
                                    <a:schemeClr val="bg1"/>
                                  </a:solidFill>
                                  <a:latin typeface="Cambria Math" panose="02040503050406030204" pitchFamily="18" charset="0"/>
                                </a:rPr>
                                <m:t>)</m:t>
                              </m:r>
                            </m:num>
                            <m:den>
                              <m:r>
                                <a:rPr lang="en-US" b="0" i="1" smtClean="0">
                                  <a:solidFill>
                                    <a:schemeClr val="bg1"/>
                                  </a:solidFill>
                                  <a:latin typeface="Cambria Math" panose="02040503050406030204" pitchFamily="18" charset="0"/>
                                </a:rPr>
                                <m:t>2</m:t>
                              </m:r>
                            </m:den>
                          </m:f>
                        </m:den>
                      </m:f>
                      <m:r>
                        <a:rPr lang="en-US" b="0" i="1" smtClean="0">
                          <a:solidFill>
                            <a:schemeClr val="bg1"/>
                          </a:solidFill>
                          <a:latin typeface="Cambria Math" panose="02040503050406030204" pitchFamily="18" charset="0"/>
                          <a:ea typeface="Cambria Math" panose="02040503050406030204" pitchFamily="18" charset="0"/>
                        </a:rPr>
                        <m:t>×100</m:t>
                      </m:r>
                    </m:oMath>
                  </m:oMathPara>
                </a14:m>
                <a:endParaRPr lang="en-US" dirty="0">
                  <a:solidFill>
                    <a:schemeClr val="bg1"/>
                  </a:solidFill>
                  <a:latin typeface="Calibri" panose="020F0502020204030204" pitchFamily="34" charset="0"/>
                  <a:cs typeface="Calibri" panose="020F0502020204030204" pitchFamily="34" charset="0"/>
                </a:endParaRPr>
              </a:p>
            </p:txBody>
          </p:sp>
        </mc:Choice>
        <mc:Fallback xmlns="">
          <p:sp>
            <p:nvSpPr>
              <p:cNvPr id="2" name="TextBox 1">
                <a:extLst>
                  <a:ext uri="{FF2B5EF4-FFF2-40B4-BE49-F238E27FC236}">
                    <a16:creationId xmlns:a16="http://schemas.microsoft.com/office/drawing/2014/main" id="{26BFE137-C1F9-450C-B4AE-13FEFEE8D2A7}"/>
                  </a:ext>
                </a:extLst>
              </p:cNvPr>
              <p:cNvSpPr txBox="1">
                <a:spLocks noRot="1" noChangeAspect="1" noMove="1" noResize="1" noEditPoints="1" noAdjustHandles="1" noChangeArrowheads="1" noChangeShapeType="1" noTextEdit="1"/>
              </p:cNvSpPr>
              <p:nvPr/>
            </p:nvSpPr>
            <p:spPr>
              <a:xfrm>
                <a:off x="6995652" y="3624263"/>
                <a:ext cx="4471289" cy="56958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8730F4D0-87B0-44D5-AE8D-ED71C2DEAF8E}"/>
                  </a:ext>
                </a:extLst>
              </p:cNvPr>
              <p:cNvSpPr txBox="1"/>
              <p:nvPr/>
            </p:nvSpPr>
            <p:spPr>
              <a:xfrm>
                <a:off x="6995652" y="4517293"/>
                <a:ext cx="4471289" cy="567720"/>
              </a:xfrm>
              <a:prstGeom prst="rect">
                <a:avLst/>
              </a:prstGeom>
              <a:solidFill>
                <a:srgbClr val="62798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change</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in</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price</m:t>
                      </m:r>
                      <m:r>
                        <a:rPr lang="en-US" b="0" i="1" smtClean="0">
                          <a:solidFill>
                            <a:schemeClr val="bg1"/>
                          </a:solidFill>
                          <a:latin typeface="Cambria Math" panose="02040503050406030204" pitchFamily="18" charset="0"/>
                        </a:rPr>
                        <m:t>=</m:t>
                      </m:r>
                      <m:f>
                        <m:fPr>
                          <m:ctrlPr>
                            <a:rPr lang="en-US" b="0" i="1" smtClean="0">
                              <a:solidFill>
                                <a:schemeClr val="bg1"/>
                              </a:solidFill>
                              <a:latin typeface="Cambria Math" panose="02040503050406030204" pitchFamily="18" charset="0"/>
                            </a:rPr>
                          </m:ctrlPr>
                        </m:fPr>
                        <m:num>
                          <m:sSub>
                            <m:sSubPr>
                              <m:ctrlPr>
                                <a:rPr lang="en-US" b="0" i="1" smtClean="0">
                                  <a:solidFill>
                                    <a:schemeClr val="bg1"/>
                                  </a:solidFill>
                                  <a:latin typeface="Cambria Math" panose="02040503050406030204" pitchFamily="18" charset="0"/>
                                </a:rPr>
                              </m:ctrlPr>
                            </m:sSubPr>
                            <m:e>
                              <m:r>
                                <a:rPr lang="en-US" b="0" i="1" smtClean="0">
                                  <a:solidFill>
                                    <a:schemeClr val="bg1"/>
                                  </a:solidFill>
                                  <a:latin typeface="Cambria Math" panose="02040503050406030204" pitchFamily="18" charset="0"/>
                                </a:rPr>
                                <m:t>𝑃</m:t>
                              </m:r>
                            </m:e>
                            <m:sub>
                              <m:r>
                                <a:rPr lang="en-US" b="0" i="1" smtClean="0">
                                  <a:solidFill>
                                    <a:schemeClr val="bg1"/>
                                  </a:solidFill>
                                  <a:latin typeface="Cambria Math" panose="02040503050406030204" pitchFamily="18" charset="0"/>
                                </a:rPr>
                                <m:t>2</m:t>
                              </m:r>
                            </m:sub>
                          </m:sSub>
                          <m:r>
                            <a:rPr lang="en-US" b="0" i="1" smtClean="0">
                              <a:solidFill>
                                <a:schemeClr val="bg1"/>
                              </a:solidFill>
                              <a:latin typeface="Cambria Math" panose="02040503050406030204" pitchFamily="18" charset="0"/>
                            </a:rPr>
                            <m:t>−</m:t>
                          </m:r>
                          <m:sSub>
                            <m:sSubPr>
                              <m:ctrlPr>
                                <a:rPr lang="en-US" b="0" i="1" smtClean="0">
                                  <a:solidFill>
                                    <a:schemeClr val="bg1"/>
                                  </a:solidFill>
                                  <a:latin typeface="Cambria Math" panose="02040503050406030204" pitchFamily="18" charset="0"/>
                                </a:rPr>
                              </m:ctrlPr>
                            </m:sSubPr>
                            <m:e>
                              <m:r>
                                <a:rPr lang="en-US" b="0" i="1" smtClean="0">
                                  <a:solidFill>
                                    <a:schemeClr val="bg1"/>
                                  </a:solidFill>
                                  <a:latin typeface="Cambria Math" panose="02040503050406030204" pitchFamily="18" charset="0"/>
                                </a:rPr>
                                <m:t>𝑃</m:t>
                              </m:r>
                            </m:e>
                            <m:sub>
                              <m:r>
                                <a:rPr lang="en-US" b="0" i="1" smtClean="0">
                                  <a:solidFill>
                                    <a:schemeClr val="bg1"/>
                                  </a:solidFill>
                                  <a:latin typeface="Cambria Math" panose="02040503050406030204" pitchFamily="18" charset="0"/>
                                </a:rPr>
                                <m:t>1</m:t>
                              </m:r>
                            </m:sub>
                          </m:sSub>
                        </m:num>
                        <m:den>
                          <m:f>
                            <m:fPr>
                              <m:type m:val="lin"/>
                              <m:ctrlPr>
                                <a:rPr lang="en-US" b="0" i="1" smtClean="0">
                                  <a:solidFill>
                                    <a:schemeClr val="bg1"/>
                                  </a:solidFill>
                                  <a:latin typeface="Cambria Math" panose="02040503050406030204" pitchFamily="18" charset="0"/>
                                </a:rPr>
                              </m:ctrlPr>
                            </m:fPr>
                            <m:num>
                              <m:r>
                                <a:rPr lang="en-US" b="0" i="1" smtClean="0">
                                  <a:solidFill>
                                    <a:schemeClr val="bg1"/>
                                  </a:solidFill>
                                  <a:latin typeface="Cambria Math" panose="02040503050406030204" pitchFamily="18" charset="0"/>
                                </a:rPr>
                                <m:t>(</m:t>
                              </m:r>
                              <m:sSub>
                                <m:sSubPr>
                                  <m:ctrlPr>
                                    <a:rPr lang="en-US" b="0" i="1" smtClean="0">
                                      <a:solidFill>
                                        <a:schemeClr val="bg1"/>
                                      </a:solidFill>
                                      <a:latin typeface="Cambria Math" panose="02040503050406030204" pitchFamily="18" charset="0"/>
                                    </a:rPr>
                                  </m:ctrlPr>
                                </m:sSubPr>
                                <m:e>
                                  <m:r>
                                    <a:rPr lang="en-US" b="0" i="1" smtClean="0">
                                      <a:solidFill>
                                        <a:schemeClr val="bg1"/>
                                      </a:solidFill>
                                      <a:latin typeface="Cambria Math" panose="02040503050406030204" pitchFamily="18" charset="0"/>
                                    </a:rPr>
                                    <m:t>𝑃</m:t>
                                  </m:r>
                                </m:e>
                                <m:sub>
                                  <m:r>
                                    <a:rPr lang="en-US" b="0" i="1" smtClean="0">
                                      <a:solidFill>
                                        <a:schemeClr val="bg1"/>
                                      </a:solidFill>
                                      <a:latin typeface="Cambria Math" panose="02040503050406030204" pitchFamily="18" charset="0"/>
                                    </a:rPr>
                                    <m:t>2</m:t>
                                  </m:r>
                                </m:sub>
                              </m:sSub>
                              <m:r>
                                <a:rPr lang="en-US" b="0" i="1" smtClean="0">
                                  <a:solidFill>
                                    <a:schemeClr val="bg1"/>
                                  </a:solidFill>
                                  <a:latin typeface="Cambria Math" panose="02040503050406030204" pitchFamily="18" charset="0"/>
                                </a:rPr>
                                <m:t>+</m:t>
                              </m:r>
                              <m:sSub>
                                <m:sSubPr>
                                  <m:ctrlPr>
                                    <a:rPr lang="en-US" b="0" i="1" smtClean="0">
                                      <a:solidFill>
                                        <a:schemeClr val="bg1"/>
                                      </a:solidFill>
                                      <a:latin typeface="Cambria Math" panose="02040503050406030204" pitchFamily="18" charset="0"/>
                                    </a:rPr>
                                  </m:ctrlPr>
                                </m:sSubPr>
                                <m:e>
                                  <m:r>
                                    <a:rPr lang="en-US" b="0" i="1" smtClean="0">
                                      <a:solidFill>
                                        <a:schemeClr val="bg1"/>
                                      </a:solidFill>
                                      <a:latin typeface="Cambria Math" panose="02040503050406030204" pitchFamily="18" charset="0"/>
                                    </a:rPr>
                                    <m:t>𝑃</m:t>
                                  </m:r>
                                </m:e>
                                <m:sub>
                                  <m:r>
                                    <a:rPr lang="en-US" b="0" i="1" smtClean="0">
                                      <a:solidFill>
                                        <a:schemeClr val="bg1"/>
                                      </a:solidFill>
                                      <a:latin typeface="Cambria Math" panose="02040503050406030204" pitchFamily="18" charset="0"/>
                                    </a:rPr>
                                    <m:t>1</m:t>
                                  </m:r>
                                </m:sub>
                              </m:sSub>
                              <m:r>
                                <a:rPr lang="en-US" b="0" i="1" smtClean="0">
                                  <a:solidFill>
                                    <a:schemeClr val="bg1"/>
                                  </a:solidFill>
                                  <a:latin typeface="Cambria Math" panose="02040503050406030204" pitchFamily="18" charset="0"/>
                                </a:rPr>
                                <m:t>)</m:t>
                              </m:r>
                            </m:num>
                            <m:den>
                              <m:r>
                                <a:rPr lang="en-US" b="0" i="1" smtClean="0">
                                  <a:solidFill>
                                    <a:schemeClr val="bg1"/>
                                  </a:solidFill>
                                  <a:latin typeface="Cambria Math" panose="02040503050406030204" pitchFamily="18" charset="0"/>
                                </a:rPr>
                                <m:t>2</m:t>
                              </m:r>
                            </m:den>
                          </m:f>
                        </m:den>
                      </m:f>
                      <m:r>
                        <a:rPr lang="en-US" b="0" i="1" smtClean="0">
                          <a:solidFill>
                            <a:schemeClr val="bg1"/>
                          </a:solidFill>
                          <a:latin typeface="Cambria Math" panose="02040503050406030204" pitchFamily="18" charset="0"/>
                          <a:ea typeface="Cambria Math" panose="02040503050406030204" pitchFamily="18" charset="0"/>
                        </a:rPr>
                        <m:t>×100</m:t>
                      </m:r>
                    </m:oMath>
                  </m:oMathPara>
                </a14:m>
                <a:endParaRPr lang="en-US" dirty="0">
                  <a:solidFill>
                    <a:schemeClr val="bg1"/>
                  </a:solidFill>
                </a:endParaRPr>
              </a:p>
            </p:txBody>
          </p:sp>
        </mc:Choice>
        <mc:Fallback xmlns="">
          <p:sp>
            <p:nvSpPr>
              <p:cNvPr id="6" name="TextBox 5">
                <a:extLst>
                  <a:ext uri="{FF2B5EF4-FFF2-40B4-BE49-F238E27FC236}">
                    <a16:creationId xmlns:a16="http://schemas.microsoft.com/office/drawing/2014/main" id="{8730F4D0-87B0-44D5-AE8D-ED71C2DEAF8E}"/>
                  </a:ext>
                </a:extLst>
              </p:cNvPr>
              <p:cNvSpPr txBox="1">
                <a:spLocks noRot="1" noChangeAspect="1" noMove="1" noResize="1" noEditPoints="1" noAdjustHandles="1" noChangeArrowheads="1" noChangeShapeType="1" noTextEdit="1"/>
              </p:cNvSpPr>
              <p:nvPr/>
            </p:nvSpPr>
            <p:spPr>
              <a:xfrm>
                <a:off x="6995652" y="4517293"/>
                <a:ext cx="4471289" cy="567720"/>
              </a:xfrm>
              <a:prstGeom prst="rect">
                <a:avLst/>
              </a:prstGeom>
              <a:blipFill>
                <a:blip r:embed="rId4"/>
                <a:stretch>
                  <a:fillRect/>
                </a:stretch>
              </a:blipFill>
            </p:spPr>
            <p:txBody>
              <a:bodyPr/>
              <a:lstStyle/>
              <a:p>
                <a:r>
                  <a:rPr lang="en-US">
                    <a:noFill/>
                  </a:rPr>
                  <a:t> </a:t>
                </a:r>
              </a:p>
            </p:txBody>
          </p:sp>
        </mc:Fallback>
      </mc:AlternateContent>
      <p:sp>
        <p:nvSpPr>
          <p:cNvPr id="12" name="Rectangle 11">
            <a:extLst>
              <a:ext uri="{FF2B5EF4-FFF2-40B4-BE49-F238E27FC236}">
                <a16:creationId xmlns:a16="http://schemas.microsoft.com/office/drawing/2014/main" id="{226F4D99-7043-4642-8EFA-D2F3BBB893CA}"/>
              </a:ext>
            </a:extLst>
          </p:cNvPr>
          <p:cNvSpPr/>
          <p:nvPr/>
        </p:nvSpPr>
        <p:spPr>
          <a:xfrm>
            <a:off x="6882154" y="1774617"/>
            <a:ext cx="4698283" cy="16030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To calculate elasticity along a demand or supply curve, economists use the average percent change in both quantity and price. This is called the midpoint method for elasticity and is represented in the following equations:</a:t>
            </a:r>
          </a:p>
        </p:txBody>
      </p:sp>
      <p:pic>
        <p:nvPicPr>
          <p:cNvPr id="10" name="Picture 9" descr="A graph showing a negatively sloping demand curve. Distances between points on the curve are labeled to show the changes that occur between x-axis values, quantity, and y-axis values, price in dollars.">
            <a:extLst>
              <a:ext uri="{FF2B5EF4-FFF2-40B4-BE49-F238E27FC236}">
                <a16:creationId xmlns:a16="http://schemas.microsoft.com/office/drawing/2014/main" id="{B7AA2F62-1C03-4FDB-A90E-AE76FEEC3807}"/>
              </a:ext>
            </a:extLst>
          </p:cNvPr>
          <p:cNvPicPr>
            <a:picLocks noChangeAspect="1"/>
          </p:cNvPicPr>
          <p:nvPr/>
        </p:nvPicPr>
        <p:blipFill>
          <a:blip r:embed="rId5"/>
          <a:stretch>
            <a:fillRect/>
          </a:stretch>
        </p:blipFill>
        <p:spPr>
          <a:xfrm>
            <a:off x="725059" y="1524851"/>
            <a:ext cx="5868135" cy="4046989"/>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D723465-C149-43FE-BC57-A0B9DE49E78E}"/>
              </a:ext>
            </a:extLst>
          </p:cNvPr>
          <p:cNvSpPr/>
          <p:nvPr/>
        </p:nvSpPr>
        <p:spPr>
          <a:xfrm>
            <a:off x="6593194" y="1238869"/>
            <a:ext cx="5394179" cy="539839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 Elasticity of Demand Calculation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 name="TextBox 1">
                <a:extLst>
                  <a:ext uri="{FF2B5EF4-FFF2-40B4-BE49-F238E27FC236}">
                    <a16:creationId xmlns:a16="http://schemas.microsoft.com/office/drawing/2014/main" id="{ABB8C8C6-ECD2-425E-8BF3-1DEEEA975CF6}"/>
                  </a:ext>
                </a:extLst>
              </p:cNvPr>
              <p:cNvSpPr txBox="1"/>
              <p:nvPr/>
            </p:nvSpPr>
            <p:spPr>
              <a:xfrm>
                <a:off x="6673583" y="1495066"/>
                <a:ext cx="5184304" cy="2079159"/>
              </a:xfrm>
              <a:prstGeom prst="rect">
                <a:avLst/>
              </a:prstGeom>
              <a:noFill/>
              <a:ln>
                <a:noFill/>
              </a:ln>
            </p:spPr>
            <p:txBody>
              <a:bodyPr wrap="none" lIns="0" tIns="0" rIns="0" bIns="0" rtlCol="0">
                <a:spAutoFit/>
              </a:bodyPr>
              <a:lstStyle/>
              <a:p>
                <a:pPr marL="0" marR="0">
                  <a:lnSpc>
                    <a:spcPct val="125000"/>
                  </a:lnSpc>
                  <a:spcBef>
                    <a:spcPts val="0"/>
                  </a:spcBef>
                  <a:spcAft>
                    <a:spcPts val="0"/>
                  </a:spcAft>
                </a:pPr>
                <a:r>
                  <a:rPr lang="en-US" dirty="0">
                    <a:solidFill>
                      <a:schemeClr val="bg1"/>
                    </a:solidFill>
                    <a:latin typeface="Cambria Math" panose="02040503050406030204" pitchFamily="18" charset="0"/>
                    <a:ea typeface="Times New Roman" panose="02020603050405020304" pitchFamily="18" charset="0"/>
                    <a:cs typeface="Times New Roman" panose="02020603050405020304" pitchFamily="18" charset="0"/>
                  </a:rPr>
                  <a:t>Calculate the price elasticity of demand between </a:t>
                </a:r>
              </a:p>
              <a:p>
                <a:pPr marL="0" marR="0">
                  <a:lnSpc>
                    <a:spcPct val="125000"/>
                  </a:lnSpc>
                  <a:spcBef>
                    <a:spcPts val="0"/>
                  </a:spcBef>
                  <a:spcAft>
                    <a:spcPts val="0"/>
                  </a:spcAft>
                </a:pPr>
                <a:r>
                  <a:rPr lang="en-US" dirty="0">
                    <a:solidFill>
                      <a:schemeClr val="bg1"/>
                    </a:solidFill>
                    <a:latin typeface="Cambria Math" panose="02040503050406030204" pitchFamily="18" charset="0"/>
                    <a:ea typeface="Times New Roman" panose="02020603050405020304" pitchFamily="18" charset="0"/>
                    <a:cs typeface="Times New Roman" panose="02020603050405020304" pitchFamily="18" charset="0"/>
                  </a:rPr>
                  <a:t>Points A and B.</a:t>
                </a:r>
                <a:endParaRPr lang="en-US" sz="1800" kern="1200" dirty="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endParaRPr>
              </a:p>
              <a:p>
                <a:pPr marL="0" marR="0">
                  <a:lnSpc>
                    <a:spcPct val="125000"/>
                  </a:lnSpc>
                  <a:spcBef>
                    <a:spcPts val="0"/>
                  </a:spcBef>
                  <a:spcAft>
                    <a:spcPts val="0"/>
                  </a:spcAft>
                </a:pPr>
                <a14:m>
                  <m:oMathPara xmlns:m="http://schemas.openxmlformats.org/officeDocument/2006/math">
                    <m:oMathParaPr>
                      <m:jc m:val="centerGroup"/>
                    </m:oMathParaPr>
                    <m:oMath xmlns:m="http://schemas.openxmlformats.org/officeDocument/2006/math">
                      <m:r>
                        <a:rPr lang="en-US" sz="180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change</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in</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quantity</m:t>
                      </m:r>
                      <m:r>
                        <m:rPr>
                          <m:aln/>
                        </m:r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3,000−2,800</m:t>
                          </m:r>
                        </m:num>
                        <m:den>
                          <m:f>
                            <m:fPr>
                              <m:type m:val="lin"/>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d>
                                <m:dPr>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3,000+2,800</m:t>
                                  </m:r>
                                </m:e>
                              </m:d>
                            </m:num>
                            <m:den>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2</m:t>
                              </m:r>
                            </m:den>
                          </m:f>
                        </m:den>
                      </m:f>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×100</m:t>
                      </m:r>
                    </m:oMath>
                  </m:oMathPara>
                </a14:m>
                <a:endParaRPr lang="en-US" sz="1800" i="1" kern="1200" dirty="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endParaRPr>
              </a:p>
              <a:p>
                <a:pPr marL="0" marR="0" algn="ctr">
                  <a:lnSpc>
                    <a:spcPct val="125000"/>
                  </a:lnSpc>
                  <a:spcBef>
                    <a:spcPts val="0"/>
                  </a:spcBef>
                  <a:spcAft>
                    <a:spcPts val="0"/>
                  </a:spcAft>
                </a:pPr>
                <a14:m>
                  <m:oMathPara xmlns:m="http://schemas.openxmlformats.org/officeDocument/2006/math">
                    <m:oMathParaPr>
                      <m:jc m:val="center"/>
                    </m:oMathParaPr>
                    <m:oMath xmlns:m="http://schemas.openxmlformats.org/officeDocument/2006/math">
                      <m:r>
                        <m:rPr>
                          <m:aln/>
                        </m:r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m:t>
                      </m:r>
                      <m:f>
                        <m:fPr>
                          <m:ctrl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200</m:t>
                          </m:r>
                        </m:num>
                        <m:den>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2,900</m:t>
                          </m:r>
                        </m:den>
                      </m:f>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×10</m:t>
                      </m:r>
                      <m:r>
                        <a:rPr lang="en-US" sz="1800" b="0" i="1" kern="12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0</m:t>
                      </m:r>
                      <m:r>
                        <m:rPr>
                          <m:aln/>
                        </m:r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m:t>
                      </m:r>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6.9</m:t>
                      </m:r>
                    </m:oMath>
                  </m:oMathPara>
                </a14:m>
                <a:endPar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9" name="TextBox 1">
                <a:extLst>
                  <a:ext uri="{FF2B5EF4-FFF2-40B4-BE49-F238E27FC236}">
                    <a16:creationId xmlns:a16="http://schemas.microsoft.com/office/drawing/2014/main" id="{ABB8C8C6-ECD2-425E-8BF3-1DEEEA975CF6}"/>
                  </a:ext>
                </a:extLst>
              </p:cNvPr>
              <p:cNvSpPr txBox="1">
                <a:spLocks noRot="1" noChangeAspect="1" noMove="1" noResize="1" noEditPoints="1" noAdjustHandles="1" noChangeArrowheads="1" noChangeShapeType="1" noTextEdit="1"/>
              </p:cNvSpPr>
              <p:nvPr/>
            </p:nvSpPr>
            <p:spPr>
              <a:xfrm>
                <a:off x="6673583" y="1495066"/>
                <a:ext cx="5184304" cy="2079159"/>
              </a:xfrm>
              <a:prstGeom prst="rect">
                <a:avLst/>
              </a:prstGeom>
              <a:blipFill>
                <a:blip r:embed="rId3"/>
                <a:stretch>
                  <a:fillRect l="-2824" t="-2346"/>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6">
                <a:extLst>
                  <a:ext uri="{FF2B5EF4-FFF2-40B4-BE49-F238E27FC236}">
                    <a16:creationId xmlns:a16="http://schemas.microsoft.com/office/drawing/2014/main" id="{8BF17998-681B-441A-9DB4-EB62315B651A}"/>
                  </a:ext>
                </a:extLst>
              </p:cNvPr>
              <p:cNvSpPr txBox="1"/>
              <p:nvPr/>
            </p:nvSpPr>
            <p:spPr>
              <a:xfrm>
                <a:off x="6781919" y="3719581"/>
                <a:ext cx="5085303" cy="1696362"/>
              </a:xfrm>
              <a:prstGeom prst="rect">
                <a:avLst/>
              </a:prstGeom>
              <a:noFill/>
              <a:ln>
                <a:noFill/>
              </a:ln>
            </p:spPr>
            <p:txBody>
              <a:bodyPr wrap="square" lIns="0" tIns="0" rIns="0" bIns="0" rtlCol="0">
                <a:spAutoFit/>
              </a:bodyPr>
              <a:lstStyle/>
              <a:p>
                <a:pPr marL="0" marR="0">
                  <a:lnSpc>
                    <a:spcPct val="125000"/>
                  </a:lnSpc>
                  <a:spcBef>
                    <a:spcPts val="0"/>
                  </a:spcBef>
                  <a:spcAft>
                    <a:spcPts val="0"/>
                  </a:spcAft>
                </a:pPr>
                <a14:m>
                  <m:oMathPara xmlns:m="http://schemas.openxmlformats.org/officeDocument/2006/math">
                    <m:oMathParaPr>
                      <m:jc m:val="center"/>
                    </m:oMathParaPr>
                    <m:oMath xmlns:m="http://schemas.openxmlformats.org/officeDocument/2006/math">
                      <m:r>
                        <a:rPr lang="en-US" sz="180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change</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in</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price</m:t>
                      </m:r>
                      <m:r>
                        <m:rPr>
                          <m:aln/>
                        </m:r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60−70</m:t>
                          </m:r>
                        </m:num>
                        <m:den>
                          <m:f>
                            <m:fPr>
                              <m:type m:val="lin"/>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d>
                                <m:dPr>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60+70</m:t>
                                  </m:r>
                                </m:e>
                              </m:d>
                            </m:num>
                            <m:den>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2</m:t>
                              </m:r>
                            </m:den>
                          </m:f>
                        </m:den>
                      </m:f>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×100</m:t>
                      </m:r>
                      <m:r>
                        <a:rPr lang="en-US" sz="1800" b="0" i="1" kern="12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            </m:t>
                      </m:r>
                    </m:oMath>
                  </m:oMathPara>
                </a14:m>
                <a:endParaRPr lang="en-US" sz="1800" b="0" i="1" kern="1200" dirty="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endParaRPr>
              </a:p>
              <a:p>
                <a:pPr marL="0" marR="0">
                  <a:lnSpc>
                    <a:spcPct val="125000"/>
                  </a:lnSpc>
                  <a:spcBef>
                    <a:spcPts val="0"/>
                  </a:spcBef>
                  <a:spcAft>
                    <a:spcPts val="0"/>
                  </a:spcAft>
                </a:pPr>
                <a:endParaRPr lang="en-US" sz="1800" i="1" kern="1200" dirty="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endParaRPr>
              </a:p>
              <a:p>
                <a:pPr marL="0" marR="0">
                  <a:lnSpc>
                    <a:spcPct val="125000"/>
                  </a:lnSpc>
                  <a:spcBef>
                    <a:spcPts val="0"/>
                  </a:spcBef>
                  <a:spcAft>
                    <a:spcPts val="0"/>
                  </a:spcAft>
                </a:pPr>
                <a14:m>
                  <m:oMathPara xmlns:m="http://schemas.openxmlformats.org/officeDocument/2006/math">
                    <m:oMathParaPr>
                      <m:jc m:val="center"/>
                    </m:oMathParaPr>
                    <m:oMath xmlns:m="http://schemas.openxmlformats.org/officeDocument/2006/math">
                      <m:r>
                        <m:rPr>
                          <m:aln/>
                        </m:r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m:t>
                      </m:r>
                      <m:f>
                        <m:fPr>
                          <m:ctrl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−10</m:t>
                          </m:r>
                        </m:num>
                        <m:den>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65</m:t>
                          </m:r>
                        </m:den>
                      </m:f>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×100</m:t>
                      </m:r>
                      <m:r>
                        <m:rPr>
                          <m:aln/>
                        </m:r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m:t>
                      </m:r>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−15.4</m:t>
                      </m:r>
                    </m:oMath>
                  </m:oMathPara>
                </a14:m>
                <a:endPar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11" name="TextBox 6">
                <a:extLst>
                  <a:ext uri="{FF2B5EF4-FFF2-40B4-BE49-F238E27FC236}">
                    <a16:creationId xmlns:a16="http://schemas.microsoft.com/office/drawing/2014/main" id="{8BF17998-681B-441A-9DB4-EB62315B651A}"/>
                  </a:ext>
                </a:extLst>
              </p:cNvPr>
              <p:cNvSpPr txBox="1">
                <a:spLocks noRot="1" noChangeAspect="1" noMove="1" noResize="1" noEditPoints="1" noAdjustHandles="1" noChangeArrowheads="1" noChangeShapeType="1" noTextEdit="1"/>
              </p:cNvSpPr>
              <p:nvPr/>
            </p:nvSpPr>
            <p:spPr>
              <a:xfrm>
                <a:off x="6781919" y="3719581"/>
                <a:ext cx="5085303" cy="1696362"/>
              </a:xfrm>
              <a:prstGeom prst="rect">
                <a:avLst/>
              </a:prstGeom>
              <a:blipFill>
                <a:blip r:embed="rId4"/>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7">
                <a:extLst>
                  <a:ext uri="{FF2B5EF4-FFF2-40B4-BE49-F238E27FC236}">
                    <a16:creationId xmlns:a16="http://schemas.microsoft.com/office/drawing/2014/main" id="{04A178F0-4EE4-421E-AD66-26C6FBE88FDC}"/>
                  </a:ext>
                </a:extLst>
              </p:cNvPr>
              <p:cNvSpPr txBox="1"/>
              <p:nvPr/>
            </p:nvSpPr>
            <p:spPr>
              <a:xfrm>
                <a:off x="6593194" y="5525840"/>
                <a:ext cx="5085303" cy="663964"/>
              </a:xfrm>
              <a:prstGeom prst="rect">
                <a:avLst/>
              </a:prstGeom>
              <a:noFill/>
              <a:ln>
                <a:noFill/>
              </a:ln>
            </p:spPr>
            <p:txBody>
              <a:bodyPr wrap="square" lIns="0" tIns="0" rIns="0" bIns="0" rtlCol="0">
                <a:spAutoFit/>
              </a:bodyPr>
              <a:lstStyle/>
              <a:p>
                <a:pPr marL="0" marR="0">
                  <a:lnSpc>
                    <a:spcPct val="125000"/>
                  </a:lnSpc>
                  <a:spcBef>
                    <a:spcPts val="0"/>
                  </a:spcBef>
                  <a:spcAft>
                    <a:spcPts val="0"/>
                  </a:spcAft>
                </a:pPr>
                <a14:m>
                  <m:oMathPara xmlns:m="http://schemas.openxmlformats.org/officeDocument/2006/math">
                    <m:oMathParaPr>
                      <m:jc m:val="centerGroup"/>
                    </m:oMathParaPr>
                    <m:oMath xmlns:m="http://schemas.openxmlformats.org/officeDocument/2006/math">
                      <m:r>
                        <m:rPr>
                          <m:sty m:val="p"/>
                        </m:rPr>
                        <a:rPr lang="en-US" smtClean="0">
                          <a:solidFill>
                            <a:schemeClr val="bg1"/>
                          </a:solidFill>
                          <a:latin typeface="Cambria Math" panose="02040503050406030204" pitchFamily="18" charset="0"/>
                          <a:ea typeface="Times New Roman" panose="02020603050405020304" pitchFamily="18" charset="0"/>
                          <a:cs typeface="Times New Roman" panose="02020603050405020304" pitchFamily="18" charset="0"/>
                        </a:rPr>
                        <m:t>p</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rice</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b="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e</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lasticity</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of</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b="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d</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emand</m:t>
                      </m:r>
                      <m:r>
                        <m:rPr>
                          <m:aln/>
                        </m:r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f>
                            <m:fPr>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6.9%</m:t>
                              </m:r>
                            </m:num>
                            <m:den>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−15.4%</m:t>
                              </m:r>
                            </m:den>
                          </m:f>
                        </m:e>
                      </m:d>
                      <m:r>
                        <m:rPr>
                          <m:aln/>
                        </m:r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0.45</m:t>
                      </m:r>
                    </m:oMath>
                  </m:oMathPara>
                </a14:m>
                <a:endPar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13" name="TextBox 7">
                <a:extLst>
                  <a:ext uri="{FF2B5EF4-FFF2-40B4-BE49-F238E27FC236}">
                    <a16:creationId xmlns:a16="http://schemas.microsoft.com/office/drawing/2014/main" id="{04A178F0-4EE4-421E-AD66-26C6FBE88FDC}"/>
                  </a:ext>
                </a:extLst>
              </p:cNvPr>
              <p:cNvSpPr txBox="1">
                <a:spLocks noRot="1" noChangeAspect="1" noMove="1" noResize="1" noEditPoints="1" noAdjustHandles="1" noChangeArrowheads="1" noChangeShapeType="1" noTextEdit="1"/>
              </p:cNvSpPr>
              <p:nvPr/>
            </p:nvSpPr>
            <p:spPr>
              <a:xfrm>
                <a:off x="6593194" y="5525840"/>
                <a:ext cx="5085303" cy="663964"/>
              </a:xfrm>
              <a:prstGeom prst="rect">
                <a:avLst/>
              </a:prstGeom>
              <a:blipFill>
                <a:blip r:embed="rId5"/>
                <a:stretch>
                  <a:fillRect/>
                </a:stretch>
              </a:blipFill>
              <a:ln>
                <a:noFill/>
              </a:ln>
            </p:spPr>
            <p:txBody>
              <a:bodyPr/>
              <a:lstStyle/>
              <a:p>
                <a:r>
                  <a:rPr lang="en-US">
                    <a:noFill/>
                  </a:rPr>
                  <a:t> </a:t>
                </a:r>
              </a:p>
            </p:txBody>
          </p:sp>
        </mc:Fallback>
      </mc:AlternateContent>
      <p:pic>
        <p:nvPicPr>
          <p:cNvPr id="12" name="Picture 11" descr="A graph showing a negatively sloping demand curve. Distances between points on the curve are labeled to show the changes that occur between x-axis values, quantity, and y-axis values, price in dollars.">
            <a:extLst>
              <a:ext uri="{FF2B5EF4-FFF2-40B4-BE49-F238E27FC236}">
                <a16:creationId xmlns:a16="http://schemas.microsoft.com/office/drawing/2014/main" id="{8F19E9DD-3345-41B2-9052-1944EB94C8A4}"/>
              </a:ext>
            </a:extLst>
          </p:cNvPr>
          <p:cNvPicPr>
            <a:picLocks noChangeAspect="1"/>
          </p:cNvPicPr>
          <p:nvPr/>
        </p:nvPicPr>
        <p:blipFill>
          <a:blip r:embed="rId6"/>
          <a:stretch>
            <a:fillRect/>
          </a:stretch>
        </p:blipFill>
        <p:spPr>
          <a:xfrm>
            <a:off x="725059" y="1524851"/>
            <a:ext cx="5868135" cy="4046989"/>
          </a:xfrm>
          <a:prstGeom prst="rect">
            <a:avLst/>
          </a:prstGeom>
        </p:spPr>
      </p:pic>
      <p:sp>
        <p:nvSpPr>
          <p:cNvPr id="15" name="Arrow: Down 14">
            <a:extLst>
              <a:ext uri="{FF2B5EF4-FFF2-40B4-BE49-F238E27FC236}">
                <a16:creationId xmlns:a16="http://schemas.microsoft.com/office/drawing/2014/main" id="{99A05580-CC62-4173-B611-6FF6174E4790}"/>
              </a:ext>
            </a:extLst>
          </p:cNvPr>
          <p:cNvSpPr/>
          <p:nvPr/>
        </p:nvSpPr>
        <p:spPr>
          <a:xfrm>
            <a:off x="5840361" y="2926477"/>
            <a:ext cx="353961" cy="45118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99704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 Elasticity of Demand Interpretation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3600BBF-5BD3-4CE2-935F-950CEF71F73E}"/>
                  </a:ext>
                </a:extLst>
              </p:cNvPr>
              <p:cNvSpPr txBox="1"/>
              <p:nvPr/>
            </p:nvSpPr>
            <p:spPr>
              <a:xfrm>
                <a:off x="3675594" y="1515255"/>
                <a:ext cx="4430124"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a:latin typeface="Cambria Math" panose="02040503050406030204" pitchFamily="18" charset="0"/>
                        </a:rPr>
                        <m:t>p</m:t>
                      </m:r>
                      <m:r>
                        <m:rPr>
                          <m:sty m:val="p"/>
                        </m:rPr>
                        <a:rPr lang="en-US" sz="2400" b="0" i="0" smtClean="0">
                          <a:latin typeface="Cambria Math" panose="02040503050406030204" pitchFamily="18" charset="0"/>
                        </a:rPr>
                        <m:t>rice</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elasticity</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of</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demand</m:t>
                      </m:r>
                      <m:r>
                        <a:rPr lang="en-US" sz="2400" b="0" i="1" smtClean="0">
                          <a:latin typeface="Cambria Math" panose="02040503050406030204" pitchFamily="18" charset="0"/>
                        </a:rPr>
                        <m:t>=0.45</m:t>
                      </m:r>
                    </m:oMath>
                  </m:oMathPara>
                </a14:m>
                <a:endParaRPr lang="en-US" sz="2400" dirty="0"/>
              </a:p>
            </p:txBody>
          </p:sp>
        </mc:Choice>
        <mc:Fallback xmlns="">
          <p:sp>
            <p:nvSpPr>
              <p:cNvPr id="2" name="TextBox 1">
                <a:extLst>
                  <a:ext uri="{FF2B5EF4-FFF2-40B4-BE49-F238E27FC236}">
                    <a16:creationId xmlns:a16="http://schemas.microsoft.com/office/drawing/2014/main" id="{B3600BBF-5BD3-4CE2-935F-950CEF71F73E}"/>
                  </a:ext>
                </a:extLst>
              </p:cNvPr>
              <p:cNvSpPr txBox="1">
                <a:spLocks noRot="1" noChangeAspect="1" noMove="1" noResize="1" noEditPoints="1" noAdjustHandles="1" noChangeArrowheads="1" noChangeShapeType="1" noTextEdit="1"/>
              </p:cNvSpPr>
              <p:nvPr/>
            </p:nvSpPr>
            <p:spPr>
              <a:xfrm>
                <a:off x="3675594" y="1515255"/>
                <a:ext cx="4430124" cy="369332"/>
              </a:xfrm>
              <a:prstGeom prst="rect">
                <a:avLst/>
              </a:prstGeom>
              <a:blipFill>
                <a:blip r:embed="rId3"/>
                <a:stretch>
                  <a:fillRect l="-1238" r="-1376" b="-35000"/>
                </a:stretch>
              </a:blipFill>
            </p:spPr>
            <p:txBody>
              <a:bodyPr/>
              <a:lstStyle/>
              <a:p>
                <a:r>
                  <a:rPr lang="en-US">
                    <a:noFill/>
                  </a:rPr>
                  <a:t> </a:t>
                </a:r>
              </a:p>
            </p:txBody>
          </p:sp>
        </mc:Fallback>
      </mc:AlternateContent>
      <p:graphicFrame>
        <p:nvGraphicFramePr>
          <p:cNvPr id="30" name="Table 29">
            <a:extLst>
              <a:ext uri="{FF2B5EF4-FFF2-40B4-BE49-F238E27FC236}">
                <a16:creationId xmlns:a16="http://schemas.microsoft.com/office/drawing/2014/main" id="{84DDC8BE-9B92-4C64-9809-BE4D4BC0BFCA}"/>
              </a:ext>
            </a:extLst>
          </p:cNvPr>
          <p:cNvGraphicFramePr>
            <a:graphicFrameLocks noGrp="1"/>
          </p:cNvGraphicFramePr>
          <p:nvPr>
            <p:extLst>
              <p:ext uri="{D42A27DB-BD31-4B8C-83A1-F6EECF244321}">
                <p14:modId xmlns:p14="http://schemas.microsoft.com/office/powerpoint/2010/main" val="2380610795"/>
              </p:ext>
            </p:extLst>
          </p:nvPr>
        </p:nvGraphicFramePr>
        <p:xfrm>
          <a:off x="1754295" y="2483004"/>
          <a:ext cx="8686800" cy="2859741"/>
        </p:xfrm>
        <a:graphic>
          <a:graphicData uri="http://schemas.openxmlformats.org/drawingml/2006/table">
            <a:tbl>
              <a:tblPr firstRow="1" bandRow="1">
                <a:tableStyleId>{5940675A-B579-460E-94D1-54222C63F5DA}</a:tableStyleId>
              </a:tblPr>
              <a:tblGrid>
                <a:gridCol w="4343400">
                  <a:extLst>
                    <a:ext uri="{9D8B030D-6E8A-4147-A177-3AD203B41FA5}">
                      <a16:colId xmlns:a16="http://schemas.microsoft.com/office/drawing/2014/main" val="3966571123"/>
                    </a:ext>
                  </a:extLst>
                </a:gridCol>
                <a:gridCol w="4343400">
                  <a:extLst>
                    <a:ext uri="{9D8B030D-6E8A-4147-A177-3AD203B41FA5}">
                      <a16:colId xmlns:a16="http://schemas.microsoft.com/office/drawing/2014/main" val="1180094484"/>
                    </a:ext>
                  </a:extLst>
                </a:gridCol>
              </a:tblGrid>
              <a:tr h="373455">
                <a:tc>
                  <a:txBody>
                    <a:bodyPr/>
                    <a:lstStyle/>
                    <a:p>
                      <a:pPr algn="ctr"/>
                      <a:r>
                        <a:rPr lang="en-US" b="1" dirty="0">
                          <a:solidFill>
                            <a:schemeClr val="bg1"/>
                          </a:solidFill>
                          <a:latin typeface="+mn-lt"/>
                        </a:rPr>
                        <a:t>If </a:t>
                      </a:r>
                    </a:p>
                  </a:txBody>
                  <a:tcPr>
                    <a:solidFill>
                      <a:srgbClr val="627981"/>
                    </a:solidFill>
                  </a:tcPr>
                </a:tc>
                <a:tc>
                  <a:txBody>
                    <a:bodyPr/>
                    <a:lstStyle/>
                    <a:p>
                      <a:pPr algn="ctr"/>
                      <a:r>
                        <a:rPr lang="en-US" b="1" dirty="0">
                          <a:solidFill>
                            <a:schemeClr val="bg1"/>
                          </a:solidFill>
                          <a:latin typeface="+mn-lt"/>
                        </a:rPr>
                        <a:t>Then </a:t>
                      </a:r>
                    </a:p>
                  </a:txBody>
                  <a:tcPr>
                    <a:solidFill>
                      <a:srgbClr val="627981"/>
                    </a:solidFill>
                  </a:tcPr>
                </a:tc>
                <a:extLst>
                  <a:ext uri="{0D108BD9-81ED-4DB2-BD59-A6C34878D82A}">
                    <a16:rowId xmlns:a16="http://schemas.microsoft.com/office/drawing/2014/main" val="2612673419"/>
                  </a:ext>
                </a:extLst>
              </a:tr>
              <a:tr h="828762">
                <a:tc>
                  <a:txBody>
                    <a:bodyPr/>
                    <a:lstStyle/>
                    <a:p>
                      <a:pPr algn="ctr"/>
                      <a:r>
                        <a:rPr lang="en-US" i="0" dirty="0">
                          <a:solidFill>
                            <a:schemeClr val="bg1"/>
                          </a:solidFill>
                          <a:latin typeface="+mn-lt"/>
                        </a:rPr>
                        <a:t>Price increases by 1%</a:t>
                      </a:r>
                    </a:p>
                  </a:txBody>
                  <a:tcPr anchor="ctr">
                    <a:solidFill>
                      <a:srgbClr val="627981"/>
                    </a:solidFill>
                  </a:tcPr>
                </a:tc>
                <a:tc>
                  <a:txBody>
                    <a:bodyPr/>
                    <a:lstStyle/>
                    <a:p>
                      <a:pPr algn="ctr"/>
                      <a:r>
                        <a:rPr lang="en-US" dirty="0">
                          <a:solidFill>
                            <a:schemeClr val="bg1"/>
                          </a:solidFill>
                          <a:latin typeface="+mn-lt"/>
                        </a:rPr>
                        <a:t>Quantity demanded decreases by 0.45%</a:t>
                      </a:r>
                    </a:p>
                  </a:txBody>
                  <a:tcPr marL="137160" marR="137160" marT="137160" marB="137160" anchor="ctr">
                    <a:solidFill>
                      <a:srgbClr val="627981"/>
                    </a:solidFill>
                  </a:tcPr>
                </a:tc>
                <a:extLst>
                  <a:ext uri="{0D108BD9-81ED-4DB2-BD59-A6C34878D82A}">
                    <a16:rowId xmlns:a16="http://schemas.microsoft.com/office/drawing/2014/main" val="387312784"/>
                  </a:ext>
                </a:extLst>
              </a:tr>
              <a:tr h="828762">
                <a:tc>
                  <a:txBody>
                    <a:bodyPr/>
                    <a:lstStyle/>
                    <a:p>
                      <a:pPr algn="ctr"/>
                      <a:r>
                        <a:rPr lang="en-US" i="0" dirty="0">
                          <a:solidFill>
                            <a:schemeClr val="bg1"/>
                          </a:solidFill>
                          <a:latin typeface="+mn-lt"/>
                        </a:rPr>
                        <a:t>Price increases by 10%</a:t>
                      </a:r>
                    </a:p>
                  </a:txBody>
                  <a:tcPr anchor="ctr">
                    <a:solidFill>
                      <a:srgbClr val="627981"/>
                    </a:solidFill>
                  </a:tcPr>
                </a:tc>
                <a:tc>
                  <a:txBody>
                    <a:bodyPr/>
                    <a:lstStyle/>
                    <a:p>
                      <a:pPr algn="ctr"/>
                      <a:r>
                        <a:rPr lang="en-US" dirty="0">
                          <a:solidFill>
                            <a:schemeClr val="bg1"/>
                          </a:solidFill>
                          <a:latin typeface="+mn-lt"/>
                        </a:rPr>
                        <a:t>Quantity demanded decreases by 4.5%</a:t>
                      </a:r>
                    </a:p>
                  </a:txBody>
                  <a:tcPr marL="137160" marR="137160" marT="137160" marB="137160" anchor="ctr">
                    <a:solidFill>
                      <a:srgbClr val="627981"/>
                    </a:solidFill>
                  </a:tcPr>
                </a:tc>
                <a:extLst>
                  <a:ext uri="{0D108BD9-81ED-4DB2-BD59-A6C34878D82A}">
                    <a16:rowId xmlns:a16="http://schemas.microsoft.com/office/drawing/2014/main" val="3181757769"/>
                  </a:ext>
                </a:extLst>
              </a:tr>
              <a:tr h="828762">
                <a:tc>
                  <a:txBody>
                    <a:bodyPr/>
                    <a:lstStyle/>
                    <a:p>
                      <a:pPr algn="ctr"/>
                      <a:r>
                        <a:rPr lang="en-US" i="0" dirty="0">
                          <a:solidFill>
                            <a:schemeClr val="bg1"/>
                          </a:solidFill>
                          <a:latin typeface="+mn-lt"/>
                        </a:rPr>
                        <a:t>Price decreases by 10%</a:t>
                      </a:r>
                    </a:p>
                  </a:txBody>
                  <a:tcPr anchor="ctr">
                    <a:solidFill>
                      <a:srgbClr val="627981"/>
                    </a:solidFill>
                  </a:tcPr>
                </a:tc>
                <a:tc>
                  <a:txBody>
                    <a:bodyPr/>
                    <a:lstStyle/>
                    <a:p>
                      <a:pPr algn="ctr"/>
                      <a:r>
                        <a:rPr lang="en-US" dirty="0">
                          <a:solidFill>
                            <a:schemeClr val="bg1"/>
                          </a:solidFill>
                          <a:latin typeface="+mn-lt"/>
                        </a:rPr>
                        <a:t>Quantity demanded increases by 4.5%</a:t>
                      </a:r>
                    </a:p>
                  </a:txBody>
                  <a:tcPr marL="137160" marR="137160" marT="137160" marB="137160" anchor="ctr">
                    <a:solidFill>
                      <a:srgbClr val="627981"/>
                    </a:solidFill>
                  </a:tcPr>
                </a:tc>
                <a:extLst>
                  <a:ext uri="{0D108BD9-81ED-4DB2-BD59-A6C34878D82A}">
                    <a16:rowId xmlns:a16="http://schemas.microsoft.com/office/drawing/2014/main" val="4035384435"/>
                  </a:ext>
                </a:extLst>
              </a:tr>
            </a:tbl>
          </a:graphicData>
        </a:graphic>
      </p:graphicFrame>
    </p:spTree>
    <p:extLst>
      <p:ext uri="{BB962C8B-B14F-4D97-AF65-F5344CB8AC3E}">
        <p14:creationId xmlns:p14="http://schemas.microsoft.com/office/powerpoint/2010/main" val="26469621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BE83EE0-CB03-448A-976E-27C4867B81AA}"/>
              </a:ext>
            </a:extLst>
          </p:cNvPr>
          <p:cNvSpPr/>
          <p:nvPr/>
        </p:nvSpPr>
        <p:spPr>
          <a:xfrm>
            <a:off x="6329908" y="1307692"/>
            <a:ext cx="5582635" cy="52118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 Elasticity of Supply Calculation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 name="TextBox 1">
                <a:extLst>
                  <a:ext uri="{FF2B5EF4-FFF2-40B4-BE49-F238E27FC236}">
                    <a16:creationId xmlns:a16="http://schemas.microsoft.com/office/drawing/2014/main" id="{E1ECDDF8-6C1B-4A28-A091-33FA087C36A0}"/>
                  </a:ext>
                </a:extLst>
              </p:cNvPr>
              <p:cNvSpPr txBox="1"/>
              <p:nvPr/>
            </p:nvSpPr>
            <p:spPr>
              <a:xfrm>
                <a:off x="6472183" y="1539861"/>
                <a:ext cx="5440360" cy="2079159"/>
              </a:xfrm>
              <a:prstGeom prst="rect">
                <a:avLst/>
              </a:prstGeom>
              <a:noFill/>
            </p:spPr>
            <p:txBody>
              <a:bodyPr wrap="square" lIns="0" tIns="0" rIns="0" bIns="0" rtlCol="0">
                <a:spAutoFit/>
              </a:bodyPr>
              <a:lstStyle/>
              <a:p>
                <a:pPr marL="0" marR="0">
                  <a:lnSpc>
                    <a:spcPct val="125000"/>
                  </a:lnSpc>
                  <a:spcBef>
                    <a:spcPts val="0"/>
                  </a:spcBef>
                  <a:spcAft>
                    <a:spcPts val="0"/>
                  </a:spcAft>
                </a:pPr>
                <a:r>
                  <a:rPr lang="en-US" dirty="0">
                    <a:solidFill>
                      <a:schemeClr val="bg1"/>
                    </a:solidFill>
                    <a:latin typeface="Cambria Math" panose="02040503050406030204" pitchFamily="18" charset="0"/>
                    <a:ea typeface="Times New Roman" panose="02020603050405020304" pitchFamily="18" charset="0"/>
                    <a:cs typeface="Times New Roman" panose="02020603050405020304" pitchFamily="18" charset="0"/>
                  </a:rPr>
                  <a:t>Calculate the price elasticity of supply between </a:t>
                </a:r>
              </a:p>
              <a:p>
                <a:pPr marL="0" marR="0">
                  <a:lnSpc>
                    <a:spcPct val="125000"/>
                  </a:lnSpc>
                  <a:spcBef>
                    <a:spcPts val="0"/>
                  </a:spcBef>
                  <a:spcAft>
                    <a:spcPts val="0"/>
                  </a:spcAft>
                </a:pPr>
                <a:r>
                  <a:rPr lang="en-US" dirty="0">
                    <a:solidFill>
                      <a:schemeClr val="bg1"/>
                    </a:solidFill>
                    <a:latin typeface="Cambria Math" panose="02040503050406030204" pitchFamily="18" charset="0"/>
                    <a:ea typeface="Times New Roman" panose="02020603050405020304" pitchFamily="18" charset="0"/>
                    <a:cs typeface="Times New Roman" panose="02020603050405020304" pitchFamily="18" charset="0"/>
                  </a:rPr>
                  <a:t>Points A and B.</a:t>
                </a:r>
                <a:endParaRPr lang="en-US" sz="1800" i="1" kern="1200" dirty="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endParaRPr>
              </a:p>
              <a:p>
                <a:pPr marL="0" marR="0">
                  <a:lnSpc>
                    <a:spcPct val="125000"/>
                  </a:lnSpc>
                  <a:spcBef>
                    <a:spcPts val="0"/>
                  </a:spcBef>
                  <a:spcAft>
                    <a:spcPts val="0"/>
                  </a:spcAft>
                </a:pPr>
                <a14:m>
                  <m:oMathPara xmlns:m="http://schemas.openxmlformats.org/officeDocument/2006/math">
                    <m:oMathParaPr>
                      <m:jc m:val="center"/>
                    </m:oMathParaPr>
                    <m:oMath xmlns:m="http://schemas.openxmlformats.org/officeDocument/2006/math">
                      <m:r>
                        <a:rPr lang="en-US" sz="180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change</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in</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quantity</m:t>
                      </m:r>
                      <m:r>
                        <m:rPr>
                          <m:aln/>
                        </m:r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b="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3,000−</m:t>
                          </m:r>
                          <m:r>
                            <a:rPr lang="en-US" sz="1800" b="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10,000</m:t>
                          </m:r>
                        </m:num>
                        <m:den>
                          <m:f>
                            <m:fPr>
                              <m:type m:val="lin"/>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d>
                                <m:dPr>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1800" b="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3,000+</m:t>
                                  </m:r>
                                  <m:r>
                                    <a:rPr lang="en-US" sz="1800" b="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10,000</m:t>
                                  </m:r>
                                </m:e>
                              </m:d>
                            </m:num>
                            <m:den>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2</m:t>
                              </m:r>
                            </m:den>
                          </m:f>
                        </m:den>
                      </m:f>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×100</m:t>
                      </m:r>
                    </m:oMath>
                    <m:oMath xmlns:m="http://schemas.openxmlformats.org/officeDocument/2006/math">
                      <m:r>
                        <m:rPr>
                          <m:aln/>
                        </m:r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m:t>
                      </m:r>
                      <m:f>
                        <m:fPr>
                          <m:ctrl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1800" b="0" i="1" kern="12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3,000</m:t>
                          </m:r>
                        </m:num>
                        <m:den>
                          <m:r>
                            <a:rPr lang="en-US" sz="1800" b="0" i="1" kern="12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11,500</m:t>
                          </m:r>
                        </m:den>
                      </m:f>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×10</m:t>
                      </m:r>
                      <m:r>
                        <a:rPr lang="en-US" sz="1800" b="0" i="1" kern="12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0</m:t>
                      </m:r>
                      <m:r>
                        <m:rPr>
                          <m:aln/>
                        </m:r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m:t>
                      </m:r>
                      <m:r>
                        <a:rPr lang="en-US" sz="1800" b="0" i="1" kern="12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26.1</m:t>
                      </m:r>
                    </m:oMath>
                  </m:oMathPara>
                </a14:m>
                <a:endPar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4" name="TextBox 1">
                <a:extLst>
                  <a:ext uri="{FF2B5EF4-FFF2-40B4-BE49-F238E27FC236}">
                    <a16:creationId xmlns:a16="http://schemas.microsoft.com/office/drawing/2014/main" id="{E1ECDDF8-6C1B-4A28-A091-33FA087C36A0}"/>
                  </a:ext>
                </a:extLst>
              </p:cNvPr>
              <p:cNvSpPr txBox="1">
                <a:spLocks noRot="1" noChangeAspect="1" noMove="1" noResize="1" noEditPoints="1" noAdjustHandles="1" noChangeArrowheads="1" noChangeShapeType="1" noTextEdit="1"/>
              </p:cNvSpPr>
              <p:nvPr/>
            </p:nvSpPr>
            <p:spPr>
              <a:xfrm>
                <a:off x="6472183" y="1539861"/>
                <a:ext cx="5440360" cy="2079159"/>
              </a:xfrm>
              <a:prstGeom prst="rect">
                <a:avLst/>
              </a:prstGeom>
              <a:blipFill>
                <a:blip r:embed="rId3"/>
                <a:stretch>
                  <a:fillRect l="-2691" t="-234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6">
                <a:extLst>
                  <a:ext uri="{FF2B5EF4-FFF2-40B4-BE49-F238E27FC236}">
                    <a16:creationId xmlns:a16="http://schemas.microsoft.com/office/drawing/2014/main" id="{14855BD3-D555-4FB0-ACB9-8C0A4FE6A9D0}"/>
                  </a:ext>
                </a:extLst>
              </p:cNvPr>
              <p:cNvSpPr txBox="1"/>
              <p:nvPr/>
            </p:nvSpPr>
            <p:spPr>
              <a:xfrm>
                <a:off x="6738069" y="3851189"/>
                <a:ext cx="4592668" cy="1377941"/>
              </a:xfrm>
              <a:prstGeom prst="rect">
                <a:avLst/>
              </a:prstGeom>
              <a:noFill/>
            </p:spPr>
            <p:txBody>
              <a:bodyPr wrap="none" lIns="0" tIns="0" rIns="0" bIns="0" rtlCol="0">
                <a:spAutoFit/>
              </a:bodyPr>
              <a:lstStyle/>
              <a:p>
                <a:pPr marL="0" marR="0">
                  <a:lnSpc>
                    <a:spcPct val="125000"/>
                  </a:lnSpc>
                  <a:spcBef>
                    <a:spcPts val="0"/>
                  </a:spcBef>
                  <a:spcAft>
                    <a:spcPts val="0"/>
                  </a:spcAft>
                </a:pPr>
                <a14:m>
                  <m:oMathPara xmlns:m="http://schemas.openxmlformats.org/officeDocument/2006/math">
                    <m:oMathParaPr>
                      <m:jc m:val="center"/>
                    </m:oMathParaPr>
                    <m:oMath xmlns:m="http://schemas.openxmlformats.org/officeDocument/2006/math">
                      <m:r>
                        <a:rPr lang="en-US" sz="180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change</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in</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price</m:t>
                      </m:r>
                      <m:r>
                        <m:rPr>
                          <m:aln/>
                        </m:r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b="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$700</m:t>
                          </m:r>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b="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$650</m:t>
                          </m:r>
                        </m:num>
                        <m:den>
                          <m:f>
                            <m:fPr>
                              <m:type m:val="lin"/>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d>
                                <m:dPr>
                                  <m:ctrl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1800" b="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$700</m:t>
                                  </m:r>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b="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$650</m:t>
                                  </m:r>
                                </m:e>
                              </m:d>
                            </m:num>
                            <m:den>
                              <m: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2</m:t>
                              </m:r>
                            </m:den>
                          </m:f>
                        </m:den>
                      </m:f>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×100</m:t>
                      </m:r>
                    </m:oMath>
                    <m:oMath xmlns:m="http://schemas.openxmlformats.org/officeDocument/2006/math">
                      <m:r>
                        <m:rPr>
                          <m:aln/>
                        </m:r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m:t>
                      </m:r>
                      <m:f>
                        <m:fPr>
                          <m:ctrl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1800" b="0" i="1" kern="12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50</m:t>
                          </m:r>
                        </m:num>
                        <m:den>
                          <m:r>
                            <a:rPr lang="en-US" sz="1800" b="0" i="1" kern="12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675</m:t>
                          </m:r>
                        </m:den>
                      </m:f>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×100</m:t>
                      </m:r>
                      <m:r>
                        <m:rPr>
                          <m:aln/>
                        </m:rP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m:t>
                      </m:r>
                      <m:r>
                        <a:rPr lang="en-US" sz="1800" b="0" i="1" kern="12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7</m:t>
                      </m:r>
                      <m:r>
                        <a:rPr lang="en-US" sz="1800" i="1" kern="120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.4</m:t>
                      </m:r>
                    </m:oMath>
                  </m:oMathPara>
                </a14:m>
                <a:endPar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5" name="TextBox 6">
                <a:extLst>
                  <a:ext uri="{FF2B5EF4-FFF2-40B4-BE49-F238E27FC236}">
                    <a16:creationId xmlns:a16="http://schemas.microsoft.com/office/drawing/2014/main" id="{14855BD3-D555-4FB0-ACB9-8C0A4FE6A9D0}"/>
                  </a:ext>
                </a:extLst>
              </p:cNvPr>
              <p:cNvSpPr txBox="1">
                <a:spLocks noRot="1" noChangeAspect="1" noMove="1" noResize="1" noEditPoints="1" noAdjustHandles="1" noChangeArrowheads="1" noChangeShapeType="1" noTextEdit="1"/>
              </p:cNvSpPr>
              <p:nvPr/>
            </p:nvSpPr>
            <p:spPr>
              <a:xfrm>
                <a:off x="6738069" y="3851189"/>
                <a:ext cx="4592668" cy="1377941"/>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7">
                <a:extLst>
                  <a:ext uri="{FF2B5EF4-FFF2-40B4-BE49-F238E27FC236}">
                    <a16:creationId xmlns:a16="http://schemas.microsoft.com/office/drawing/2014/main" id="{3691EA5B-150F-4DDA-9B35-2AD73F960328}"/>
                  </a:ext>
                </a:extLst>
              </p:cNvPr>
              <p:cNvSpPr txBox="1"/>
              <p:nvPr/>
            </p:nvSpPr>
            <p:spPr>
              <a:xfrm>
                <a:off x="6747902" y="5461299"/>
                <a:ext cx="4276748" cy="663964"/>
              </a:xfrm>
              <a:prstGeom prst="rect">
                <a:avLst/>
              </a:prstGeom>
              <a:noFill/>
            </p:spPr>
            <p:txBody>
              <a:bodyPr wrap="none" lIns="0" tIns="0" rIns="0" bIns="0" rtlCol="0">
                <a:spAutoFit/>
              </a:bodyPr>
              <a:lstStyle/>
              <a:p>
                <a:pPr>
                  <a:lnSpc>
                    <a:spcPct val="125000"/>
                  </a:lnSpc>
                </a:pPr>
                <a14:m>
                  <m:oMathPara xmlns:m="http://schemas.openxmlformats.org/officeDocument/2006/math">
                    <m:oMathParaPr>
                      <m:jc m:val="centerGroup"/>
                    </m:oMathParaPr>
                    <m:oMath xmlns:m="http://schemas.openxmlformats.org/officeDocument/2006/math">
                      <m:r>
                        <m:rPr>
                          <m:sty m:val="p"/>
                        </m:rPr>
                        <a:rPr lang="en-US" smtClean="0">
                          <a:solidFill>
                            <a:schemeClr val="bg1"/>
                          </a:solidFill>
                          <a:latin typeface="Cambria Math" panose="02040503050406030204" pitchFamily="18" charset="0"/>
                          <a:ea typeface="Times New Roman" panose="02020603050405020304" pitchFamily="18" charset="0"/>
                          <a:cs typeface="Times New Roman" panose="02020603050405020304" pitchFamily="18" charset="0"/>
                        </a:rPr>
                        <m:t>p</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rice</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b="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e</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lasticity</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of</m:t>
                      </m:r>
                      <m:r>
                        <a:rPr lang="en-US" sz="180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1800" b="0" i="0"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supply</m:t>
                      </m:r>
                      <m:r>
                        <m:rPr>
                          <m:aln/>
                        </m:r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en-US" sz="1800" i="1" kern="1200" smtClean="0">
                              <a:solidFill>
                                <a:schemeClr val="bg1"/>
                              </a:solidFill>
                              <a:effectLst/>
                              <a:latin typeface="Cambria Math" panose="02040503050406030204" pitchFamily="18" charset="0"/>
                              <a:cs typeface="Times New Roman" panose="02020603050405020304" pitchFamily="18" charset="0"/>
                            </a:rPr>
                          </m:ctrlPr>
                        </m:dPr>
                        <m:e>
                          <m:f>
                            <m:fPr>
                              <m:ctrlPr>
                                <a:rPr lang="en-US" i="1">
                                  <a:solidFill>
                                    <a:schemeClr val="bg1"/>
                                  </a:solidFill>
                                  <a:latin typeface="Cambria Math" panose="02040503050406030204" pitchFamily="18" charset="0"/>
                                  <a:cs typeface="Times New Roman" panose="02020603050405020304" pitchFamily="18" charset="0"/>
                                </a:rPr>
                              </m:ctrlPr>
                            </m:fPr>
                            <m:num>
                              <m:r>
                                <a:rPr lang="en-US" i="1">
                                  <a:solidFill>
                                    <a:schemeClr val="bg1"/>
                                  </a:solidFill>
                                  <a:latin typeface="Cambria Math" panose="02040503050406030204" pitchFamily="18" charset="0"/>
                                  <a:cs typeface="Times New Roman" panose="02020603050405020304" pitchFamily="18" charset="0"/>
                                </a:rPr>
                                <m:t>26.1%</m:t>
                              </m:r>
                            </m:num>
                            <m:den>
                              <m:r>
                                <a:rPr lang="en-US" i="1">
                                  <a:solidFill>
                                    <a:schemeClr val="bg1"/>
                                  </a:solidFill>
                                  <a:latin typeface="Cambria Math" panose="02040503050406030204" pitchFamily="18" charset="0"/>
                                  <a:cs typeface="Times New Roman" panose="02020603050405020304" pitchFamily="18" charset="0"/>
                                </a:rPr>
                                <m:t>7.4%</m:t>
                              </m:r>
                            </m:den>
                          </m:f>
                        </m:e>
                      </m:d>
                      <m:r>
                        <m:rPr>
                          <m:aln/>
                        </m:rPr>
                        <a:rPr lang="en-US" sz="1800" i="1" kern="12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b="0" i="1" kern="1200" smtClean="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3.53</m:t>
                      </m:r>
                    </m:oMath>
                  </m:oMathPara>
                </a14:m>
                <a:endPar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6" name="TextBox 7">
                <a:extLst>
                  <a:ext uri="{FF2B5EF4-FFF2-40B4-BE49-F238E27FC236}">
                    <a16:creationId xmlns:a16="http://schemas.microsoft.com/office/drawing/2014/main" id="{3691EA5B-150F-4DDA-9B35-2AD73F960328}"/>
                  </a:ext>
                </a:extLst>
              </p:cNvPr>
              <p:cNvSpPr txBox="1">
                <a:spLocks noRot="1" noChangeAspect="1" noMove="1" noResize="1" noEditPoints="1" noAdjustHandles="1" noChangeArrowheads="1" noChangeShapeType="1" noTextEdit="1"/>
              </p:cNvSpPr>
              <p:nvPr/>
            </p:nvSpPr>
            <p:spPr>
              <a:xfrm>
                <a:off x="6747902" y="5461299"/>
                <a:ext cx="4276748" cy="663964"/>
              </a:xfrm>
              <a:prstGeom prst="rect">
                <a:avLst/>
              </a:prstGeom>
              <a:blipFill>
                <a:blip r:embed="rId5"/>
                <a:stretch>
                  <a:fillRect/>
                </a:stretch>
              </a:blipFill>
            </p:spPr>
            <p:txBody>
              <a:bodyPr/>
              <a:lstStyle/>
              <a:p>
                <a:r>
                  <a:rPr lang="en-US">
                    <a:noFill/>
                  </a:rPr>
                  <a:t> </a:t>
                </a:r>
              </a:p>
            </p:txBody>
          </p:sp>
        </mc:Fallback>
      </mc:AlternateContent>
      <p:pic>
        <p:nvPicPr>
          <p:cNvPr id="9" name="Picture 8" descr="A graph showing a positively sloping supply curve. Distances between points on the curve are labeled to show the changes that occur between x-axis values, quantity, and y-axis values, price in dollars.">
            <a:extLst>
              <a:ext uri="{FF2B5EF4-FFF2-40B4-BE49-F238E27FC236}">
                <a16:creationId xmlns:a16="http://schemas.microsoft.com/office/drawing/2014/main" id="{5F86B8CF-59AB-4224-BE2F-1203C1A4A216}"/>
              </a:ext>
            </a:extLst>
          </p:cNvPr>
          <p:cNvPicPr>
            <a:picLocks noChangeAspect="1"/>
          </p:cNvPicPr>
          <p:nvPr/>
        </p:nvPicPr>
        <p:blipFill rotWithShape="1">
          <a:blip r:embed="rId6"/>
          <a:srcRect t="3298"/>
          <a:stretch/>
        </p:blipFill>
        <p:spPr>
          <a:xfrm>
            <a:off x="1062978" y="1417888"/>
            <a:ext cx="4799116" cy="4881025"/>
          </a:xfrm>
          <a:prstGeom prst="rect">
            <a:avLst/>
          </a:prstGeom>
        </p:spPr>
      </p:pic>
    </p:spTree>
    <p:extLst>
      <p:ext uri="{BB962C8B-B14F-4D97-AF65-F5344CB8AC3E}">
        <p14:creationId xmlns:p14="http://schemas.microsoft.com/office/powerpoint/2010/main" val="100827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 Elasticity of Supply Interpretation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3600BBF-5BD3-4CE2-935F-950CEF71F73E}"/>
                  </a:ext>
                </a:extLst>
              </p:cNvPr>
              <p:cNvSpPr txBox="1"/>
              <p:nvPr/>
            </p:nvSpPr>
            <p:spPr>
              <a:xfrm>
                <a:off x="3675594" y="1515255"/>
                <a:ext cx="4242572"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smtClean="0">
                          <a:latin typeface="Cambria Math" panose="02040503050406030204" pitchFamily="18" charset="0"/>
                        </a:rPr>
                        <m:t>p</m:t>
                      </m:r>
                      <m:r>
                        <m:rPr>
                          <m:sty m:val="p"/>
                        </m:rPr>
                        <a:rPr lang="en-US" sz="2400" b="0" i="0" smtClean="0">
                          <a:latin typeface="Cambria Math" panose="02040503050406030204" pitchFamily="18" charset="0"/>
                        </a:rPr>
                        <m:t>rice</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elasticity</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of</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supply</m:t>
                      </m:r>
                      <m:r>
                        <a:rPr lang="en-US" sz="2400" b="0" i="1" smtClean="0">
                          <a:latin typeface="Cambria Math" panose="02040503050406030204" pitchFamily="18" charset="0"/>
                        </a:rPr>
                        <m:t>=3.53</m:t>
                      </m:r>
                    </m:oMath>
                  </m:oMathPara>
                </a14:m>
                <a:endParaRPr lang="en-US" sz="2400" dirty="0"/>
              </a:p>
            </p:txBody>
          </p:sp>
        </mc:Choice>
        <mc:Fallback xmlns="">
          <p:sp>
            <p:nvSpPr>
              <p:cNvPr id="2" name="TextBox 1">
                <a:extLst>
                  <a:ext uri="{FF2B5EF4-FFF2-40B4-BE49-F238E27FC236}">
                    <a16:creationId xmlns:a16="http://schemas.microsoft.com/office/drawing/2014/main" id="{B3600BBF-5BD3-4CE2-935F-950CEF71F73E}"/>
                  </a:ext>
                </a:extLst>
              </p:cNvPr>
              <p:cNvSpPr txBox="1">
                <a:spLocks noRot="1" noChangeAspect="1" noMove="1" noResize="1" noEditPoints="1" noAdjustHandles="1" noChangeArrowheads="1" noChangeShapeType="1" noTextEdit="1"/>
              </p:cNvSpPr>
              <p:nvPr/>
            </p:nvSpPr>
            <p:spPr>
              <a:xfrm>
                <a:off x="3675594" y="1515255"/>
                <a:ext cx="4242572" cy="369332"/>
              </a:xfrm>
              <a:prstGeom prst="rect">
                <a:avLst/>
              </a:prstGeom>
              <a:blipFill>
                <a:blip r:embed="rId3"/>
                <a:stretch>
                  <a:fillRect l="-1293" r="-1293" b="-35000"/>
                </a:stretch>
              </a:blipFill>
            </p:spPr>
            <p:txBody>
              <a:bodyPr/>
              <a:lstStyle/>
              <a:p>
                <a:r>
                  <a:rPr lang="en-US">
                    <a:noFill/>
                  </a:rPr>
                  <a:t> </a:t>
                </a:r>
              </a:p>
            </p:txBody>
          </p:sp>
        </mc:Fallback>
      </mc:AlternateContent>
      <p:graphicFrame>
        <p:nvGraphicFramePr>
          <p:cNvPr id="30" name="Table 29">
            <a:extLst>
              <a:ext uri="{FF2B5EF4-FFF2-40B4-BE49-F238E27FC236}">
                <a16:creationId xmlns:a16="http://schemas.microsoft.com/office/drawing/2014/main" id="{84DDC8BE-9B92-4C64-9809-BE4D4BC0BFCA}"/>
              </a:ext>
            </a:extLst>
          </p:cNvPr>
          <p:cNvGraphicFramePr>
            <a:graphicFrameLocks noGrp="1"/>
          </p:cNvGraphicFramePr>
          <p:nvPr>
            <p:extLst>
              <p:ext uri="{D42A27DB-BD31-4B8C-83A1-F6EECF244321}">
                <p14:modId xmlns:p14="http://schemas.microsoft.com/office/powerpoint/2010/main" val="558109510"/>
              </p:ext>
            </p:extLst>
          </p:nvPr>
        </p:nvGraphicFramePr>
        <p:xfrm>
          <a:off x="1754295" y="2483004"/>
          <a:ext cx="8686800" cy="2859741"/>
        </p:xfrm>
        <a:graphic>
          <a:graphicData uri="http://schemas.openxmlformats.org/drawingml/2006/table">
            <a:tbl>
              <a:tblPr firstRow="1" bandRow="1">
                <a:tableStyleId>{5940675A-B579-460E-94D1-54222C63F5DA}</a:tableStyleId>
              </a:tblPr>
              <a:tblGrid>
                <a:gridCol w="4343400">
                  <a:extLst>
                    <a:ext uri="{9D8B030D-6E8A-4147-A177-3AD203B41FA5}">
                      <a16:colId xmlns:a16="http://schemas.microsoft.com/office/drawing/2014/main" val="3966571123"/>
                    </a:ext>
                  </a:extLst>
                </a:gridCol>
                <a:gridCol w="4343400">
                  <a:extLst>
                    <a:ext uri="{9D8B030D-6E8A-4147-A177-3AD203B41FA5}">
                      <a16:colId xmlns:a16="http://schemas.microsoft.com/office/drawing/2014/main" val="1180094484"/>
                    </a:ext>
                  </a:extLst>
                </a:gridCol>
              </a:tblGrid>
              <a:tr h="373455">
                <a:tc>
                  <a:txBody>
                    <a:bodyPr/>
                    <a:lstStyle/>
                    <a:p>
                      <a:pPr algn="ctr"/>
                      <a:r>
                        <a:rPr lang="en-US" b="1" dirty="0">
                          <a:solidFill>
                            <a:schemeClr val="bg1"/>
                          </a:solidFill>
                          <a:latin typeface="+mn-lt"/>
                        </a:rPr>
                        <a:t>If </a:t>
                      </a:r>
                    </a:p>
                  </a:txBody>
                  <a:tcPr>
                    <a:solidFill>
                      <a:srgbClr val="627981"/>
                    </a:solidFill>
                  </a:tcPr>
                </a:tc>
                <a:tc>
                  <a:txBody>
                    <a:bodyPr/>
                    <a:lstStyle/>
                    <a:p>
                      <a:pPr algn="ctr"/>
                      <a:r>
                        <a:rPr lang="en-US" b="1" dirty="0">
                          <a:solidFill>
                            <a:schemeClr val="bg1"/>
                          </a:solidFill>
                          <a:latin typeface="+mn-lt"/>
                        </a:rPr>
                        <a:t>Then </a:t>
                      </a:r>
                    </a:p>
                  </a:txBody>
                  <a:tcPr>
                    <a:solidFill>
                      <a:srgbClr val="627981"/>
                    </a:solidFill>
                  </a:tcPr>
                </a:tc>
                <a:extLst>
                  <a:ext uri="{0D108BD9-81ED-4DB2-BD59-A6C34878D82A}">
                    <a16:rowId xmlns:a16="http://schemas.microsoft.com/office/drawing/2014/main" val="2612673419"/>
                  </a:ext>
                </a:extLst>
              </a:tr>
              <a:tr h="828762">
                <a:tc>
                  <a:txBody>
                    <a:bodyPr/>
                    <a:lstStyle/>
                    <a:p>
                      <a:pPr algn="ctr"/>
                      <a:r>
                        <a:rPr lang="en-US" i="0" dirty="0">
                          <a:solidFill>
                            <a:schemeClr val="bg1"/>
                          </a:solidFill>
                          <a:latin typeface="+mn-lt"/>
                        </a:rPr>
                        <a:t>Price increases by 1%</a:t>
                      </a:r>
                    </a:p>
                  </a:txBody>
                  <a:tcPr anchor="ctr">
                    <a:solidFill>
                      <a:srgbClr val="627981"/>
                    </a:solidFill>
                  </a:tcPr>
                </a:tc>
                <a:tc>
                  <a:txBody>
                    <a:bodyPr/>
                    <a:lstStyle/>
                    <a:p>
                      <a:pPr algn="ctr"/>
                      <a:r>
                        <a:rPr lang="en-US" dirty="0">
                          <a:solidFill>
                            <a:schemeClr val="bg1"/>
                          </a:solidFill>
                          <a:latin typeface="+mn-lt"/>
                        </a:rPr>
                        <a:t>Quantity supplied increases by 3.53%</a:t>
                      </a:r>
                    </a:p>
                  </a:txBody>
                  <a:tcPr marL="137160" marR="137160" marT="137160" marB="137160" anchor="ctr">
                    <a:solidFill>
                      <a:srgbClr val="627981"/>
                    </a:solidFill>
                  </a:tcPr>
                </a:tc>
                <a:extLst>
                  <a:ext uri="{0D108BD9-81ED-4DB2-BD59-A6C34878D82A}">
                    <a16:rowId xmlns:a16="http://schemas.microsoft.com/office/drawing/2014/main" val="387312784"/>
                  </a:ext>
                </a:extLst>
              </a:tr>
              <a:tr h="828762">
                <a:tc>
                  <a:txBody>
                    <a:bodyPr/>
                    <a:lstStyle/>
                    <a:p>
                      <a:pPr algn="ctr"/>
                      <a:r>
                        <a:rPr lang="en-US" i="0" dirty="0">
                          <a:solidFill>
                            <a:schemeClr val="bg1"/>
                          </a:solidFill>
                          <a:latin typeface="+mn-lt"/>
                        </a:rPr>
                        <a:t>Price increases by 10%</a:t>
                      </a:r>
                    </a:p>
                  </a:txBody>
                  <a:tcPr anchor="ctr">
                    <a:solidFill>
                      <a:srgbClr val="627981"/>
                    </a:solidFill>
                  </a:tcPr>
                </a:tc>
                <a:tc>
                  <a:txBody>
                    <a:bodyPr/>
                    <a:lstStyle/>
                    <a:p>
                      <a:pPr algn="ctr"/>
                      <a:r>
                        <a:rPr lang="en-US" dirty="0">
                          <a:solidFill>
                            <a:schemeClr val="bg1"/>
                          </a:solidFill>
                          <a:latin typeface="+mn-lt"/>
                        </a:rPr>
                        <a:t>Quantity supplied increases by 35.3%</a:t>
                      </a:r>
                    </a:p>
                  </a:txBody>
                  <a:tcPr marL="137160" marR="137160" marT="137160" marB="137160" anchor="ctr">
                    <a:solidFill>
                      <a:srgbClr val="627981"/>
                    </a:solidFill>
                  </a:tcPr>
                </a:tc>
                <a:extLst>
                  <a:ext uri="{0D108BD9-81ED-4DB2-BD59-A6C34878D82A}">
                    <a16:rowId xmlns:a16="http://schemas.microsoft.com/office/drawing/2014/main" val="3181757769"/>
                  </a:ext>
                </a:extLst>
              </a:tr>
              <a:tr h="828762">
                <a:tc>
                  <a:txBody>
                    <a:bodyPr/>
                    <a:lstStyle/>
                    <a:p>
                      <a:pPr algn="ctr"/>
                      <a:r>
                        <a:rPr lang="en-US" i="0" dirty="0">
                          <a:solidFill>
                            <a:schemeClr val="bg1"/>
                          </a:solidFill>
                          <a:latin typeface="+mn-lt"/>
                        </a:rPr>
                        <a:t>Price decreases by 10%</a:t>
                      </a:r>
                    </a:p>
                  </a:txBody>
                  <a:tcPr anchor="ctr">
                    <a:solidFill>
                      <a:srgbClr val="627981"/>
                    </a:solidFill>
                  </a:tcPr>
                </a:tc>
                <a:tc>
                  <a:txBody>
                    <a:bodyPr/>
                    <a:lstStyle/>
                    <a:p>
                      <a:pPr algn="ctr"/>
                      <a:r>
                        <a:rPr lang="en-US" dirty="0">
                          <a:solidFill>
                            <a:schemeClr val="bg1"/>
                          </a:solidFill>
                          <a:latin typeface="+mn-lt"/>
                        </a:rPr>
                        <a:t>Quantity supplied decreases by 35.3%</a:t>
                      </a:r>
                    </a:p>
                  </a:txBody>
                  <a:tcPr marL="137160" marR="137160" marT="137160" marB="137160" anchor="ctr">
                    <a:solidFill>
                      <a:srgbClr val="627981"/>
                    </a:solidFill>
                  </a:tcPr>
                </a:tc>
                <a:extLst>
                  <a:ext uri="{0D108BD9-81ED-4DB2-BD59-A6C34878D82A}">
                    <a16:rowId xmlns:a16="http://schemas.microsoft.com/office/drawing/2014/main" val="4035384435"/>
                  </a:ext>
                </a:extLst>
              </a:tr>
            </a:tbl>
          </a:graphicData>
        </a:graphic>
      </p:graphicFrame>
    </p:spTree>
    <p:extLst>
      <p:ext uri="{BB962C8B-B14F-4D97-AF65-F5344CB8AC3E}">
        <p14:creationId xmlns:p14="http://schemas.microsoft.com/office/powerpoint/2010/main" val="31342133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683492"/>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The price elasticity of demand for gasoline is usually inelastic, while the price elasticity of demand for hotel rooms is usually elastic. Can you think of other goods whose price elasticity of demand is likely to be inelastic or elastic?</a:t>
            </a:r>
          </a:p>
        </p:txBody>
      </p:sp>
      <p:pic>
        <p:nvPicPr>
          <p:cNvPr id="5" name="Picture 4" descr="A hotel room">
            <a:extLst>
              <a:ext uri="{FF2B5EF4-FFF2-40B4-BE49-F238E27FC236}">
                <a16:creationId xmlns:a16="http://schemas.microsoft.com/office/drawing/2014/main" id="{C95C3C52-3856-407D-A5AF-D47DE57738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5829" y="3755071"/>
            <a:ext cx="4015842" cy="2764484"/>
          </a:xfrm>
          <a:prstGeom prst="rect">
            <a:avLst/>
          </a:prstGeom>
        </p:spPr>
      </p:pic>
      <p:pic>
        <p:nvPicPr>
          <p:cNvPr id="6" name="Picture 5" descr="A person putting gasoline into a vehicle">
            <a:extLst>
              <a:ext uri="{FF2B5EF4-FFF2-40B4-BE49-F238E27FC236}">
                <a16:creationId xmlns:a16="http://schemas.microsoft.com/office/drawing/2014/main" id="{194C6B2D-7E86-4111-B6F8-0C6C9D88FD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0329" y="3755072"/>
            <a:ext cx="4015843" cy="2764483"/>
          </a:xfrm>
          <a:prstGeom prst="rect">
            <a:avLst/>
          </a:prstGeom>
        </p:spPr>
      </p:pic>
    </p:spTree>
    <p:extLst>
      <p:ext uri="{BB962C8B-B14F-4D97-AF65-F5344CB8AC3E}">
        <p14:creationId xmlns:p14="http://schemas.microsoft.com/office/powerpoint/2010/main" val="32141820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383374"/>
            <a:ext cx="8851342" cy="4893647"/>
          </a:xfrm>
          <a:prstGeom prst="rect">
            <a:avLst/>
          </a:prstGeom>
          <a:solidFill>
            <a:srgbClr val="627981"/>
          </a:solidFill>
        </p:spPr>
        <p:txBody>
          <a:bodyPr wrap="square" rtlCol="0" anchor="ctr">
            <a:spAutoFit/>
          </a:bodyPr>
          <a:lstStyle/>
          <a:p>
            <a:pPr algn="ctr"/>
            <a:endParaRPr lang="en-US" sz="2400" dirty="0">
              <a:solidFill>
                <a:schemeClr val="bg1"/>
              </a:solidFill>
            </a:endParaRPr>
          </a:p>
          <a:p>
            <a:pPr algn="ctr"/>
            <a:r>
              <a:rPr lang="en-US" sz="2400" dirty="0">
                <a:solidFill>
                  <a:schemeClr val="bg1"/>
                </a:solidFill>
              </a:rPr>
              <a:t>The price elasticities of demand for medicine and gasoline are inelastic, while the price elasticities of demand for restaurant meals and hotel rooms in resorts are usually elastic. Can you think of other</a:t>
            </a:r>
          </a:p>
          <a:p>
            <a:pPr algn="ctr"/>
            <a:r>
              <a:rPr lang="en-US" sz="2400" dirty="0">
                <a:solidFill>
                  <a:schemeClr val="bg1"/>
                </a:solidFill>
              </a:rPr>
              <a:t>goods whose price elasticities of demand are likely to be inelastic or elastic?</a:t>
            </a:r>
          </a:p>
          <a:p>
            <a:pPr algn="ctr"/>
            <a:endParaRPr lang="en-US" sz="2400" dirty="0">
              <a:solidFill>
                <a:schemeClr val="bg1"/>
              </a:solidFill>
            </a:endParaRPr>
          </a:p>
          <a:p>
            <a:pPr algn="ctr"/>
            <a:r>
              <a:rPr lang="en-US" sz="2400" i="1" dirty="0">
                <a:solidFill>
                  <a:schemeClr val="bg1"/>
                </a:solidFill>
              </a:rPr>
              <a:t>The price elasticity of demand for goods that are necessities is usually inelastic. Examples of these goods include medicine, cigarettes for smokers, electricity, and required textbooks. The price elasticity of demand for goods that are luxuries is usually elastic. Examples of these goods include restaurant meals, concert tickets, and jewelry.</a:t>
            </a:r>
          </a:p>
          <a:p>
            <a:pPr algn="ctr"/>
            <a:endParaRPr lang="en-US" sz="2400" i="1" dirty="0">
              <a:solidFill>
                <a:schemeClr val="bg1"/>
              </a:solidFill>
            </a:endParaRPr>
          </a:p>
        </p:txBody>
      </p:sp>
    </p:spTree>
    <p:extLst>
      <p:ext uri="{BB962C8B-B14F-4D97-AF65-F5344CB8AC3E}">
        <p14:creationId xmlns:p14="http://schemas.microsoft.com/office/powerpoint/2010/main" val="15768373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Elasticity, Not Slope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1BD4C9AE-C058-4986-9CC1-763360BC8D57}"/>
              </a:ext>
            </a:extLst>
          </p:cNvPr>
          <p:cNvGrpSpPr/>
          <p:nvPr/>
        </p:nvGrpSpPr>
        <p:grpSpPr>
          <a:xfrm>
            <a:off x="2066922" y="1585567"/>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9EF360C9-4173-4880-A0CC-71393DECE8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7EA3BD10-B878-40B1-B2C9-46BB953AE814}"/>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slope is the rate of change in units along the curve, or the rise over run: the change in y over the change in x. </a:t>
              </a:r>
            </a:p>
          </p:txBody>
        </p:sp>
      </p:grpSp>
      <p:grpSp>
        <p:nvGrpSpPr>
          <p:cNvPr id="13" name="Group 12">
            <a:extLst>
              <a:ext uri="{FF2B5EF4-FFF2-40B4-BE49-F238E27FC236}">
                <a16:creationId xmlns:a16="http://schemas.microsoft.com/office/drawing/2014/main" id="{2965CF46-581F-4115-AB47-36B4E5928D00}"/>
              </a:ext>
            </a:extLst>
          </p:cNvPr>
          <p:cNvGrpSpPr/>
          <p:nvPr/>
        </p:nvGrpSpPr>
        <p:grpSpPr>
          <a:xfrm>
            <a:off x="2066922" y="247397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A2B7C45-F435-4F91-BDAD-7785E4500FD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AD3101A-5672-4E1C-A050-24ED652378E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Elasticity is the percentage change, which is a different calculation from the slope and has a different meaning. </a:t>
              </a:r>
            </a:p>
          </p:txBody>
        </p:sp>
      </p:grpSp>
      <p:pic>
        <p:nvPicPr>
          <p:cNvPr id="4" name="Picture 3" descr="A graph showing a straight line with the distances between separate points labeled with x and y value differences, indicating a constant slope and unitary elasticity.">
            <a:extLst>
              <a:ext uri="{FF2B5EF4-FFF2-40B4-BE49-F238E27FC236}">
                <a16:creationId xmlns:a16="http://schemas.microsoft.com/office/drawing/2014/main" id="{929F6CBD-533B-40C5-BA11-C7C27E8D369A}"/>
              </a:ext>
            </a:extLst>
          </p:cNvPr>
          <p:cNvPicPr>
            <a:picLocks noChangeAspect="1"/>
          </p:cNvPicPr>
          <p:nvPr/>
        </p:nvPicPr>
        <p:blipFill>
          <a:blip r:embed="rId3"/>
          <a:stretch>
            <a:fillRect/>
          </a:stretch>
        </p:blipFill>
        <p:spPr>
          <a:xfrm>
            <a:off x="3521237" y="3362385"/>
            <a:ext cx="4777189" cy="3321193"/>
          </a:xfrm>
          <a:prstGeom prst="rect">
            <a:avLst/>
          </a:prstGeom>
        </p:spPr>
      </p:pic>
    </p:spTree>
    <p:extLst>
      <p:ext uri="{BB962C8B-B14F-4D97-AF65-F5344CB8AC3E}">
        <p14:creationId xmlns:p14="http://schemas.microsoft.com/office/powerpoint/2010/main" val="39104899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296661"/>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Price elasticity measures the responsiveness of the quantity demanded or supplied of a good to a change in its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Elasticity is computed as the absolute value of the percentage change in quantity demanded (or supplied) divided by the percentage change in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Elastic demand or supply curves indicate that quantity demanded or supplied respond to price changes in a greater-than-proportional manner (the percentage change in quantity outweighs the percentage change in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inelastic demand or supply curve is one in which a given percentage change in price will cause a smaller percentage change in quantity demanded or supplied.</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unitary elasticity means that a given percentage change in price leads to an equal percentage change in quantity demanded or supplied.</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Polar Cases of Elasticity and Constant Elasticity</a:t>
            </a: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08085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Elasticity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2096776" y="4627275"/>
            <a:ext cx="7998448" cy="1708160"/>
          </a:xfrm>
          <a:prstGeom prst="rect">
            <a:avLst/>
          </a:prstGeom>
          <a:solidFill>
            <a:srgbClr val="627981"/>
          </a:solidFill>
        </p:spPr>
        <p:txBody>
          <a:bodyPr wrap="square" rtlCol="0">
            <a:spAutoFit/>
          </a:bodyPr>
          <a:lstStyle/>
          <a:p>
            <a:pPr algn="ctr"/>
            <a:r>
              <a:rPr lang="en-US" sz="2100" dirty="0">
                <a:solidFill>
                  <a:schemeClr val="bg1"/>
                </a:solidFill>
              </a:rPr>
              <a:t>Elasticity is an economics concept that measures responsiveness of one variable to changes in another variable. Suppose you drop two items from a rooftop. The first item is an anvil. The second item is a tennis ball. Which will bounce higher? Obviously, the tennis ball. We would say that the tennis ball has greater elasticity.</a:t>
            </a:r>
          </a:p>
        </p:txBody>
      </p:sp>
      <p:pic>
        <p:nvPicPr>
          <p:cNvPr id="3" name="Picture 2" descr="An anvil">
            <a:extLst>
              <a:ext uri="{FF2B5EF4-FFF2-40B4-BE49-F238E27FC236}">
                <a16:creationId xmlns:a16="http://schemas.microsoft.com/office/drawing/2014/main" id="{937CD2F3-0DDB-4014-8042-ED10505BEE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9" y="1574056"/>
            <a:ext cx="3752028" cy="2617072"/>
          </a:xfrm>
          <a:prstGeom prst="rect">
            <a:avLst/>
          </a:prstGeom>
        </p:spPr>
      </p:pic>
      <p:pic>
        <p:nvPicPr>
          <p:cNvPr id="5" name="Picture 4" descr="A bouncing tennis ball">
            <a:extLst>
              <a:ext uri="{FF2B5EF4-FFF2-40B4-BE49-F238E27FC236}">
                <a16:creationId xmlns:a16="http://schemas.microsoft.com/office/drawing/2014/main" id="{F0AEBD01-978A-4CDC-B9C8-3E2B7C30BD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8785" y="1574056"/>
            <a:ext cx="3752028" cy="2617070"/>
          </a:xfrm>
          <a:prstGeom prst="rect">
            <a:avLst/>
          </a:prstGeom>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467A8293-F13A-4FAE-B1A6-B8FCF944329A}"/>
              </a:ext>
            </a:extLst>
          </p:cNvPr>
          <p:cNvGrpSpPr/>
          <p:nvPr/>
        </p:nvGrpSpPr>
        <p:grpSpPr>
          <a:xfrm>
            <a:off x="2066922" y="2504479"/>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2E840970-C8B7-4D8F-A3EC-D4CEF31DBF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3ABF2DF0-CE5B-41BB-8DEC-54284C165CA1}"/>
                </a:ext>
              </a:extLst>
            </p:cNvPr>
            <p:cNvSpPr txBox="1"/>
            <p:nvPr/>
          </p:nvSpPr>
          <p:spPr>
            <a:xfrm>
              <a:off x="542922"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third case is that of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grpSp>
      <p:grpSp>
        <p:nvGrpSpPr>
          <p:cNvPr id="16" name="Group 15">
            <a:extLst>
              <a:ext uri="{FF2B5EF4-FFF2-40B4-BE49-F238E27FC236}">
                <a16:creationId xmlns:a16="http://schemas.microsoft.com/office/drawing/2014/main" id="{AFE679C9-504A-4E35-8A27-E0E05CEC402D}"/>
              </a:ext>
            </a:extLst>
          </p:cNvPr>
          <p:cNvGrpSpPr/>
          <p:nvPr/>
        </p:nvGrpSpPr>
        <p:grpSpPr>
          <a:xfrm>
            <a:off x="2066922" y="4350115"/>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146BCE3-BA62-4963-9562-445763196D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39B593C-A78A-4C03-8B61-E2B5E9AF800D}"/>
                </a:ext>
              </a:extLst>
            </p:cNvPr>
            <p:cNvSpPr txBox="1"/>
            <p:nvPr/>
          </p:nvSpPr>
          <p:spPr>
            <a:xfrm>
              <a:off x="542923" y="181823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Zero elasticity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case in which a percentage change in price, no matter how large, results in zero change in </a:t>
              </a:r>
              <a:r>
                <a:rPr kumimoji="0" lang="en-US" sz="2000" b="0" i="1" u="none" strike="noStrike" kern="1200" cap="none" spc="0" normalizeH="0" baseline="0" noProof="0" dirty="0" err="1">
                  <a:ln>
                    <a:noFill/>
                  </a:ln>
                  <a:solidFill>
                    <a:prstClr val="white"/>
                  </a:solidFill>
                  <a:effectLst/>
                  <a:uLnTx/>
                  <a:uFillTx/>
                  <a:latin typeface="Calibri" panose="020F0502020204030204"/>
                  <a:ea typeface="+mn-ea"/>
                  <a:cs typeface="+mn-cs"/>
                </a:rPr>
                <a:t>Q</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Q</a:t>
              </a:r>
              <a:r>
                <a:rPr kumimoji="0" lang="en-US" sz="2000" b="0" i="1" u="none" strike="noStrike" kern="1200" cap="none" spc="0" normalizeH="0" baseline="-25000" noProof="0" dirty="0">
                  <a:ln>
                    <a:noFill/>
                  </a:ln>
                  <a:solidFill>
                    <a:prstClr val="white"/>
                  </a:solidFill>
                  <a:effectLst/>
                  <a:uLnTx/>
                  <a:uFillTx/>
                  <a:latin typeface="Calibri" panose="020F0502020204030204"/>
                  <a:ea typeface="+mn-ea"/>
                  <a:cs typeface="+mn-cs"/>
                </a:rPr>
                <a: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9" name="Group 18">
            <a:extLst>
              <a:ext uri="{FF2B5EF4-FFF2-40B4-BE49-F238E27FC236}">
                <a16:creationId xmlns:a16="http://schemas.microsoft.com/office/drawing/2014/main" id="{C701C1EC-BB29-4203-8CB2-FC611650807D}"/>
              </a:ext>
            </a:extLst>
          </p:cNvPr>
          <p:cNvGrpSpPr/>
          <p:nvPr/>
        </p:nvGrpSpPr>
        <p:grpSpPr>
          <a:xfrm>
            <a:off x="2066922" y="1585567"/>
            <a:ext cx="8058155" cy="806935"/>
            <a:chOff x="542922" y="1736761"/>
            <a:chExt cx="8058155" cy="806935"/>
          </a:xfrm>
          <a:solidFill>
            <a:srgbClr val="627981"/>
          </a:solidFill>
        </p:grpSpPr>
        <p:sp>
          <p:nvSpPr>
            <p:cNvPr id="20" name="Rectangle 19">
              <a:extLst>
                <a:ext uri="{FF2B5EF4-FFF2-40B4-BE49-F238E27FC236}">
                  <a16:creationId xmlns:a16="http://schemas.microsoft.com/office/drawing/2014/main" id="{C90D129C-DE73-4E3B-B431-8E02EA7383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24338EB9-1BBB-4C28-BEBA-3D813B53D925}"/>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two extreme cases of elasticity: when elasticity equals zero and when it is infinite.</a:t>
              </a:r>
            </a:p>
          </p:txBody>
        </p:sp>
      </p:grpSp>
      <p:grpSp>
        <p:nvGrpSpPr>
          <p:cNvPr id="22" name="Group 21">
            <a:extLst>
              <a:ext uri="{FF2B5EF4-FFF2-40B4-BE49-F238E27FC236}">
                <a16:creationId xmlns:a16="http://schemas.microsoft.com/office/drawing/2014/main" id="{8A45CF2B-F8F7-4BB7-87F2-25AB12D096BD}"/>
              </a:ext>
            </a:extLst>
          </p:cNvPr>
          <p:cNvGrpSpPr/>
          <p:nvPr/>
        </p:nvGrpSpPr>
        <p:grpSpPr>
          <a:xfrm>
            <a:off x="2066923" y="342729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56E278B-B07C-4F47-98C3-9BE2BA4E922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9312C04C-D3F9-4947-82D2-F7419D096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Infinite elasticity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case where either </a:t>
              </a:r>
              <a:r>
                <a:rPr kumimoji="0" lang="en-US" sz="2000" b="0" i="1" u="none" strike="noStrike" kern="1200" cap="none" spc="0" normalizeH="0" baseline="0" noProof="0" dirty="0" err="1">
                  <a:ln>
                    <a:noFill/>
                  </a:ln>
                  <a:solidFill>
                    <a:prstClr val="white"/>
                  </a:solidFill>
                  <a:effectLst/>
                  <a:uLnTx/>
                  <a:uFillTx/>
                  <a:latin typeface="Calibri" panose="020F0502020204030204"/>
                  <a:ea typeface="+mn-ea"/>
                  <a:cs typeface="+mn-cs"/>
                </a:rPr>
                <a:t>Q</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Q</a:t>
              </a:r>
              <a:r>
                <a:rPr kumimoji="0" lang="en-US" sz="2000" b="0" i="1" u="none" strike="noStrike" kern="1200" cap="none" spc="0" normalizeH="0" baseline="-25000" noProof="0" dirty="0">
                  <a:ln>
                    <a:noFill/>
                  </a:ln>
                  <a:solidFill>
                    <a:prstClr val="white"/>
                  </a:solidFill>
                  <a:effectLst/>
                  <a:uLnTx/>
                  <a:uFillTx/>
                  <a:latin typeface="Calibri" panose="020F0502020204030204"/>
                  <a:ea typeface="+mn-ea"/>
                  <a:cs typeface="+mn-cs"/>
                </a:rPr>
                <a: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changes by an infinite amount in response to any change in price at all.</a:t>
              </a:r>
            </a:p>
          </p:txBody>
        </p:sp>
      </p:grpSp>
    </p:spTree>
    <p:extLst>
      <p:ext uri="{BB962C8B-B14F-4D97-AF65-F5344CB8AC3E}">
        <p14:creationId xmlns:p14="http://schemas.microsoft.com/office/powerpoint/2010/main" val="20304128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Infinite or Perfect Elasticity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628E3F56-383E-4054-A8C1-4CF6BEDFFC44}"/>
              </a:ext>
            </a:extLst>
          </p:cNvPr>
          <p:cNvGrpSpPr/>
          <p:nvPr/>
        </p:nvGrpSpPr>
        <p:grpSpPr>
          <a:xfrm>
            <a:off x="2066921" y="2504479"/>
            <a:ext cx="8058156" cy="806935"/>
            <a:chOff x="542921" y="1736761"/>
            <a:chExt cx="8058156" cy="806935"/>
          </a:xfrm>
          <a:solidFill>
            <a:srgbClr val="627981"/>
          </a:solidFill>
        </p:grpSpPr>
        <p:sp>
          <p:nvSpPr>
            <p:cNvPr id="9" name="Rectangle 8">
              <a:extLst>
                <a:ext uri="{FF2B5EF4-FFF2-40B4-BE49-F238E27FC236}">
                  <a16:creationId xmlns:a16="http://schemas.microsoft.com/office/drawing/2014/main" id="{F6ED01DE-7A1A-4652-90AE-B0C3C65025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62BB9486-8B04-4C7A-8CAA-9CE28C558866}"/>
                </a:ext>
              </a:extLst>
            </p:cNvPr>
            <p:cNvSpPr txBox="1"/>
            <p:nvPr/>
          </p:nvSpPr>
          <p:spPr>
            <a:xfrm>
              <a:off x="542921" y="177956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Perfectly elastic supply curves can occur with goods with readily available inputs and whose production can easily expand.</a:t>
              </a:r>
            </a:p>
          </p:txBody>
        </p:sp>
      </p:grpSp>
      <p:grpSp>
        <p:nvGrpSpPr>
          <p:cNvPr id="11" name="Group 10">
            <a:extLst>
              <a:ext uri="{FF2B5EF4-FFF2-40B4-BE49-F238E27FC236}">
                <a16:creationId xmlns:a16="http://schemas.microsoft.com/office/drawing/2014/main" id="{19296FAA-1258-4D09-96B6-1FD6D87C7051}"/>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8459A933-9D39-4093-881B-12F51A831E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A33DD8C-DD1E-47CC-A470-E05DA3885DF7}"/>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Infinite elasticity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perfect elasticity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depicted with a horizontal demand or supply curve.</a:t>
              </a:r>
            </a:p>
          </p:txBody>
        </p:sp>
      </p:grpSp>
      <p:grpSp>
        <p:nvGrpSpPr>
          <p:cNvPr id="14" name="Group 13">
            <a:extLst>
              <a:ext uri="{FF2B5EF4-FFF2-40B4-BE49-F238E27FC236}">
                <a16:creationId xmlns:a16="http://schemas.microsoft.com/office/drawing/2014/main" id="{889B7BC5-B3A1-4A8F-846B-908E0AB4F34A}"/>
              </a:ext>
            </a:extLst>
          </p:cNvPr>
          <p:cNvGrpSpPr/>
          <p:nvPr/>
        </p:nvGrpSpPr>
        <p:grpSpPr>
          <a:xfrm>
            <a:off x="2066920" y="3423391"/>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457852F-9D7E-4C6F-AE8B-CDD46751CA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03D8BEB-F8E7-4DDD-A82B-6D0D0F014407}"/>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Examples of goods with perfectly elastic supply could include pizza, bread, books, and pencils.</a:t>
              </a:r>
            </a:p>
          </p:txBody>
        </p:sp>
      </p:grpSp>
      <p:grpSp>
        <p:nvGrpSpPr>
          <p:cNvPr id="17" name="Group 16">
            <a:extLst>
              <a:ext uri="{FF2B5EF4-FFF2-40B4-BE49-F238E27FC236}">
                <a16:creationId xmlns:a16="http://schemas.microsoft.com/office/drawing/2014/main" id="{1EF39292-3596-4B44-8E9A-FF9061D64601}"/>
              </a:ext>
            </a:extLst>
          </p:cNvPr>
          <p:cNvGrpSpPr/>
          <p:nvPr/>
        </p:nvGrpSpPr>
        <p:grpSpPr>
          <a:xfrm>
            <a:off x="2066920" y="4319739"/>
            <a:ext cx="8058157" cy="806935"/>
            <a:chOff x="542920" y="1736761"/>
            <a:chExt cx="8058157" cy="806935"/>
          </a:xfrm>
          <a:solidFill>
            <a:srgbClr val="627981"/>
          </a:solidFill>
        </p:grpSpPr>
        <p:sp>
          <p:nvSpPr>
            <p:cNvPr id="18" name="Rectangle 17">
              <a:extLst>
                <a:ext uri="{FF2B5EF4-FFF2-40B4-BE49-F238E27FC236}">
                  <a16:creationId xmlns:a16="http://schemas.microsoft.com/office/drawing/2014/main" id="{ACEBA8EB-6173-417F-B0AF-47E9E44244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B61FFEB7-AAAA-440E-842D-37F9EB01DD43}"/>
                </a:ext>
              </a:extLst>
            </p:cNvPr>
            <p:cNvSpPr txBox="1"/>
            <p:nvPr/>
          </p:nvSpPr>
          <p:spPr>
            <a:xfrm>
              <a:off x="542920" y="176890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Luxury goods, items that take a large share of individuals' income, and goods with many substitutes can have highly elastic demand curves.</a:t>
              </a:r>
            </a:p>
          </p:txBody>
        </p:sp>
      </p:grpSp>
      <p:grpSp>
        <p:nvGrpSpPr>
          <p:cNvPr id="20" name="Group 19">
            <a:extLst>
              <a:ext uri="{FF2B5EF4-FFF2-40B4-BE49-F238E27FC236}">
                <a16:creationId xmlns:a16="http://schemas.microsoft.com/office/drawing/2014/main" id="{60D0D3F6-4517-43CB-8A31-3196D5426C1D}"/>
              </a:ext>
            </a:extLst>
          </p:cNvPr>
          <p:cNvGrpSpPr/>
          <p:nvPr/>
        </p:nvGrpSpPr>
        <p:grpSpPr>
          <a:xfrm>
            <a:off x="2066921" y="5235541"/>
            <a:ext cx="8058156" cy="806935"/>
            <a:chOff x="542921" y="1736761"/>
            <a:chExt cx="8058156" cy="806935"/>
          </a:xfrm>
          <a:solidFill>
            <a:srgbClr val="627981"/>
          </a:solidFill>
        </p:grpSpPr>
        <p:sp>
          <p:nvSpPr>
            <p:cNvPr id="21" name="Rectangle 20">
              <a:extLst>
                <a:ext uri="{FF2B5EF4-FFF2-40B4-BE49-F238E27FC236}">
                  <a16:creationId xmlns:a16="http://schemas.microsoft.com/office/drawing/2014/main" id="{B1DDA7A1-7563-443D-B137-1B3FE4B72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3298593-E877-4794-811F-36CCFF5498AD}"/>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example of a luxury good is a Caribbean cruise, while an example of a good with many substitutes is a particular brand of bottled water.</a:t>
              </a:r>
            </a:p>
          </p:txBody>
        </p:sp>
      </p:grpSp>
    </p:spTree>
    <p:extLst>
      <p:ext uri="{BB962C8B-B14F-4D97-AF65-F5344CB8AC3E}">
        <p14:creationId xmlns:p14="http://schemas.microsoft.com/office/powerpoint/2010/main" val="23211887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Infinite or Perfect Elasticity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7A33DD8C-DD1E-47CC-A470-E05DA3885DF7}"/>
              </a:ext>
            </a:extLst>
          </p:cNvPr>
          <p:cNvSpPr txBox="1"/>
          <p:nvPr/>
        </p:nvSpPr>
        <p:spPr>
          <a:xfrm>
            <a:off x="2192214" y="4888339"/>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horizontal lines show that an infinite quantity will be demanded or supplied at a specific price. This illustrates the cases of a perfectly (or infinitely) elastic demand curve and supply curve. The quantity demanded or supplied is extremely responsive to price changes, moving from zero for prices close to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infinite when prices reach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pic>
        <p:nvPicPr>
          <p:cNvPr id="4" name="Picture 3" descr="Perfectly elastic demand and perfectly elastic supply depicted by perfectly horizontal lines on two graphs with quantity on the x-axis and price on the y-axis.">
            <a:extLst>
              <a:ext uri="{FF2B5EF4-FFF2-40B4-BE49-F238E27FC236}">
                <a16:creationId xmlns:a16="http://schemas.microsoft.com/office/drawing/2014/main" id="{AA8F4F26-0361-4B17-865B-C3C605F40DF1}"/>
              </a:ext>
            </a:extLst>
          </p:cNvPr>
          <p:cNvPicPr>
            <a:picLocks noChangeAspect="1"/>
          </p:cNvPicPr>
          <p:nvPr/>
        </p:nvPicPr>
        <p:blipFill>
          <a:blip r:embed="rId3"/>
          <a:stretch>
            <a:fillRect/>
          </a:stretch>
        </p:blipFill>
        <p:spPr>
          <a:xfrm>
            <a:off x="2674470" y="1284919"/>
            <a:ext cx="6843058" cy="3456410"/>
          </a:xfrm>
          <a:prstGeom prst="rect">
            <a:avLst/>
          </a:prstGeom>
        </p:spPr>
      </p:pic>
    </p:spTree>
    <p:extLst>
      <p:ext uri="{BB962C8B-B14F-4D97-AF65-F5344CB8AC3E}">
        <p14:creationId xmlns:p14="http://schemas.microsoft.com/office/powerpoint/2010/main" val="28309015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8" y="4512772"/>
            <a:ext cx="8851342" cy="1569660"/>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Goods like a particular brand of bottled water have nearly perfectly elastic demand curves. This is the case because there are many different brands of bottled water, and people can easily substitute away from one brand should it become too expensive.</a:t>
            </a:r>
          </a:p>
        </p:txBody>
      </p:sp>
      <p:sp>
        <p:nvSpPr>
          <p:cNvPr id="9" name="TextBox 8">
            <a:extLst>
              <a:ext uri="{FF2B5EF4-FFF2-40B4-BE49-F238E27FC236}">
                <a16:creationId xmlns:a16="http://schemas.microsoft.com/office/drawing/2014/main" id="{AD6FB023-3353-40A4-9DFA-AFC32508CFD0}"/>
              </a:ext>
            </a:extLst>
          </p:cNvPr>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Infinite or Perfect Elasticity</a:t>
            </a:r>
          </a:p>
        </p:txBody>
      </p:sp>
      <p:pic>
        <p:nvPicPr>
          <p:cNvPr id="1026" name="Picture 2" descr="Clear Disposable Water Bottle on Black Surface">
            <a:extLst>
              <a:ext uri="{FF2B5EF4-FFF2-40B4-BE49-F238E27FC236}">
                <a16:creationId xmlns:a16="http://schemas.microsoft.com/office/drawing/2014/main" id="{C9CAD9D6-1147-42CE-BCCC-314D2E3036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7610" y="1383374"/>
            <a:ext cx="5116778" cy="28670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77399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Zero or Perfect Inelasticity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628E3F56-383E-4054-A8C1-4CF6BEDFFC44}"/>
              </a:ext>
            </a:extLst>
          </p:cNvPr>
          <p:cNvGrpSpPr/>
          <p:nvPr/>
        </p:nvGrpSpPr>
        <p:grpSpPr>
          <a:xfrm>
            <a:off x="2066921" y="2504479"/>
            <a:ext cx="8058156" cy="806935"/>
            <a:chOff x="542921" y="1736761"/>
            <a:chExt cx="8058156" cy="806935"/>
          </a:xfrm>
          <a:solidFill>
            <a:srgbClr val="627981"/>
          </a:solidFill>
        </p:grpSpPr>
        <p:sp>
          <p:nvSpPr>
            <p:cNvPr id="9" name="Rectangle 8">
              <a:extLst>
                <a:ext uri="{FF2B5EF4-FFF2-40B4-BE49-F238E27FC236}">
                  <a16:creationId xmlns:a16="http://schemas.microsoft.com/office/drawing/2014/main" id="{F6ED01DE-7A1A-4652-90AE-B0C3C65025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62BB9486-8B04-4C7A-8CAA-9CE28C558866}"/>
                </a:ext>
              </a:extLst>
            </p:cNvPr>
            <p:cNvSpPr txBox="1"/>
            <p:nvPr/>
          </p:nvSpPr>
          <p:spPr>
            <a:xfrm>
              <a:off x="542921" y="177956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Examples include diamond rings or housing in prime locations, such as apartments facing Central Park in New York City.</a:t>
              </a:r>
            </a:p>
          </p:txBody>
        </p:sp>
      </p:grpSp>
      <p:grpSp>
        <p:nvGrpSpPr>
          <p:cNvPr id="11" name="Group 10">
            <a:extLst>
              <a:ext uri="{FF2B5EF4-FFF2-40B4-BE49-F238E27FC236}">
                <a16:creationId xmlns:a16="http://schemas.microsoft.com/office/drawing/2014/main" id="{19296FAA-1258-4D09-96B6-1FD6D87C7051}"/>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8459A933-9D39-4093-881B-12F51A831E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A33DD8C-DD1E-47CC-A470-E05DA3885DF7}"/>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While a perfectly inelastic supply is an extreme example, it can occur with goods that have a limited supply of inputs.</a:t>
              </a:r>
            </a:p>
          </p:txBody>
        </p:sp>
      </p:grpSp>
      <p:grpSp>
        <p:nvGrpSpPr>
          <p:cNvPr id="14" name="Group 13">
            <a:extLst>
              <a:ext uri="{FF2B5EF4-FFF2-40B4-BE49-F238E27FC236}">
                <a16:creationId xmlns:a16="http://schemas.microsoft.com/office/drawing/2014/main" id="{889B7BC5-B3A1-4A8F-846B-908E0AB4F34A}"/>
              </a:ext>
            </a:extLst>
          </p:cNvPr>
          <p:cNvGrpSpPr/>
          <p:nvPr/>
        </p:nvGrpSpPr>
        <p:grpSpPr>
          <a:xfrm>
            <a:off x="2066920" y="3423391"/>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457852F-9D7E-4C6F-AE8B-CDD46751CA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03D8BEB-F8E7-4DDD-A82B-6D0D0F014407}"/>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Necessities with no close substitutes are likely to have highly inelastic demand curves.</a:t>
              </a:r>
            </a:p>
          </p:txBody>
        </p:sp>
      </p:grpSp>
      <p:grpSp>
        <p:nvGrpSpPr>
          <p:cNvPr id="23" name="Group 22">
            <a:extLst>
              <a:ext uri="{FF2B5EF4-FFF2-40B4-BE49-F238E27FC236}">
                <a16:creationId xmlns:a16="http://schemas.microsoft.com/office/drawing/2014/main" id="{10F7ED25-68D3-41E1-9AEB-FB51D51A91A9}"/>
              </a:ext>
            </a:extLst>
          </p:cNvPr>
          <p:cNvGrpSpPr/>
          <p:nvPr/>
        </p:nvGrpSpPr>
        <p:grpSpPr>
          <a:xfrm>
            <a:off x="2066921" y="4334834"/>
            <a:ext cx="8058156" cy="806935"/>
            <a:chOff x="542921" y="1736761"/>
            <a:chExt cx="8058156" cy="806935"/>
          </a:xfrm>
          <a:solidFill>
            <a:srgbClr val="627981"/>
          </a:solidFill>
        </p:grpSpPr>
        <p:sp>
          <p:nvSpPr>
            <p:cNvPr id="24" name="Rectangle 23">
              <a:extLst>
                <a:ext uri="{FF2B5EF4-FFF2-40B4-BE49-F238E27FC236}">
                  <a16:creationId xmlns:a16="http://schemas.microsoft.com/office/drawing/2014/main" id="{EFAEE76B-0AC1-4DD0-BF4E-65E8DD0C82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0173CFF-7EC9-4C28-9CA8-20683DA9D8F2}"/>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individuals often have no choice but to buy life-saving drugs or gasoline, these goods have highly inelastic demand curves.</a:t>
              </a:r>
            </a:p>
          </p:txBody>
        </p:sp>
      </p:grpSp>
    </p:spTree>
    <p:extLst>
      <p:ext uri="{BB962C8B-B14F-4D97-AF65-F5344CB8AC3E}">
        <p14:creationId xmlns:p14="http://schemas.microsoft.com/office/powerpoint/2010/main" val="27663065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C9E72AC-1DAE-4F46-9B46-13BA9164338B}"/>
              </a:ext>
            </a:extLst>
          </p:cNvPr>
          <p:cNvSpPr txBox="1"/>
          <p:nvPr/>
        </p:nvSpPr>
        <p:spPr>
          <a:xfrm>
            <a:off x="2192215" y="5320040"/>
            <a:ext cx="780757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vertical demand curve and vertical supply curve show that there will be zero percentage change in quantity (a) demanded or (b) supplied, regardless of the price.</a:t>
            </a:r>
          </a:p>
        </p:txBody>
      </p:sp>
      <p:sp>
        <p:nvSpPr>
          <p:cNvPr id="9" name="TextBox 8">
            <a:extLst>
              <a:ext uri="{FF2B5EF4-FFF2-40B4-BE49-F238E27FC236}">
                <a16:creationId xmlns:a16="http://schemas.microsoft.com/office/drawing/2014/main" id="{C21927EC-4CD1-42F7-9127-90333C275CAE}"/>
              </a:ext>
            </a:extLst>
          </p:cNvPr>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Zero or Perfect Inelasticity</a:t>
            </a:r>
          </a:p>
        </p:txBody>
      </p:sp>
      <p:pic>
        <p:nvPicPr>
          <p:cNvPr id="4" name="Picture 3" descr="Perfectly inelastic demand and perfectly inelastic supply depicted by perfectly vertical lines on a graph with quantity on the x-axis and price on the y-axis.">
            <a:extLst>
              <a:ext uri="{FF2B5EF4-FFF2-40B4-BE49-F238E27FC236}">
                <a16:creationId xmlns:a16="http://schemas.microsoft.com/office/drawing/2014/main" id="{4BA5ABCA-9C5E-487E-BD04-B6DE6FEA9AF7}"/>
              </a:ext>
            </a:extLst>
          </p:cNvPr>
          <p:cNvPicPr>
            <a:picLocks noChangeAspect="1"/>
          </p:cNvPicPr>
          <p:nvPr/>
        </p:nvPicPr>
        <p:blipFill>
          <a:blip r:embed="rId3"/>
          <a:stretch>
            <a:fillRect/>
          </a:stretch>
        </p:blipFill>
        <p:spPr>
          <a:xfrm>
            <a:off x="2350659" y="1259961"/>
            <a:ext cx="7490681" cy="3814613"/>
          </a:xfrm>
          <a:prstGeom prst="rect">
            <a:avLst/>
          </a:prstGeom>
        </p:spPr>
      </p:pic>
    </p:spTree>
    <p:extLst>
      <p:ext uri="{BB962C8B-B14F-4D97-AF65-F5344CB8AC3E}">
        <p14:creationId xmlns:p14="http://schemas.microsoft.com/office/powerpoint/2010/main" val="4632495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8" y="4512772"/>
            <a:ext cx="8851342" cy="1569660"/>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Goods that are necessities with no close substitutes, such as insulin, have highly inelastic demand curve. Individuals who demand insulin need it to survive, meaning that they will demand the same quantity regardless of price.</a:t>
            </a:r>
          </a:p>
        </p:txBody>
      </p:sp>
      <p:sp>
        <p:nvSpPr>
          <p:cNvPr id="9" name="TextBox 8">
            <a:extLst>
              <a:ext uri="{FF2B5EF4-FFF2-40B4-BE49-F238E27FC236}">
                <a16:creationId xmlns:a16="http://schemas.microsoft.com/office/drawing/2014/main" id="{AD6FB023-3353-40A4-9DFA-AFC32508CFD0}"/>
              </a:ext>
            </a:extLst>
          </p:cNvPr>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Zero or Perfect Inelasticity</a:t>
            </a:r>
          </a:p>
        </p:txBody>
      </p:sp>
      <p:pic>
        <p:nvPicPr>
          <p:cNvPr id="1028" name="Picture 4" descr="A photograph of two vials of insulin and a needle">
            <a:extLst>
              <a:ext uri="{FF2B5EF4-FFF2-40B4-BE49-F238E27FC236}">
                <a16:creationId xmlns:a16="http://schemas.microsoft.com/office/drawing/2014/main" id="{C577E348-2AAD-4F89-9338-8A274C6230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1892" y="1375491"/>
            <a:ext cx="4288215" cy="28588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41882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Constant Unitary Elasticity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628E3F56-383E-4054-A8C1-4CF6BEDFFC44}"/>
              </a:ext>
            </a:extLst>
          </p:cNvPr>
          <p:cNvGrpSpPr/>
          <p:nvPr/>
        </p:nvGrpSpPr>
        <p:grpSpPr>
          <a:xfrm>
            <a:off x="2066919" y="2504479"/>
            <a:ext cx="8058158" cy="806935"/>
            <a:chOff x="542919" y="1736761"/>
            <a:chExt cx="8058158" cy="806935"/>
          </a:xfrm>
          <a:solidFill>
            <a:srgbClr val="627981"/>
          </a:solidFill>
        </p:grpSpPr>
        <p:sp>
          <p:nvSpPr>
            <p:cNvPr id="9" name="Rectangle 8">
              <a:extLst>
                <a:ext uri="{FF2B5EF4-FFF2-40B4-BE49-F238E27FC236}">
                  <a16:creationId xmlns:a16="http://schemas.microsoft.com/office/drawing/2014/main" id="{F6ED01DE-7A1A-4652-90AE-B0C3C65025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62BB9486-8B04-4C7A-8CAA-9CE28C558866}"/>
                </a:ext>
              </a:extLst>
            </p:cNvPr>
            <p:cNvSpPr txBox="1"/>
            <p:nvPr/>
          </p:nvSpPr>
          <p:spPr>
            <a:xfrm>
              <a:off x="542919" y="1918955"/>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 is also known as unit elasticity.</a:t>
              </a:r>
            </a:p>
          </p:txBody>
        </p:sp>
      </p:grpSp>
      <p:grpSp>
        <p:nvGrpSpPr>
          <p:cNvPr id="11" name="Group 10">
            <a:extLst>
              <a:ext uri="{FF2B5EF4-FFF2-40B4-BE49-F238E27FC236}">
                <a16:creationId xmlns:a16="http://schemas.microsoft.com/office/drawing/2014/main" id="{19296FAA-1258-4D09-96B6-1FD6D87C7051}"/>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8459A933-9D39-4093-881B-12F51A831E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A33DD8C-DD1E-47CC-A470-E05DA3885DF7}"/>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 occurs when the percentage change in price and the percentage change in quantity are equal and offsetting.</a:t>
              </a:r>
            </a:p>
          </p:txBody>
        </p:sp>
      </p:grpSp>
      <p:grpSp>
        <p:nvGrpSpPr>
          <p:cNvPr id="14" name="Group 13">
            <a:extLst>
              <a:ext uri="{FF2B5EF4-FFF2-40B4-BE49-F238E27FC236}">
                <a16:creationId xmlns:a16="http://schemas.microsoft.com/office/drawing/2014/main" id="{889B7BC5-B3A1-4A8F-846B-908E0AB4F34A}"/>
              </a:ext>
            </a:extLst>
          </p:cNvPr>
          <p:cNvGrpSpPr/>
          <p:nvPr/>
        </p:nvGrpSpPr>
        <p:grpSpPr>
          <a:xfrm>
            <a:off x="2066920" y="3423391"/>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457852F-9D7E-4C6F-AE8B-CDD46751CA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03D8BEB-F8E7-4DDD-A82B-6D0D0F014407}"/>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demand curve with unit elasticity moves from a steeper slope on the left to a flatter slope on the right—and a curved shape overall.</a:t>
              </a:r>
            </a:p>
          </p:txBody>
        </p:sp>
      </p:grpSp>
      <p:grpSp>
        <p:nvGrpSpPr>
          <p:cNvPr id="23" name="Group 22">
            <a:extLst>
              <a:ext uri="{FF2B5EF4-FFF2-40B4-BE49-F238E27FC236}">
                <a16:creationId xmlns:a16="http://schemas.microsoft.com/office/drawing/2014/main" id="{10F7ED25-68D3-41E1-9AEB-FB51D51A91A9}"/>
              </a:ext>
            </a:extLst>
          </p:cNvPr>
          <p:cNvGrpSpPr/>
          <p:nvPr/>
        </p:nvGrpSpPr>
        <p:grpSpPr>
          <a:xfrm>
            <a:off x="2066921" y="4334834"/>
            <a:ext cx="8058156" cy="806935"/>
            <a:chOff x="542921" y="1736761"/>
            <a:chExt cx="8058156" cy="806935"/>
          </a:xfrm>
          <a:solidFill>
            <a:srgbClr val="627981"/>
          </a:solidFill>
        </p:grpSpPr>
        <p:sp>
          <p:nvSpPr>
            <p:cNvPr id="24" name="Rectangle 23">
              <a:extLst>
                <a:ext uri="{FF2B5EF4-FFF2-40B4-BE49-F238E27FC236}">
                  <a16:creationId xmlns:a16="http://schemas.microsoft.com/office/drawing/2014/main" id="{EFAEE76B-0AC1-4DD0-BF4E-65E8DD0C82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0173CFF-7EC9-4C28-9CA8-20683DA9D8F2}"/>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Unlike the demand curve with unitary elasticity, the supply curve with unitary elasticity is represented by a straight line.</a:t>
              </a:r>
            </a:p>
          </p:txBody>
        </p:sp>
      </p:grpSp>
    </p:spTree>
    <p:extLst>
      <p:ext uri="{BB962C8B-B14F-4D97-AF65-F5344CB8AC3E}">
        <p14:creationId xmlns:p14="http://schemas.microsoft.com/office/powerpoint/2010/main" val="34426196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Constant Unitary Elasticity of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453F9E01-2E85-4428-BA12-4FBEAE2A72F2}"/>
              </a:ext>
            </a:extLst>
          </p:cNvPr>
          <p:cNvSpPr txBox="1"/>
          <p:nvPr/>
        </p:nvSpPr>
        <p:spPr>
          <a:xfrm>
            <a:off x="2192213" y="5372164"/>
            <a:ext cx="7807571" cy="1015663"/>
          </a:xfrm>
          <a:prstGeom prst="rect">
            <a:avLst/>
          </a:prstGeom>
          <a:solidFill>
            <a:srgbClr val="627981"/>
          </a:solidFill>
        </p:spPr>
        <p:txBody>
          <a:bodyPr wrap="square" rtlCol="0">
            <a:spAutoFit/>
          </a:bodyPr>
          <a:lstStyle/>
          <a:p>
            <a:pPr algn="ctr"/>
            <a:r>
              <a:rPr lang="en-US" sz="2000" dirty="0">
                <a:solidFill>
                  <a:schemeClr val="bg1"/>
                </a:solidFill>
              </a:rPr>
              <a:t>A demand curve with constant unitary elasticity will be a curved line. Notice how price and quantity demanded change by an identical percentage amount between each pair of points on the demand curve.</a:t>
            </a:r>
          </a:p>
        </p:txBody>
      </p:sp>
      <p:pic>
        <p:nvPicPr>
          <p:cNvPr id="3" name="Picture 2" descr="This graph shows how a demand curve with unitary elasticity at all points will always be a curved line.">
            <a:extLst>
              <a:ext uri="{FF2B5EF4-FFF2-40B4-BE49-F238E27FC236}">
                <a16:creationId xmlns:a16="http://schemas.microsoft.com/office/drawing/2014/main" id="{2E5D6A8C-65D3-D977-E471-4B79D5596D27}"/>
              </a:ext>
            </a:extLst>
          </p:cNvPr>
          <p:cNvPicPr>
            <a:picLocks noChangeAspect="1"/>
          </p:cNvPicPr>
          <p:nvPr/>
        </p:nvPicPr>
        <p:blipFill>
          <a:blip r:embed="rId3"/>
          <a:stretch>
            <a:fillRect/>
          </a:stretch>
        </p:blipFill>
        <p:spPr>
          <a:xfrm>
            <a:off x="3238656" y="1260950"/>
            <a:ext cx="5714683" cy="3988173"/>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Constant Unitary Elasticity of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3574F5D8-46D9-4BA6-AE45-14C5510737B8}"/>
              </a:ext>
            </a:extLst>
          </p:cNvPr>
          <p:cNvSpPr txBox="1"/>
          <p:nvPr/>
        </p:nvSpPr>
        <p:spPr>
          <a:xfrm>
            <a:off x="2192213" y="5462472"/>
            <a:ext cx="7807571" cy="1015663"/>
          </a:xfrm>
          <a:prstGeom prst="rect">
            <a:avLst/>
          </a:prstGeom>
          <a:solidFill>
            <a:srgbClr val="627981"/>
          </a:solidFill>
        </p:spPr>
        <p:txBody>
          <a:bodyPr wrap="square" rtlCol="0">
            <a:spAutoFit/>
          </a:bodyPr>
          <a:lstStyle/>
          <a:p>
            <a:pPr algn="ctr"/>
            <a:r>
              <a:rPr lang="en-US" sz="2000" dirty="0">
                <a:solidFill>
                  <a:schemeClr val="bg1"/>
                </a:solidFill>
              </a:rPr>
              <a:t>A constant unitary elasticity supply curve is a straight line reaching up from the origin. Between each pair of points, the percentage increase in quantity supplied is the same as the percentage increase in price.</a:t>
            </a:r>
          </a:p>
        </p:txBody>
      </p:sp>
      <p:pic>
        <p:nvPicPr>
          <p:cNvPr id="3" name="Picture 2" descr="A graph showing a straight line with the distances between separate points labeled with x and y value differences, indicating a constant slope and unitary elasticity.">
            <a:extLst>
              <a:ext uri="{FF2B5EF4-FFF2-40B4-BE49-F238E27FC236}">
                <a16:creationId xmlns:a16="http://schemas.microsoft.com/office/drawing/2014/main" id="{D287883F-F9B5-AD4E-38E6-DFC82EB8C391}"/>
              </a:ext>
            </a:extLst>
          </p:cNvPr>
          <p:cNvPicPr>
            <a:picLocks noChangeAspect="1"/>
          </p:cNvPicPr>
          <p:nvPr/>
        </p:nvPicPr>
        <p:blipFill>
          <a:blip r:embed="rId3"/>
          <a:stretch>
            <a:fillRect/>
          </a:stretch>
        </p:blipFill>
        <p:spPr>
          <a:xfrm>
            <a:off x="3102769" y="1302094"/>
            <a:ext cx="5986462" cy="4002000"/>
          </a:xfrm>
          <a:prstGeom prst="rect">
            <a:avLst/>
          </a:prstGeom>
        </p:spPr>
      </p:pic>
    </p:spTree>
    <p:extLst>
      <p:ext uri="{BB962C8B-B14F-4D97-AF65-F5344CB8AC3E}">
        <p14:creationId xmlns:p14="http://schemas.microsoft.com/office/powerpoint/2010/main" val="892276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2131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 to Elasticity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F9BC562-FEA1-4791-B7C5-81140931F5EE}"/>
              </a:ext>
            </a:extLst>
          </p:cNvPr>
          <p:cNvGrpSpPr/>
          <p:nvPr/>
        </p:nvGrpSpPr>
        <p:grpSpPr>
          <a:xfrm>
            <a:off x="2066922" y="4250794"/>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Elasticity</a:t>
              </a:r>
              <a:r>
                <a:rPr lang="en-US" sz="2000" dirty="0">
                  <a:solidFill>
                    <a:schemeClr val="bg1"/>
                  </a:solidFill>
                </a:rPr>
                <a:t> is an economics concept that measures responsiveness of one variable to changes in another variable.</a:t>
              </a:r>
            </a:p>
          </p:txBody>
        </p:sp>
      </p:grpSp>
      <p:grpSp>
        <p:nvGrpSpPr>
          <p:cNvPr id="8" name="Group 7">
            <a:extLst>
              <a:ext uri="{FF2B5EF4-FFF2-40B4-BE49-F238E27FC236}">
                <a16:creationId xmlns:a16="http://schemas.microsoft.com/office/drawing/2014/main" id="{09C361C3-BB4F-4080-ACB8-B5AE9852BEC9}"/>
              </a:ext>
            </a:extLst>
          </p:cNvPr>
          <p:cNvGrpSpPr/>
          <p:nvPr/>
        </p:nvGrpSpPr>
        <p:grpSpPr>
          <a:xfrm>
            <a:off x="2066922" y="3362385"/>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9857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What is unknown is exactly how much quantity demanded or quantity supplied will change following a change in price.</a:t>
              </a:r>
            </a:p>
          </p:txBody>
        </p:sp>
      </p:grpSp>
      <p:grpSp>
        <p:nvGrpSpPr>
          <p:cNvPr id="11" name="Group 10">
            <a:extLst>
              <a:ext uri="{FF2B5EF4-FFF2-40B4-BE49-F238E27FC236}">
                <a16:creationId xmlns:a16="http://schemas.microsoft.com/office/drawing/2014/main" id="{D89ADEB5-E7A0-41E5-B924-6D5AD0B9F9A8}"/>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law of demand states that a higher price will lead to a lower quantity demanded.</a:t>
              </a:r>
            </a:p>
          </p:txBody>
        </p:sp>
      </p:grpSp>
      <p:grpSp>
        <p:nvGrpSpPr>
          <p:cNvPr id="14" name="Group 13">
            <a:extLst>
              <a:ext uri="{FF2B5EF4-FFF2-40B4-BE49-F238E27FC236}">
                <a16:creationId xmlns:a16="http://schemas.microsoft.com/office/drawing/2014/main" id="{DF62BA39-0994-43D8-BDD9-841F90CEE60A}"/>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Similarly, the law of supply states that a higher price will lead to a higher quantity supplied.</a:t>
              </a:r>
            </a:p>
          </p:txBody>
        </p:sp>
      </p:grpSp>
    </p:spTree>
    <p:extLst>
      <p:ext uri="{BB962C8B-B14F-4D97-AF65-F5344CB8AC3E}">
        <p14:creationId xmlns:p14="http://schemas.microsoft.com/office/powerpoint/2010/main" val="41512887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628840"/>
            <a:ext cx="8851342" cy="2308324"/>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Demand for goods that are luxuries and goods that claim a large portion of a consumer’s budget are most likely to be elastic. Demand for goods that are necessities and goods that have few, if any, substitutes are most likely to be inelastic. For which goods and services is your demand elastic? For which goods and services is your demand inelastic?</a:t>
            </a:r>
          </a:p>
        </p:txBody>
      </p:sp>
    </p:spTree>
    <p:extLst>
      <p:ext uri="{BB962C8B-B14F-4D97-AF65-F5344CB8AC3E}">
        <p14:creationId xmlns:p14="http://schemas.microsoft.com/office/powerpoint/2010/main" val="25727999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758326"/>
            <a:ext cx="9273061" cy="440120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Infinite or perfect elasticity refers to the extreme case where either the percentage change in quantity demanded or supplied changes by an infinite amount in response to any percentage change in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Perfect inelasticity refers to the extreme case in which a percentage change in price, no matter how large, results in no percentage change in quantity demanded or supplied.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 in either a supply or demand curve refers to a situation where a price change of one percent results in an equal and offsetting percentage change in quantity.</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6598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463488" y="2929419"/>
            <a:ext cx="9265024"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Elasticity and Pricing</a:t>
            </a: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240180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62742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2131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Pricing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D89ADEB5-E7A0-41E5-B924-6D5AD0B9F9A8}"/>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Studying elasticities is useful for a number of reasons, pricing being most important.</a:t>
              </a:r>
            </a:p>
          </p:txBody>
        </p:sp>
      </p:grpSp>
      <p:grpSp>
        <p:nvGrpSpPr>
          <p:cNvPr id="14" name="Group 13">
            <a:extLst>
              <a:ext uri="{FF2B5EF4-FFF2-40B4-BE49-F238E27FC236}">
                <a16:creationId xmlns:a16="http://schemas.microsoft.com/office/drawing/2014/main" id="{DF62BA39-0994-43D8-BDD9-841F90CEE60A}"/>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relates to revenue and pricing, both in the long and short run.</a:t>
              </a:r>
            </a:p>
          </p:txBody>
        </p:sp>
      </p:grpSp>
      <p:pic>
        <p:nvPicPr>
          <p:cNvPr id="3" name="Picture 2" descr="Various goods in a store">
            <a:extLst>
              <a:ext uri="{FF2B5EF4-FFF2-40B4-BE49-F238E27FC236}">
                <a16:creationId xmlns:a16="http://schemas.microsoft.com/office/drawing/2014/main" id="{6359277C-A5BF-4490-B656-66DAFCA508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7772" y="3577090"/>
            <a:ext cx="6836454" cy="3019272"/>
          </a:xfrm>
          <a:prstGeom prst="rect">
            <a:avLst/>
          </a:prstGeom>
        </p:spPr>
      </p:pic>
    </p:spTree>
    <p:extLst>
      <p:ext uri="{BB962C8B-B14F-4D97-AF65-F5344CB8AC3E}">
        <p14:creationId xmlns:p14="http://schemas.microsoft.com/office/powerpoint/2010/main" val="10563234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Pricing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15EBFB8D-F1CF-445F-8D8C-EDA615A2DA80}"/>
                  </a:ext>
                </a:extLst>
              </p:cNvPr>
              <p:cNvSpPr txBox="1"/>
              <p:nvPr/>
            </p:nvSpPr>
            <p:spPr>
              <a:xfrm>
                <a:off x="3337232" y="1771950"/>
                <a:ext cx="5517536" cy="553998"/>
              </a:xfrm>
              <a:prstGeom prst="rect">
                <a:avLst/>
              </a:prstGeom>
              <a:solidFill>
                <a:srgbClr val="627981"/>
              </a:solid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US" sz="36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price</m:t>
                      </m:r>
                      <m:r>
                        <a:rPr kumimoji="0" lang="en-US" sz="3600" b="0" i="1"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m:t>
                      </m:r>
                      <m:r>
                        <m:rPr>
                          <m:sty m:val="p"/>
                        </m:rPr>
                        <a:rPr kumimoji="0" lang="en-US" sz="3600" b="0" i="0"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quantity</m:t>
                      </m:r>
                      <m:r>
                        <a:rPr kumimoji="0" lang="en-US" sz="3600" b="0" i="1"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m:t>
                      </m:r>
                      <m:r>
                        <m:rPr>
                          <m:sty m:val="p"/>
                        </m:rPr>
                        <a:rPr kumimoji="0" lang="en-US" sz="3600" b="0" i="0"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revenue</m:t>
                      </m:r>
                    </m:oMath>
                  </m:oMathPara>
                </a14:m>
                <a:endPar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mc:Choice>
        <mc:Fallback xmlns="">
          <p:sp>
            <p:nvSpPr>
              <p:cNvPr id="2" name="TextBox 1">
                <a:extLst>
                  <a:ext uri="{FF2B5EF4-FFF2-40B4-BE49-F238E27FC236}">
                    <a16:creationId xmlns:a16="http://schemas.microsoft.com/office/drawing/2014/main" id="{15EBFB8D-F1CF-445F-8D8C-EDA615A2DA80}"/>
                  </a:ext>
                </a:extLst>
              </p:cNvPr>
              <p:cNvSpPr txBox="1">
                <a:spLocks noRot="1" noChangeAspect="1" noMove="1" noResize="1" noEditPoints="1" noAdjustHandles="1" noChangeArrowheads="1" noChangeShapeType="1" noTextEdit="1"/>
              </p:cNvSpPr>
              <p:nvPr/>
            </p:nvSpPr>
            <p:spPr>
              <a:xfrm>
                <a:off x="3337232" y="1771950"/>
                <a:ext cx="5517536" cy="553998"/>
              </a:xfrm>
              <a:prstGeom prst="rect">
                <a:avLst/>
              </a:prstGeom>
              <a:blipFill>
                <a:blip r:embed="rId3"/>
                <a:stretch>
                  <a:fillRect/>
                </a:stretch>
              </a:blipFill>
            </p:spPr>
            <p:txBody>
              <a:bodyPr/>
              <a:lstStyle/>
              <a:p>
                <a:r>
                  <a:rPr lang="en-US">
                    <a:noFill/>
                  </a:rPr>
                  <a:t> </a:t>
                </a:r>
              </a:p>
            </p:txBody>
          </p:sp>
        </mc:Fallback>
      </mc:AlternateContent>
      <p:grpSp>
        <p:nvGrpSpPr>
          <p:cNvPr id="5" name="Group 4">
            <a:extLst>
              <a:ext uri="{FF2B5EF4-FFF2-40B4-BE49-F238E27FC236}">
                <a16:creationId xmlns:a16="http://schemas.microsoft.com/office/drawing/2014/main" id="{284AF041-AC02-44B7-AD04-2D8FBDEA998A}"/>
              </a:ext>
            </a:extLst>
          </p:cNvPr>
          <p:cNvGrpSpPr/>
          <p:nvPr/>
        </p:nvGrpSpPr>
        <p:grpSpPr>
          <a:xfrm>
            <a:off x="2626692" y="2971082"/>
            <a:ext cx="2080340" cy="1617913"/>
            <a:chOff x="1149291" y="1753237"/>
            <a:chExt cx="2080340" cy="1617913"/>
          </a:xfrm>
          <a:solidFill>
            <a:srgbClr val="627981"/>
          </a:solidFill>
        </p:grpSpPr>
        <p:sp>
          <p:nvSpPr>
            <p:cNvPr id="6" name="Rectangle 5">
              <a:extLst>
                <a:ext uri="{FF2B5EF4-FFF2-40B4-BE49-F238E27FC236}">
                  <a16:creationId xmlns:a16="http://schemas.microsoft.com/office/drawing/2014/main" id="{0FA3DD1D-7FE6-4DC6-A328-0D22E7B27F97}"/>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AE19F5FE-D035-4E3C-BF7D-BF2BED3B8DBA}"/>
                </a:ext>
              </a:extLst>
            </p:cNvPr>
            <p:cNvSpPr txBox="1"/>
            <p:nvPr/>
          </p:nvSpPr>
          <p:spPr>
            <a:xfrm>
              <a:off x="1357203" y="2220721"/>
              <a:ext cx="1664514"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Elastic</a:t>
              </a:r>
            </a:p>
          </p:txBody>
        </p:sp>
      </p:grpSp>
      <p:grpSp>
        <p:nvGrpSpPr>
          <p:cNvPr id="8" name="Group 7">
            <a:extLst>
              <a:ext uri="{FF2B5EF4-FFF2-40B4-BE49-F238E27FC236}">
                <a16:creationId xmlns:a16="http://schemas.microsoft.com/office/drawing/2014/main" id="{F5584382-4A4C-4F8C-B827-058641238F5A}"/>
              </a:ext>
            </a:extLst>
          </p:cNvPr>
          <p:cNvGrpSpPr/>
          <p:nvPr/>
        </p:nvGrpSpPr>
        <p:grpSpPr>
          <a:xfrm>
            <a:off x="7391764" y="2965535"/>
            <a:ext cx="2080340" cy="1617913"/>
            <a:chOff x="5914363" y="1747690"/>
            <a:chExt cx="2080340" cy="1617913"/>
          </a:xfrm>
          <a:solidFill>
            <a:srgbClr val="627981"/>
          </a:solidFill>
        </p:grpSpPr>
        <p:sp>
          <p:nvSpPr>
            <p:cNvPr id="9" name="Rectangle 8">
              <a:extLst>
                <a:ext uri="{FF2B5EF4-FFF2-40B4-BE49-F238E27FC236}">
                  <a16:creationId xmlns:a16="http://schemas.microsoft.com/office/drawing/2014/main" id="{6EF177F9-26CF-4A0D-9107-097EC71354E0}"/>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B8970C15-AFFC-468E-A8AA-EAFF88584D05}"/>
                </a:ext>
              </a:extLst>
            </p:cNvPr>
            <p:cNvSpPr txBox="1"/>
            <p:nvPr/>
          </p:nvSpPr>
          <p:spPr>
            <a:xfrm>
              <a:off x="6122276" y="2215439"/>
              <a:ext cx="1664514"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Inelastic</a:t>
              </a:r>
            </a:p>
          </p:txBody>
        </p:sp>
      </p:grpSp>
      <p:grpSp>
        <p:nvGrpSpPr>
          <p:cNvPr id="11" name="Group 10">
            <a:extLst>
              <a:ext uri="{FF2B5EF4-FFF2-40B4-BE49-F238E27FC236}">
                <a16:creationId xmlns:a16="http://schemas.microsoft.com/office/drawing/2014/main" id="{D90CAABF-57D6-4067-9006-308318C338AF}"/>
              </a:ext>
            </a:extLst>
          </p:cNvPr>
          <p:cNvGrpSpPr/>
          <p:nvPr/>
        </p:nvGrpSpPr>
        <p:grpSpPr>
          <a:xfrm>
            <a:off x="5009228" y="2965535"/>
            <a:ext cx="2080340" cy="1617913"/>
            <a:chOff x="3531827" y="1747690"/>
            <a:chExt cx="2080340" cy="1617913"/>
          </a:xfrm>
          <a:solidFill>
            <a:srgbClr val="627981"/>
          </a:solidFill>
        </p:grpSpPr>
        <p:sp>
          <p:nvSpPr>
            <p:cNvPr id="12" name="Rectangle 11">
              <a:extLst>
                <a:ext uri="{FF2B5EF4-FFF2-40B4-BE49-F238E27FC236}">
                  <a16:creationId xmlns:a16="http://schemas.microsoft.com/office/drawing/2014/main" id="{2A8ED404-5F3D-4DF5-B38C-3472F3D36DB6}"/>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87DE8964-5C78-4E2C-87C4-A72E5D71486E}"/>
                </a:ext>
              </a:extLst>
            </p:cNvPr>
            <p:cNvSpPr txBox="1"/>
            <p:nvPr/>
          </p:nvSpPr>
          <p:spPr>
            <a:xfrm>
              <a:off x="3739740" y="2215439"/>
              <a:ext cx="1664514"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Unitary</a:t>
              </a:r>
            </a:p>
          </p:txBody>
        </p:sp>
      </p:grpSp>
      <p:sp>
        <p:nvSpPr>
          <p:cNvPr id="14" name="TextBox 13">
            <a:extLst>
              <a:ext uri="{FF2B5EF4-FFF2-40B4-BE49-F238E27FC236}">
                <a16:creationId xmlns:a16="http://schemas.microsoft.com/office/drawing/2014/main" id="{3CA5404C-6BF8-4F00-B11A-6B96F40D2401}"/>
              </a:ext>
            </a:extLst>
          </p:cNvPr>
          <p:cNvSpPr txBox="1"/>
          <p:nvPr/>
        </p:nvSpPr>
        <p:spPr>
          <a:xfrm>
            <a:off x="2626692" y="5050932"/>
            <a:ext cx="6851794"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Based on the elasticity of a good, a change in price will impact revenue in three different ways.</a:t>
            </a:r>
          </a:p>
        </p:txBody>
      </p:sp>
    </p:spTree>
    <p:extLst>
      <p:ext uri="{BB962C8B-B14F-4D97-AF65-F5344CB8AC3E}">
        <p14:creationId xmlns:p14="http://schemas.microsoft.com/office/powerpoint/2010/main" val="17895092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Pricing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453F9E01-2E85-4428-BA12-4FBEAE2A72F2}"/>
              </a:ext>
            </a:extLst>
          </p:cNvPr>
          <p:cNvSpPr txBox="1"/>
          <p:nvPr/>
        </p:nvSpPr>
        <p:spPr>
          <a:xfrm>
            <a:off x="2192213" y="4957024"/>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Consider a band trying to sell tickets for their concert; how should the band set the ticket price to generate the most total revenue? The key concept in thinking about collecting the most revenue is the price elasticity of demand. Imagine that the band starts off thinking about a certain price, which will result in the sale of a certain quantity of tickets.</a:t>
            </a:r>
          </a:p>
        </p:txBody>
      </p:sp>
      <p:pic>
        <p:nvPicPr>
          <p:cNvPr id="3" name="Picture 2" descr="A crowd of people at a concert&#10;">
            <a:extLst>
              <a:ext uri="{FF2B5EF4-FFF2-40B4-BE49-F238E27FC236}">
                <a16:creationId xmlns:a16="http://schemas.microsoft.com/office/drawing/2014/main" id="{29306BAD-21D2-4841-8D08-843DF44041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0144" y="1290231"/>
            <a:ext cx="5271707" cy="3514471"/>
          </a:xfrm>
          <a:prstGeom prst="rect">
            <a:avLst/>
          </a:prstGeom>
        </p:spPr>
      </p:pic>
    </p:spTree>
    <p:extLst>
      <p:ext uri="{BB962C8B-B14F-4D97-AF65-F5344CB8AC3E}">
        <p14:creationId xmlns:p14="http://schemas.microsoft.com/office/powerpoint/2010/main" val="41882306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graphicFrame>
            <p:nvGraphicFramePr>
              <p:cNvPr id="2" name="Table 1">
                <a:extLst>
                  <a:ext uri="{FF2B5EF4-FFF2-40B4-BE49-F238E27FC236}">
                    <a16:creationId xmlns:a16="http://schemas.microsoft.com/office/drawing/2014/main" id="{2044A469-D55A-4EE3-A49E-317C4D5E7B19}"/>
                  </a:ext>
                </a:extLst>
              </p:cNvPr>
              <p:cNvGraphicFramePr>
                <a:graphicFrameLocks noGrp="1"/>
              </p:cNvGraphicFramePr>
              <p:nvPr/>
            </p:nvGraphicFramePr>
            <p:xfrm>
              <a:off x="1021080" y="2066494"/>
              <a:ext cx="10149840" cy="2468880"/>
            </p:xfrm>
            <a:graphic>
              <a:graphicData uri="http://schemas.openxmlformats.org/drawingml/2006/table">
                <a:tbl>
                  <a:tblPr firstRow="1" bandRow="1">
                    <a:tableStyleId>{5940675A-B579-460E-94D1-54222C63F5DA}</a:tableStyleId>
                  </a:tblPr>
                  <a:tblGrid>
                    <a:gridCol w="1188720">
                      <a:extLst>
                        <a:ext uri="{9D8B030D-6E8A-4147-A177-3AD203B41FA5}">
                          <a16:colId xmlns:a16="http://schemas.microsoft.com/office/drawing/2014/main" val="635266275"/>
                        </a:ext>
                      </a:extLst>
                    </a:gridCol>
                    <a:gridCol w="3657600">
                      <a:extLst>
                        <a:ext uri="{9D8B030D-6E8A-4147-A177-3AD203B41FA5}">
                          <a16:colId xmlns:a16="http://schemas.microsoft.com/office/drawing/2014/main" val="1730884887"/>
                        </a:ext>
                      </a:extLst>
                    </a:gridCol>
                    <a:gridCol w="5303520">
                      <a:extLst>
                        <a:ext uri="{9D8B030D-6E8A-4147-A177-3AD203B41FA5}">
                          <a16:colId xmlns:a16="http://schemas.microsoft.com/office/drawing/2014/main" val="1173130955"/>
                        </a:ext>
                      </a:extLst>
                    </a:gridCol>
                  </a:tblGrid>
                  <a:tr h="370840">
                    <a:tc>
                      <a:txBody>
                        <a:bodyPr/>
                        <a:lstStyle/>
                        <a:p>
                          <a:pPr algn="ctr"/>
                          <a:r>
                            <a:rPr lang="en-US" dirty="0">
                              <a:latin typeface="+mn-lt"/>
                            </a:rPr>
                            <a:t>Elastic</a:t>
                          </a:r>
                        </a:p>
                      </a:txBody>
                      <a:tcPr marL="137160" marR="137160" marT="137160" marB="137160" anchor="ctr"/>
                    </a:tc>
                    <a:tc>
                      <a:txBody>
                        <a:bodyPr/>
                        <a:lstStyle/>
                        <a:p>
                          <a:pPr algn="l"/>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𝑄</m:t>
                                    </m:r>
                                  </m:e>
                                  <m:sub>
                                    <m:r>
                                      <m:rPr>
                                        <m:sty m:val="p"/>
                                      </m:rPr>
                                      <a:rPr lang="en-US" b="0" i="0" smtClean="0">
                                        <a:latin typeface="Cambria Math" panose="02040503050406030204" pitchFamily="18" charset="0"/>
                                      </a:rPr>
                                      <m:t>d</m:t>
                                    </m:r>
                                  </m:sub>
                                </m:sSub>
                                <m:r>
                                  <a:rPr lang="en-US" b="0" i="1" smtClean="0">
                                    <a:latin typeface="Cambria Math" panose="02040503050406030204" pitchFamily="18" charset="0"/>
                                    <a:ea typeface="Cambria Math" panose="02040503050406030204" pitchFamily="18" charset="0"/>
                                  </a:rPr>
                                  <m:t>&gt;% </m:t>
                                </m:r>
                                <m:r>
                                  <m:rPr>
                                    <m:sty m:val="p"/>
                                  </m:rPr>
                                  <a:rPr lang="en-US" b="0" i="0" smtClean="0">
                                    <a:latin typeface="Cambria Math" panose="02040503050406030204" pitchFamily="18" charset="0"/>
                                    <a:ea typeface="Cambria Math" panose="02040503050406030204" pitchFamily="18" charset="0"/>
                                  </a:rPr>
                                  <m:t>change</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in</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𝑃</m:t>
                                </m:r>
                              </m:oMath>
                            </m:oMathPara>
                          </a14:m>
                          <a:endParaRPr lang="en-US" dirty="0">
                            <a:latin typeface="+mn-lt"/>
                          </a:endParaRPr>
                        </a:p>
                      </a:txBody>
                      <a:tcPr marL="137160" marR="137160" marT="137160" marB="137160" anchor="ctr"/>
                    </a:tc>
                    <a:tc>
                      <a:txBody>
                        <a:bodyPr/>
                        <a:lstStyle/>
                        <a:p>
                          <a:pPr algn="l"/>
                          <a:r>
                            <a:rPr lang="en-US" dirty="0">
                              <a:latin typeface="+mn-lt"/>
                            </a:rPr>
                            <a:t>A given % rise in </a:t>
                          </a:r>
                          <a:r>
                            <a:rPr lang="en-US" i="1" dirty="0">
                              <a:latin typeface="+mn-lt"/>
                            </a:rPr>
                            <a:t>P</a:t>
                          </a:r>
                          <a:r>
                            <a:rPr lang="en-US" dirty="0">
                              <a:latin typeface="+mn-lt"/>
                            </a:rPr>
                            <a:t> will be more than offset by a larger % fall in </a:t>
                          </a:r>
                          <a:r>
                            <a:rPr lang="en-US" i="1" dirty="0">
                              <a:latin typeface="+mn-lt"/>
                            </a:rPr>
                            <a:t>Q</a:t>
                          </a:r>
                          <a:r>
                            <a:rPr lang="en-US" dirty="0">
                              <a:latin typeface="+mn-lt"/>
                            </a:rPr>
                            <a:t> so that total revenue (</a:t>
                          </a:r>
                          <a14:m>
                            <m:oMath xmlns:m="http://schemas.openxmlformats.org/officeDocument/2006/math">
                              <m:r>
                                <a:rPr lang="en-US" b="0" i="1" smtClean="0">
                                  <a:latin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𝑄</m:t>
                              </m:r>
                            </m:oMath>
                          </a14:m>
                          <a:r>
                            <a:rPr lang="en-US" dirty="0">
                              <a:latin typeface="+mn-lt"/>
                            </a:rPr>
                            <a:t>) falls.</a:t>
                          </a:r>
                        </a:p>
                      </a:txBody>
                      <a:tcPr marL="137160" marR="137160" marT="137160" marB="137160" anchor="ctr"/>
                    </a:tc>
                    <a:extLst>
                      <a:ext uri="{0D108BD9-81ED-4DB2-BD59-A6C34878D82A}">
                        <a16:rowId xmlns:a16="http://schemas.microsoft.com/office/drawing/2014/main" val="1489531044"/>
                      </a:ext>
                    </a:extLst>
                  </a:tr>
                  <a:tr h="370840">
                    <a:tc>
                      <a:txBody>
                        <a:bodyPr/>
                        <a:lstStyle/>
                        <a:p>
                          <a:pPr algn="ctr"/>
                          <a:r>
                            <a:rPr lang="en-US" dirty="0">
                              <a:latin typeface="+mn-lt"/>
                            </a:rPr>
                            <a:t>Unitary</a:t>
                          </a:r>
                        </a:p>
                      </a:txBody>
                      <a:tcPr marL="137160" marR="137160" marT="137160" marB="137160" anchor="ctr"/>
                    </a:tc>
                    <a:tc>
                      <a:txBody>
                        <a:bodyPr/>
                        <a:lstStyle/>
                        <a:p>
                          <a:pPr algn="l"/>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𝑄</m:t>
                                    </m:r>
                                  </m:e>
                                  <m:sub>
                                    <m:r>
                                      <m:rPr>
                                        <m:sty m:val="p"/>
                                      </m:rPr>
                                      <a:rPr lang="en-US" b="0" i="0" smtClean="0">
                                        <a:latin typeface="Cambria Math" panose="02040503050406030204" pitchFamily="18" charset="0"/>
                                      </a:rPr>
                                      <m:t>d</m:t>
                                    </m:r>
                                  </m:sub>
                                </m:sSub>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1" smtClean="0">
                                    <a:latin typeface="Cambria Math" panose="02040503050406030204" pitchFamily="18" charset="0"/>
                                  </a:rPr>
                                  <m:t> </m:t>
                                </m:r>
                                <m:r>
                                  <a:rPr lang="en-US" b="0" i="1" smtClean="0">
                                    <a:latin typeface="Cambria Math" panose="02040503050406030204" pitchFamily="18" charset="0"/>
                                  </a:rPr>
                                  <m:t>𝑃</m:t>
                                </m:r>
                              </m:oMath>
                            </m:oMathPara>
                          </a14:m>
                          <a:endParaRPr lang="en-US" dirty="0">
                            <a:latin typeface="+mn-lt"/>
                          </a:endParaRPr>
                        </a:p>
                      </a:txBody>
                      <a:tcPr marL="137160" marR="137160" marT="137160" marB="137160" anchor="ctr"/>
                    </a:tc>
                    <a:tc>
                      <a:txBody>
                        <a:bodyPr/>
                        <a:lstStyle/>
                        <a:p>
                          <a:pPr algn="l"/>
                          <a:r>
                            <a:rPr lang="en-US" dirty="0">
                              <a:latin typeface="+mn-lt"/>
                            </a:rPr>
                            <a:t>A given % rise in </a:t>
                          </a:r>
                          <a:r>
                            <a:rPr lang="en-US" i="1" dirty="0">
                              <a:latin typeface="+mn-lt"/>
                            </a:rPr>
                            <a:t>P</a:t>
                          </a:r>
                          <a:r>
                            <a:rPr lang="en-US" dirty="0">
                              <a:latin typeface="+mn-lt"/>
                            </a:rPr>
                            <a:t> will be exactly offset by an equal % fall in </a:t>
                          </a:r>
                          <a:r>
                            <a:rPr lang="en-US" i="1" dirty="0">
                              <a:latin typeface="+mn-lt"/>
                            </a:rPr>
                            <a:t>Q</a:t>
                          </a:r>
                          <a:r>
                            <a:rPr lang="en-US" dirty="0">
                              <a:latin typeface="+mn-lt"/>
                            </a:rPr>
                            <a:t> so that total revenue (</a:t>
                          </a:r>
                          <a14:m>
                            <m:oMath xmlns:m="http://schemas.openxmlformats.org/officeDocument/2006/math">
                              <m:r>
                                <a:rPr lang="en-US" b="0" i="1" smtClean="0">
                                  <a:latin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𝑄</m:t>
                              </m:r>
                            </m:oMath>
                          </a14:m>
                          <a:r>
                            <a:rPr lang="en-US" dirty="0">
                              <a:latin typeface="+mn-lt"/>
                            </a:rPr>
                            <a:t>) is unchanged.</a:t>
                          </a:r>
                        </a:p>
                      </a:txBody>
                      <a:tcPr marL="137160" marR="137160" marT="137160" marB="137160" anchor="ctr"/>
                    </a:tc>
                    <a:extLst>
                      <a:ext uri="{0D108BD9-81ED-4DB2-BD59-A6C34878D82A}">
                        <a16:rowId xmlns:a16="http://schemas.microsoft.com/office/drawing/2014/main" val="3464343788"/>
                      </a:ext>
                    </a:extLst>
                  </a:tr>
                  <a:tr h="370840">
                    <a:tc>
                      <a:txBody>
                        <a:bodyPr/>
                        <a:lstStyle/>
                        <a:p>
                          <a:pPr algn="ctr"/>
                          <a:r>
                            <a:rPr lang="en-US" dirty="0">
                              <a:latin typeface="+mn-lt"/>
                            </a:rPr>
                            <a:t>Inelastic</a:t>
                          </a:r>
                        </a:p>
                      </a:txBody>
                      <a:tcPr marL="137160" marR="137160" marT="137160" marB="137160" anchor="ctr"/>
                    </a:tc>
                    <a:tc>
                      <a:txBody>
                        <a:bodyPr/>
                        <a:lstStyle/>
                        <a:p>
                          <a:pPr algn="l"/>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𝑄</m:t>
                                    </m:r>
                                  </m:e>
                                  <m:sub>
                                    <m:r>
                                      <m:rPr>
                                        <m:sty m:val="p"/>
                                      </m:rPr>
                                      <a:rPr lang="en-US" b="0" i="0" smtClean="0">
                                        <a:latin typeface="Cambria Math" panose="02040503050406030204" pitchFamily="18" charset="0"/>
                                      </a:rPr>
                                      <m:t>d</m:t>
                                    </m:r>
                                  </m:sub>
                                </m:sSub>
                                <m:r>
                                  <a:rPr lang="en-US" b="0" i="1" smtClean="0">
                                    <a:latin typeface="Cambria Math" panose="02040503050406030204" pitchFamily="18" charset="0"/>
                                    <a:ea typeface="Cambria Math" panose="02040503050406030204" pitchFamily="18" charset="0"/>
                                  </a:rPr>
                                  <m:t>&lt;% </m:t>
                                </m:r>
                                <m:r>
                                  <m:rPr>
                                    <m:sty m:val="p"/>
                                  </m:rPr>
                                  <a:rPr lang="en-US" b="0" i="0" smtClean="0">
                                    <a:latin typeface="Cambria Math" panose="02040503050406030204" pitchFamily="18" charset="0"/>
                                    <a:ea typeface="Cambria Math" panose="02040503050406030204" pitchFamily="18" charset="0"/>
                                  </a:rPr>
                                  <m:t>change</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in</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𝑃</m:t>
                                </m:r>
                              </m:oMath>
                            </m:oMathPara>
                          </a14:m>
                          <a:endParaRPr lang="en-US" dirty="0">
                            <a:latin typeface="+mn-lt"/>
                          </a:endParaRPr>
                        </a:p>
                      </a:txBody>
                      <a:tcPr marL="137160" marR="137160" marT="137160" marB="137160" anchor="ctr"/>
                    </a:tc>
                    <a:tc>
                      <a:txBody>
                        <a:bodyPr/>
                        <a:lstStyle/>
                        <a:p>
                          <a:pPr algn="l"/>
                          <a:r>
                            <a:rPr lang="en-US" dirty="0">
                              <a:latin typeface="+mn-lt"/>
                            </a:rPr>
                            <a:t>A given % rise in </a:t>
                          </a:r>
                          <a:r>
                            <a:rPr lang="en-US" i="1" dirty="0">
                              <a:latin typeface="+mn-lt"/>
                            </a:rPr>
                            <a:t>P</a:t>
                          </a:r>
                          <a:r>
                            <a:rPr lang="en-US" dirty="0">
                              <a:latin typeface="+mn-lt"/>
                            </a:rPr>
                            <a:t> will cause a smaller % fall in </a:t>
                          </a:r>
                          <a:r>
                            <a:rPr lang="en-US" i="1" dirty="0">
                              <a:latin typeface="+mn-lt"/>
                            </a:rPr>
                            <a:t>Q</a:t>
                          </a:r>
                          <a:r>
                            <a:rPr lang="en-US" dirty="0">
                              <a:latin typeface="+mn-lt"/>
                            </a:rPr>
                            <a:t> so that total revenue (</a:t>
                          </a:r>
                          <a14:m>
                            <m:oMath xmlns:m="http://schemas.openxmlformats.org/officeDocument/2006/math">
                              <m:r>
                                <a:rPr lang="en-US" b="0" i="1" smtClean="0">
                                  <a:latin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𝑄</m:t>
                              </m:r>
                            </m:oMath>
                          </a14:m>
                          <a:r>
                            <a:rPr lang="en-US" dirty="0">
                              <a:latin typeface="+mn-lt"/>
                            </a:rPr>
                            <a:t>) rises.</a:t>
                          </a:r>
                        </a:p>
                      </a:txBody>
                      <a:tcPr marL="137160" marR="137160" marT="137160" marB="137160" anchor="ctr"/>
                    </a:tc>
                    <a:extLst>
                      <a:ext uri="{0D108BD9-81ED-4DB2-BD59-A6C34878D82A}">
                        <a16:rowId xmlns:a16="http://schemas.microsoft.com/office/drawing/2014/main" val="3380850115"/>
                      </a:ext>
                    </a:extLst>
                  </a:tr>
                </a:tbl>
              </a:graphicData>
            </a:graphic>
          </p:graphicFrame>
        </mc:Choice>
        <mc:Fallback xmlns="">
          <p:graphicFrame>
            <p:nvGraphicFramePr>
              <p:cNvPr id="2" name="Table 1">
                <a:extLst>
                  <a:ext uri="{FF2B5EF4-FFF2-40B4-BE49-F238E27FC236}">
                    <a16:creationId xmlns:a16="http://schemas.microsoft.com/office/drawing/2014/main" id="{2044A469-D55A-4EE3-A49E-317C4D5E7B19}"/>
                  </a:ext>
                </a:extLst>
              </p:cNvPr>
              <p:cNvGraphicFramePr>
                <a:graphicFrameLocks noGrp="1"/>
              </p:cNvGraphicFramePr>
              <p:nvPr>
                <p:extLst>
                  <p:ext uri="{D42A27DB-BD31-4B8C-83A1-F6EECF244321}">
                    <p14:modId xmlns:p14="http://schemas.microsoft.com/office/powerpoint/2010/main" val="1815714832"/>
                  </p:ext>
                </p:extLst>
              </p:nvPr>
            </p:nvGraphicFramePr>
            <p:xfrm>
              <a:off x="1021080" y="2066494"/>
              <a:ext cx="10149840" cy="2468880"/>
            </p:xfrm>
            <a:graphic>
              <a:graphicData uri="http://schemas.openxmlformats.org/drawingml/2006/table">
                <a:tbl>
                  <a:tblPr firstRow="1" bandRow="1">
                    <a:tableStyleId>{5940675A-B579-460E-94D1-54222C63F5DA}</a:tableStyleId>
                  </a:tblPr>
                  <a:tblGrid>
                    <a:gridCol w="1188720">
                      <a:extLst>
                        <a:ext uri="{9D8B030D-6E8A-4147-A177-3AD203B41FA5}">
                          <a16:colId xmlns:a16="http://schemas.microsoft.com/office/drawing/2014/main" val="635266275"/>
                        </a:ext>
                      </a:extLst>
                    </a:gridCol>
                    <a:gridCol w="3657600">
                      <a:extLst>
                        <a:ext uri="{9D8B030D-6E8A-4147-A177-3AD203B41FA5}">
                          <a16:colId xmlns:a16="http://schemas.microsoft.com/office/drawing/2014/main" val="1730884887"/>
                        </a:ext>
                      </a:extLst>
                    </a:gridCol>
                    <a:gridCol w="5303520">
                      <a:extLst>
                        <a:ext uri="{9D8B030D-6E8A-4147-A177-3AD203B41FA5}">
                          <a16:colId xmlns:a16="http://schemas.microsoft.com/office/drawing/2014/main" val="1173130955"/>
                        </a:ext>
                      </a:extLst>
                    </a:gridCol>
                  </a:tblGrid>
                  <a:tr h="822960">
                    <a:tc>
                      <a:txBody>
                        <a:bodyPr/>
                        <a:lstStyle/>
                        <a:p>
                          <a:pPr algn="ctr"/>
                          <a:r>
                            <a:rPr lang="en-US" dirty="0">
                              <a:latin typeface="+mn-lt"/>
                            </a:rPr>
                            <a:t>Elastic</a:t>
                          </a:r>
                        </a:p>
                      </a:txBody>
                      <a:tcPr marL="137160" marR="137160" marT="137160" marB="137160" anchor="ctr"/>
                    </a:tc>
                    <a:tc>
                      <a:txBody>
                        <a:bodyPr/>
                        <a:lstStyle/>
                        <a:p>
                          <a:endParaRPr lang="en-US"/>
                        </a:p>
                      </a:txBody>
                      <a:tcPr marL="137160" marR="137160" marT="137160" marB="137160" anchor="ctr">
                        <a:blipFill>
                          <a:blip r:embed="rId3"/>
                          <a:stretch>
                            <a:fillRect l="-32667" t="-741" r="-145500" b="-202963"/>
                          </a:stretch>
                        </a:blipFill>
                      </a:tcPr>
                    </a:tc>
                    <a:tc>
                      <a:txBody>
                        <a:bodyPr/>
                        <a:lstStyle/>
                        <a:p>
                          <a:endParaRPr lang="en-US"/>
                        </a:p>
                      </a:txBody>
                      <a:tcPr marL="137160" marR="137160" marT="137160" marB="137160" anchor="ctr">
                        <a:blipFill>
                          <a:blip r:embed="rId3"/>
                          <a:stretch>
                            <a:fillRect l="-91389" t="-741" r="-230" b="-202963"/>
                          </a:stretch>
                        </a:blipFill>
                      </a:tcPr>
                    </a:tc>
                    <a:extLst>
                      <a:ext uri="{0D108BD9-81ED-4DB2-BD59-A6C34878D82A}">
                        <a16:rowId xmlns:a16="http://schemas.microsoft.com/office/drawing/2014/main" val="1489531044"/>
                      </a:ext>
                    </a:extLst>
                  </a:tr>
                  <a:tr h="822960">
                    <a:tc>
                      <a:txBody>
                        <a:bodyPr/>
                        <a:lstStyle/>
                        <a:p>
                          <a:pPr algn="ctr"/>
                          <a:r>
                            <a:rPr lang="en-US" dirty="0">
                              <a:latin typeface="+mn-lt"/>
                            </a:rPr>
                            <a:t>Unitary</a:t>
                          </a:r>
                        </a:p>
                      </a:txBody>
                      <a:tcPr marL="137160" marR="137160" marT="137160" marB="137160" anchor="ctr"/>
                    </a:tc>
                    <a:tc>
                      <a:txBody>
                        <a:bodyPr/>
                        <a:lstStyle/>
                        <a:p>
                          <a:endParaRPr lang="en-US"/>
                        </a:p>
                      </a:txBody>
                      <a:tcPr marL="137160" marR="137160" marT="137160" marB="137160" anchor="ctr">
                        <a:blipFill>
                          <a:blip r:embed="rId3"/>
                          <a:stretch>
                            <a:fillRect l="-32667" t="-100000" r="-145500" b="-101471"/>
                          </a:stretch>
                        </a:blipFill>
                      </a:tcPr>
                    </a:tc>
                    <a:tc>
                      <a:txBody>
                        <a:bodyPr/>
                        <a:lstStyle/>
                        <a:p>
                          <a:endParaRPr lang="en-US"/>
                        </a:p>
                      </a:txBody>
                      <a:tcPr marL="137160" marR="137160" marT="137160" marB="137160" anchor="ctr">
                        <a:blipFill>
                          <a:blip r:embed="rId3"/>
                          <a:stretch>
                            <a:fillRect l="-91389" t="-100000" r="-230" b="-101471"/>
                          </a:stretch>
                        </a:blipFill>
                      </a:tcPr>
                    </a:tc>
                    <a:extLst>
                      <a:ext uri="{0D108BD9-81ED-4DB2-BD59-A6C34878D82A}">
                        <a16:rowId xmlns:a16="http://schemas.microsoft.com/office/drawing/2014/main" val="3464343788"/>
                      </a:ext>
                    </a:extLst>
                  </a:tr>
                  <a:tr h="822960">
                    <a:tc>
                      <a:txBody>
                        <a:bodyPr/>
                        <a:lstStyle/>
                        <a:p>
                          <a:pPr algn="ctr"/>
                          <a:r>
                            <a:rPr lang="en-US" dirty="0">
                              <a:latin typeface="+mn-lt"/>
                            </a:rPr>
                            <a:t>Inelastic</a:t>
                          </a:r>
                        </a:p>
                      </a:txBody>
                      <a:tcPr marL="137160" marR="137160" marT="137160" marB="137160" anchor="ctr"/>
                    </a:tc>
                    <a:tc>
                      <a:txBody>
                        <a:bodyPr/>
                        <a:lstStyle/>
                        <a:p>
                          <a:endParaRPr lang="en-US"/>
                        </a:p>
                      </a:txBody>
                      <a:tcPr marL="137160" marR="137160" marT="137160" marB="137160" anchor="ctr">
                        <a:blipFill>
                          <a:blip r:embed="rId3"/>
                          <a:stretch>
                            <a:fillRect l="-32667" t="-201481" r="-145500" b="-2222"/>
                          </a:stretch>
                        </a:blipFill>
                      </a:tcPr>
                    </a:tc>
                    <a:tc>
                      <a:txBody>
                        <a:bodyPr/>
                        <a:lstStyle/>
                        <a:p>
                          <a:endParaRPr lang="en-US"/>
                        </a:p>
                      </a:txBody>
                      <a:tcPr marL="137160" marR="137160" marT="137160" marB="137160" anchor="ctr">
                        <a:blipFill>
                          <a:blip r:embed="rId3"/>
                          <a:stretch>
                            <a:fillRect l="-91389" t="-201481" r="-230" b="-2222"/>
                          </a:stretch>
                        </a:blipFill>
                      </a:tcPr>
                    </a:tc>
                    <a:extLst>
                      <a:ext uri="{0D108BD9-81ED-4DB2-BD59-A6C34878D82A}">
                        <a16:rowId xmlns:a16="http://schemas.microsoft.com/office/drawing/2014/main" val="3380850115"/>
                      </a:ext>
                    </a:extLst>
                  </a:tr>
                </a:tbl>
              </a:graphicData>
            </a:graphic>
          </p:graphicFrame>
        </mc:Fallback>
      </mc:AlternateContent>
      <p:sp>
        <p:nvSpPr>
          <p:cNvPr id="3" name="Rectangle: Rounded Corners 2">
            <a:extLst>
              <a:ext uri="{FF2B5EF4-FFF2-40B4-BE49-F238E27FC236}">
                <a16:creationId xmlns:a16="http://schemas.microsoft.com/office/drawing/2014/main" id="{4B295F6A-2990-4747-A01A-261A4AC77EAF}"/>
              </a:ext>
            </a:extLst>
          </p:cNvPr>
          <p:cNvSpPr/>
          <p:nvPr/>
        </p:nvSpPr>
        <p:spPr>
          <a:xfrm>
            <a:off x="914400" y="1995953"/>
            <a:ext cx="10382865" cy="973385"/>
          </a:xfrm>
          <a:prstGeom prst="roundRect">
            <a:avLst/>
          </a:prstGeom>
          <a:noFill/>
          <a:ln w="5715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339B8CE2-9682-4DF6-B184-0E0D3D6B545C}"/>
              </a:ext>
            </a:extLst>
          </p:cNvPr>
          <p:cNvSpPr txBox="1"/>
          <p:nvPr/>
        </p:nvSpPr>
        <p:spPr>
          <a:xfrm>
            <a:off x="2066922" y="4959725"/>
            <a:ext cx="780757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is elastic at that price level, the band should cut the price because the percentage drop in price will result in an even larger percentage increase in the quantity sold, increasing total revenue.</a:t>
            </a:r>
          </a:p>
        </p:txBody>
      </p:sp>
    </p:spTree>
    <p:extLst>
      <p:ext uri="{BB962C8B-B14F-4D97-AF65-F5344CB8AC3E}">
        <p14:creationId xmlns:p14="http://schemas.microsoft.com/office/powerpoint/2010/main" val="19627494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Inelastic</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graphicFrame>
            <p:nvGraphicFramePr>
              <p:cNvPr id="2" name="Table 1">
                <a:extLst>
                  <a:ext uri="{FF2B5EF4-FFF2-40B4-BE49-F238E27FC236}">
                    <a16:creationId xmlns:a16="http://schemas.microsoft.com/office/drawing/2014/main" id="{2044A469-D55A-4EE3-A49E-317C4D5E7B19}"/>
                  </a:ext>
                </a:extLst>
              </p:cNvPr>
              <p:cNvGraphicFramePr>
                <a:graphicFrameLocks noGrp="1"/>
              </p:cNvGraphicFramePr>
              <p:nvPr/>
            </p:nvGraphicFramePr>
            <p:xfrm>
              <a:off x="1021080" y="2066494"/>
              <a:ext cx="10149840" cy="2468880"/>
            </p:xfrm>
            <a:graphic>
              <a:graphicData uri="http://schemas.openxmlformats.org/drawingml/2006/table">
                <a:tbl>
                  <a:tblPr firstRow="1" bandRow="1">
                    <a:tableStyleId>{5940675A-B579-460E-94D1-54222C63F5DA}</a:tableStyleId>
                  </a:tblPr>
                  <a:tblGrid>
                    <a:gridCol w="1188720">
                      <a:extLst>
                        <a:ext uri="{9D8B030D-6E8A-4147-A177-3AD203B41FA5}">
                          <a16:colId xmlns:a16="http://schemas.microsoft.com/office/drawing/2014/main" val="635266275"/>
                        </a:ext>
                      </a:extLst>
                    </a:gridCol>
                    <a:gridCol w="3657600">
                      <a:extLst>
                        <a:ext uri="{9D8B030D-6E8A-4147-A177-3AD203B41FA5}">
                          <a16:colId xmlns:a16="http://schemas.microsoft.com/office/drawing/2014/main" val="1730884887"/>
                        </a:ext>
                      </a:extLst>
                    </a:gridCol>
                    <a:gridCol w="5303520">
                      <a:extLst>
                        <a:ext uri="{9D8B030D-6E8A-4147-A177-3AD203B41FA5}">
                          <a16:colId xmlns:a16="http://schemas.microsoft.com/office/drawing/2014/main" val="1173130955"/>
                        </a:ext>
                      </a:extLst>
                    </a:gridCol>
                  </a:tblGrid>
                  <a:tr h="370840">
                    <a:tc>
                      <a:txBody>
                        <a:bodyPr/>
                        <a:lstStyle/>
                        <a:p>
                          <a:pPr algn="ctr"/>
                          <a:r>
                            <a:rPr lang="en-US" dirty="0"/>
                            <a:t>Elastic</a:t>
                          </a:r>
                        </a:p>
                      </a:txBody>
                      <a:tcPr marL="137160" marR="137160" marT="137160" marB="137160" anchor="ctr"/>
                    </a:tc>
                    <a:tc>
                      <a:txBody>
                        <a:bodyPr/>
                        <a:lstStyle/>
                        <a:p>
                          <a:pPr algn="l"/>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𝑄</m:t>
                                    </m:r>
                                  </m:e>
                                  <m:sub>
                                    <m:r>
                                      <m:rPr>
                                        <m:sty m:val="p"/>
                                      </m:rPr>
                                      <a:rPr lang="en-US" b="0" i="0" smtClean="0">
                                        <a:latin typeface="Cambria Math" panose="02040503050406030204" pitchFamily="18" charset="0"/>
                                      </a:rPr>
                                      <m:t>d</m:t>
                                    </m:r>
                                  </m:sub>
                                </m:sSub>
                                <m:r>
                                  <a:rPr lang="en-US" b="0" i="1" smtClean="0">
                                    <a:latin typeface="Cambria Math" panose="02040503050406030204" pitchFamily="18" charset="0"/>
                                    <a:ea typeface="Cambria Math" panose="02040503050406030204" pitchFamily="18" charset="0"/>
                                  </a:rPr>
                                  <m:t>&gt;% </m:t>
                                </m:r>
                                <m:r>
                                  <m:rPr>
                                    <m:sty m:val="p"/>
                                  </m:rPr>
                                  <a:rPr lang="en-US" b="0" i="0" smtClean="0">
                                    <a:latin typeface="Cambria Math" panose="02040503050406030204" pitchFamily="18" charset="0"/>
                                    <a:ea typeface="Cambria Math" panose="02040503050406030204" pitchFamily="18" charset="0"/>
                                  </a:rPr>
                                  <m:t>change</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in</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𝑃</m:t>
                                </m:r>
                              </m:oMath>
                            </m:oMathPara>
                          </a14:m>
                          <a:endParaRPr lang="en-US" dirty="0">
                            <a:latin typeface="+mn-lt"/>
                          </a:endParaRPr>
                        </a:p>
                      </a:txBody>
                      <a:tcPr marL="137160" marR="137160" marT="137160" marB="137160" anchor="ctr"/>
                    </a:tc>
                    <a:tc>
                      <a:txBody>
                        <a:bodyPr/>
                        <a:lstStyle/>
                        <a:p>
                          <a:pPr algn="l"/>
                          <a:r>
                            <a:rPr lang="en-US" dirty="0">
                              <a:latin typeface="+mn-lt"/>
                            </a:rPr>
                            <a:t>A given % rise in </a:t>
                          </a:r>
                          <a:r>
                            <a:rPr lang="en-US" i="1" dirty="0">
                              <a:latin typeface="+mn-lt"/>
                            </a:rPr>
                            <a:t>P</a:t>
                          </a:r>
                          <a:r>
                            <a:rPr lang="en-US" dirty="0">
                              <a:latin typeface="+mn-lt"/>
                            </a:rPr>
                            <a:t> will be more than offset by a larger % fall in </a:t>
                          </a:r>
                          <a:r>
                            <a:rPr lang="en-US" i="1" dirty="0">
                              <a:latin typeface="+mn-lt"/>
                            </a:rPr>
                            <a:t>Q</a:t>
                          </a:r>
                          <a:r>
                            <a:rPr lang="en-US" dirty="0">
                              <a:latin typeface="+mn-lt"/>
                            </a:rPr>
                            <a:t> so that total revenue (</a:t>
                          </a:r>
                          <a14:m>
                            <m:oMath xmlns:m="http://schemas.openxmlformats.org/officeDocument/2006/math">
                              <m:r>
                                <a:rPr lang="en-US" b="0" i="1" smtClean="0">
                                  <a:latin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𝑄</m:t>
                              </m:r>
                            </m:oMath>
                          </a14:m>
                          <a:r>
                            <a:rPr lang="en-US" dirty="0">
                              <a:latin typeface="+mn-lt"/>
                            </a:rPr>
                            <a:t>) falls.</a:t>
                          </a:r>
                        </a:p>
                      </a:txBody>
                      <a:tcPr marL="137160" marR="137160" marT="137160" marB="137160" anchor="ctr"/>
                    </a:tc>
                    <a:extLst>
                      <a:ext uri="{0D108BD9-81ED-4DB2-BD59-A6C34878D82A}">
                        <a16:rowId xmlns:a16="http://schemas.microsoft.com/office/drawing/2014/main" val="1489531044"/>
                      </a:ext>
                    </a:extLst>
                  </a:tr>
                  <a:tr h="370840">
                    <a:tc>
                      <a:txBody>
                        <a:bodyPr/>
                        <a:lstStyle/>
                        <a:p>
                          <a:pPr algn="ctr"/>
                          <a:r>
                            <a:rPr lang="en-US" dirty="0"/>
                            <a:t>Unitary</a:t>
                          </a:r>
                        </a:p>
                      </a:txBody>
                      <a:tcPr marL="137160" marR="137160" marT="137160" marB="137160" anchor="ctr"/>
                    </a:tc>
                    <a:tc>
                      <a:txBody>
                        <a:bodyPr/>
                        <a:lstStyle/>
                        <a:p>
                          <a:pPr algn="l"/>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𝑄</m:t>
                                    </m:r>
                                  </m:e>
                                  <m:sub>
                                    <m:r>
                                      <m:rPr>
                                        <m:sty m:val="p"/>
                                      </m:rPr>
                                      <a:rPr lang="en-US" b="0" i="0" smtClean="0">
                                        <a:latin typeface="Cambria Math" panose="02040503050406030204" pitchFamily="18" charset="0"/>
                                      </a:rPr>
                                      <m:t>d</m:t>
                                    </m:r>
                                  </m:sub>
                                </m:sSub>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1" smtClean="0">
                                    <a:latin typeface="Cambria Math" panose="02040503050406030204" pitchFamily="18" charset="0"/>
                                  </a:rPr>
                                  <m:t> </m:t>
                                </m:r>
                                <m:r>
                                  <a:rPr lang="en-US" b="0" i="1" smtClean="0">
                                    <a:latin typeface="Cambria Math" panose="02040503050406030204" pitchFamily="18" charset="0"/>
                                  </a:rPr>
                                  <m:t>𝑃</m:t>
                                </m:r>
                              </m:oMath>
                            </m:oMathPara>
                          </a14:m>
                          <a:endParaRPr lang="en-US" dirty="0">
                            <a:latin typeface="+mn-lt"/>
                          </a:endParaRPr>
                        </a:p>
                      </a:txBody>
                      <a:tcPr marL="137160" marR="137160" marT="137160" marB="137160" anchor="ctr"/>
                    </a:tc>
                    <a:tc>
                      <a:txBody>
                        <a:bodyPr/>
                        <a:lstStyle/>
                        <a:p>
                          <a:pPr algn="l"/>
                          <a:r>
                            <a:rPr lang="en-US" dirty="0">
                              <a:latin typeface="+mn-lt"/>
                            </a:rPr>
                            <a:t>A given % rise in </a:t>
                          </a:r>
                          <a:r>
                            <a:rPr lang="en-US" i="1" dirty="0">
                              <a:latin typeface="+mn-lt"/>
                            </a:rPr>
                            <a:t>P</a:t>
                          </a:r>
                          <a:r>
                            <a:rPr lang="en-US" dirty="0">
                              <a:latin typeface="+mn-lt"/>
                            </a:rPr>
                            <a:t> will be exactly offset by an equal % fall in </a:t>
                          </a:r>
                          <a:r>
                            <a:rPr lang="en-US" i="1" dirty="0">
                              <a:latin typeface="+mn-lt"/>
                            </a:rPr>
                            <a:t>Q</a:t>
                          </a:r>
                          <a:r>
                            <a:rPr lang="en-US" dirty="0">
                              <a:latin typeface="+mn-lt"/>
                            </a:rPr>
                            <a:t> so that total revenue (</a:t>
                          </a:r>
                          <a14:m>
                            <m:oMath xmlns:m="http://schemas.openxmlformats.org/officeDocument/2006/math">
                              <m:r>
                                <a:rPr lang="en-US" b="0" i="1" smtClean="0">
                                  <a:latin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𝑄</m:t>
                              </m:r>
                            </m:oMath>
                          </a14:m>
                          <a:r>
                            <a:rPr lang="en-US" dirty="0">
                              <a:latin typeface="+mn-lt"/>
                            </a:rPr>
                            <a:t>) is unchanged.</a:t>
                          </a:r>
                        </a:p>
                      </a:txBody>
                      <a:tcPr marL="137160" marR="137160" marT="137160" marB="137160" anchor="ctr"/>
                    </a:tc>
                    <a:extLst>
                      <a:ext uri="{0D108BD9-81ED-4DB2-BD59-A6C34878D82A}">
                        <a16:rowId xmlns:a16="http://schemas.microsoft.com/office/drawing/2014/main" val="3464343788"/>
                      </a:ext>
                    </a:extLst>
                  </a:tr>
                  <a:tr h="370840">
                    <a:tc>
                      <a:txBody>
                        <a:bodyPr/>
                        <a:lstStyle/>
                        <a:p>
                          <a:pPr algn="ctr"/>
                          <a:r>
                            <a:rPr lang="en-US" dirty="0"/>
                            <a:t>Inelastic</a:t>
                          </a:r>
                        </a:p>
                      </a:txBody>
                      <a:tcPr marL="137160" marR="137160" marT="137160" marB="137160" anchor="ctr"/>
                    </a:tc>
                    <a:tc>
                      <a:txBody>
                        <a:bodyPr/>
                        <a:lstStyle/>
                        <a:p>
                          <a:pPr algn="l"/>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𝑄</m:t>
                                    </m:r>
                                  </m:e>
                                  <m:sub>
                                    <m:r>
                                      <m:rPr>
                                        <m:sty m:val="p"/>
                                      </m:rPr>
                                      <a:rPr lang="en-US" b="0" i="0" smtClean="0">
                                        <a:latin typeface="Cambria Math" panose="02040503050406030204" pitchFamily="18" charset="0"/>
                                      </a:rPr>
                                      <m:t>d</m:t>
                                    </m:r>
                                  </m:sub>
                                </m:sSub>
                                <m:r>
                                  <a:rPr lang="en-US" b="0" i="1" smtClean="0">
                                    <a:latin typeface="Cambria Math" panose="02040503050406030204" pitchFamily="18" charset="0"/>
                                    <a:ea typeface="Cambria Math" panose="02040503050406030204" pitchFamily="18" charset="0"/>
                                  </a:rPr>
                                  <m:t>&lt;% </m:t>
                                </m:r>
                                <m:r>
                                  <m:rPr>
                                    <m:sty m:val="p"/>
                                  </m:rPr>
                                  <a:rPr lang="en-US" b="0" i="0" smtClean="0">
                                    <a:latin typeface="Cambria Math" panose="02040503050406030204" pitchFamily="18" charset="0"/>
                                    <a:ea typeface="Cambria Math" panose="02040503050406030204" pitchFamily="18" charset="0"/>
                                  </a:rPr>
                                  <m:t>change</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in</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𝑃</m:t>
                                </m:r>
                              </m:oMath>
                            </m:oMathPara>
                          </a14:m>
                          <a:endParaRPr lang="en-US" dirty="0">
                            <a:latin typeface="+mn-lt"/>
                          </a:endParaRPr>
                        </a:p>
                      </a:txBody>
                      <a:tcPr marL="137160" marR="137160" marT="137160" marB="137160" anchor="ctr"/>
                    </a:tc>
                    <a:tc>
                      <a:txBody>
                        <a:bodyPr/>
                        <a:lstStyle/>
                        <a:p>
                          <a:pPr algn="l"/>
                          <a:r>
                            <a:rPr lang="en-US" dirty="0">
                              <a:latin typeface="+mn-lt"/>
                            </a:rPr>
                            <a:t>A given % rise in </a:t>
                          </a:r>
                          <a:r>
                            <a:rPr lang="en-US" i="1" dirty="0">
                              <a:latin typeface="+mn-lt"/>
                            </a:rPr>
                            <a:t>P</a:t>
                          </a:r>
                          <a:r>
                            <a:rPr lang="en-US" dirty="0">
                              <a:latin typeface="+mn-lt"/>
                            </a:rPr>
                            <a:t> will cause a smaller % fall in </a:t>
                          </a:r>
                          <a:r>
                            <a:rPr lang="en-US" i="1" dirty="0">
                              <a:latin typeface="+mn-lt"/>
                            </a:rPr>
                            <a:t>Q</a:t>
                          </a:r>
                          <a:r>
                            <a:rPr lang="en-US" dirty="0">
                              <a:latin typeface="+mn-lt"/>
                            </a:rPr>
                            <a:t> so that total revenue (</a:t>
                          </a:r>
                          <a14:m>
                            <m:oMath xmlns:m="http://schemas.openxmlformats.org/officeDocument/2006/math">
                              <m:r>
                                <a:rPr lang="en-US" b="0" i="1" smtClean="0">
                                  <a:latin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𝑄</m:t>
                              </m:r>
                            </m:oMath>
                          </a14:m>
                          <a:r>
                            <a:rPr lang="en-US" dirty="0">
                              <a:latin typeface="+mn-lt"/>
                            </a:rPr>
                            <a:t>) rises.</a:t>
                          </a:r>
                        </a:p>
                      </a:txBody>
                      <a:tcPr marL="137160" marR="137160" marT="137160" marB="137160" anchor="ctr"/>
                    </a:tc>
                    <a:extLst>
                      <a:ext uri="{0D108BD9-81ED-4DB2-BD59-A6C34878D82A}">
                        <a16:rowId xmlns:a16="http://schemas.microsoft.com/office/drawing/2014/main" val="3380850115"/>
                      </a:ext>
                    </a:extLst>
                  </a:tr>
                </a:tbl>
              </a:graphicData>
            </a:graphic>
          </p:graphicFrame>
        </mc:Choice>
        <mc:Fallback xmlns="">
          <p:graphicFrame>
            <p:nvGraphicFramePr>
              <p:cNvPr id="2" name="Table 1">
                <a:extLst>
                  <a:ext uri="{FF2B5EF4-FFF2-40B4-BE49-F238E27FC236}">
                    <a16:creationId xmlns:a16="http://schemas.microsoft.com/office/drawing/2014/main" id="{2044A469-D55A-4EE3-A49E-317C4D5E7B19}"/>
                  </a:ext>
                </a:extLst>
              </p:cNvPr>
              <p:cNvGraphicFramePr>
                <a:graphicFrameLocks noGrp="1"/>
              </p:cNvGraphicFramePr>
              <p:nvPr>
                <p:extLst>
                  <p:ext uri="{D42A27DB-BD31-4B8C-83A1-F6EECF244321}">
                    <p14:modId xmlns:p14="http://schemas.microsoft.com/office/powerpoint/2010/main" val="2712349324"/>
                  </p:ext>
                </p:extLst>
              </p:nvPr>
            </p:nvGraphicFramePr>
            <p:xfrm>
              <a:off x="1021080" y="2066494"/>
              <a:ext cx="10149840" cy="2468880"/>
            </p:xfrm>
            <a:graphic>
              <a:graphicData uri="http://schemas.openxmlformats.org/drawingml/2006/table">
                <a:tbl>
                  <a:tblPr firstRow="1" bandRow="1">
                    <a:tableStyleId>{5940675A-B579-460E-94D1-54222C63F5DA}</a:tableStyleId>
                  </a:tblPr>
                  <a:tblGrid>
                    <a:gridCol w="1188720">
                      <a:extLst>
                        <a:ext uri="{9D8B030D-6E8A-4147-A177-3AD203B41FA5}">
                          <a16:colId xmlns:a16="http://schemas.microsoft.com/office/drawing/2014/main" val="635266275"/>
                        </a:ext>
                      </a:extLst>
                    </a:gridCol>
                    <a:gridCol w="3657600">
                      <a:extLst>
                        <a:ext uri="{9D8B030D-6E8A-4147-A177-3AD203B41FA5}">
                          <a16:colId xmlns:a16="http://schemas.microsoft.com/office/drawing/2014/main" val="1730884887"/>
                        </a:ext>
                      </a:extLst>
                    </a:gridCol>
                    <a:gridCol w="5303520">
                      <a:extLst>
                        <a:ext uri="{9D8B030D-6E8A-4147-A177-3AD203B41FA5}">
                          <a16:colId xmlns:a16="http://schemas.microsoft.com/office/drawing/2014/main" val="1173130955"/>
                        </a:ext>
                      </a:extLst>
                    </a:gridCol>
                  </a:tblGrid>
                  <a:tr h="822960">
                    <a:tc>
                      <a:txBody>
                        <a:bodyPr/>
                        <a:lstStyle/>
                        <a:p>
                          <a:pPr algn="ctr"/>
                          <a:r>
                            <a:rPr lang="en-US" dirty="0"/>
                            <a:t>Elastic</a:t>
                          </a:r>
                        </a:p>
                      </a:txBody>
                      <a:tcPr marL="137160" marR="137160" marT="137160" marB="137160" anchor="ctr"/>
                    </a:tc>
                    <a:tc>
                      <a:txBody>
                        <a:bodyPr/>
                        <a:lstStyle/>
                        <a:p>
                          <a:endParaRPr lang="en-US"/>
                        </a:p>
                      </a:txBody>
                      <a:tcPr marL="137160" marR="137160" marT="137160" marB="137160" anchor="ctr">
                        <a:blipFill>
                          <a:blip r:embed="rId3"/>
                          <a:stretch>
                            <a:fillRect l="-32667" t="-741" r="-145500" b="-202963"/>
                          </a:stretch>
                        </a:blipFill>
                      </a:tcPr>
                    </a:tc>
                    <a:tc>
                      <a:txBody>
                        <a:bodyPr/>
                        <a:lstStyle/>
                        <a:p>
                          <a:endParaRPr lang="en-US"/>
                        </a:p>
                      </a:txBody>
                      <a:tcPr marL="137160" marR="137160" marT="137160" marB="137160" anchor="ctr">
                        <a:blipFill>
                          <a:blip r:embed="rId3"/>
                          <a:stretch>
                            <a:fillRect l="-91389" t="-741" r="-230" b="-202963"/>
                          </a:stretch>
                        </a:blipFill>
                      </a:tcPr>
                    </a:tc>
                    <a:extLst>
                      <a:ext uri="{0D108BD9-81ED-4DB2-BD59-A6C34878D82A}">
                        <a16:rowId xmlns:a16="http://schemas.microsoft.com/office/drawing/2014/main" val="1489531044"/>
                      </a:ext>
                    </a:extLst>
                  </a:tr>
                  <a:tr h="822960">
                    <a:tc>
                      <a:txBody>
                        <a:bodyPr/>
                        <a:lstStyle/>
                        <a:p>
                          <a:pPr algn="ctr"/>
                          <a:r>
                            <a:rPr lang="en-US" dirty="0"/>
                            <a:t>Unitary</a:t>
                          </a:r>
                        </a:p>
                      </a:txBody>
                      <a:tcPr marL="137160" marR="137160" marT="137160" marB="137160" anchor="ctr"/>
                    </a:tc>
                    <a:tc>
                      <a:txBody>
                        <a:bodyPr/>
                        <a:lstStyle/>
                        <a:p>
                          <a:endParaRPr lang="en-US"/>
                        </a:p>
                      </a:txBody>
                      <a:tcPr marL="137160" marR="137160" marT="137160" marB="137160" anchor="ctr">
                        <a:blipFill>
                          <a:blip r:embed="rId3"/>
                          <a:stretch>
                            <a:fillRect l="-32667" t="-100000" r="-145500" b="-101471"/>
                          </a:stretch>
                        </a:blipFill>
                      </a:tcPr>
                    </a:tc>
                    <a:tc>
                      <a:txBody>
                        <a:bodyPr/>
                        <a:lstStyle/>
                        <a:p>
                          <a:endParaRPr lang="en-US"/>
                        </a:p>
                      </a:txBody>
                      <a:tcPr marL="137160" marR="137160" marT="137160" marB="137160" anchor="ctr">
                        <a:blipFill>
                          <a:blip r:embed="rId3"/>
                          <a:stretch>
                            <a:fillRect l="-91389" t="-100000" r="-230" b="-101471"/>
                          </a:stretch>
                        </a:blipFill>
                      </a:tcPr>
                    </a:tc>
                    <a:extLst>
                      <a:ext uri="{0D108BD9-81ED-4DB2-BD59-A6C34878D82A}">
                        <a16:rowId xmlns:a16="http://schemas.microsoft.com/office/drawing/2014/main" val="3464343788"/>
                      </a:ext>
                    </a:extLst>
                  </a:tr>
                  <a:tr h="822960">
                    <a:tc>
                      <a:txBody>
                        <a:bodyPr/>
                        <a:lstStyle/>
                        <a:p>
                          <a:pPr algn="ctr"/>
                          <a:r>
                            <a:rPr lang="en-US" dirty="0"/>
                            <a:t>Inelastic</a:t>
                          </a:r>
                        </a:p>
                      </a:txBody>
                      <a:tcPr marL="137160" marR="137160" marT="137160" marB="137160" anchor="ctr"/>
                    </a:tc>
                    <a:tc>
                      <a:txBody>
                        <a:bodyPr/>
                        <a:lstStyle/>
                        <a:p>
                          <a:endParaRPr lang="en-US"/>
                        </a:p>
                      </a:txBody>
                      <a:tcPr marL="137160" marR="137160" marT="137160" marB="137160" anchor="ctr">
                        <a:blipFill>
                          <a:blip r:embed="rId3"/>
                          <a:stretch>
                            <a:fillRect l="-32667" t="-201481" r="-145500" b="-2222"/>
                          </a:stretch>
                        </a:blipFill>
                      </a:tcPr>
                    </a:tc>
                    <a:tc>
                      <a:txBody>
                        <a:bodyPr/>
                        <a:lstStyle/>
                        <a:p>
                          <a:endParaRPr lang="en-US"/>
                        </a:p>
                      </a:txBody>
                      <a:tcPr marL="137160" marR="137160" marT="137160" marB="137160" anchor="ctr">
                        <a:blipFill>
                          <a:blip r:embed="rId3"/>
                          <a:stretch>
                            <a:fillRect l="-91389" t="-201481" r="-230" b="-2222"/>
                          </a:stretch>
                        </a:blipFill>
                      </a:tcPr>
                    </a:tc>
                    <a:extLst>
                      <a:ext uri="{0D108BD9-81ED-4DB2-BD59-A6C34878D82A}">
                        <a16:rowId xmlns:a16="http://schemas.microsoft.com/office/drawing/2014/main" val="3380850115"/>
                      </a:ext>
                    </a:extLst>
                  </a:tr>
                </a:tbl>
              </a:graphicData>
            </a:graphic>
          </p:graphicFrame>
        </mc:Fallback>
      </mc:AlternateContent>
      <p:sp>
        <p:nvSpPr>
          <p:cNvPr id="3" name="Rectangle: Rounded Corners 2">
            <a:extLst>
              <a:ext uri="{FF2B5EF4-FFF2-40B4-BE49-F238E27FC236}">
                <a16:creationId xmlns:a16="http://schemas.microsoft.com/office/drawing/2014/main" id="{4B295F6A-2990-4747-A01A-261A4AC77EAF}"/>
              </a:ext>
            </a:extLst>
          </p:cNvPr>
          <p:cNvSpPr/>
          <p:nvPr/>
        </p:nvSpPr>
        <p:spPr>
          <a:xfrm>
            <a:off x="904567" y="3637941"/>
            <a:ext cx="10382865" cy="973385"/>
          </a:xfrm>
          <a:prstGeom prst="roundRect">
            <a:avLst/>
          </a:prstGeom>
          <a:noFill/>
          <a:ln w="5715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3CFE5BA6-9A0D-4552-B7A2-131E694394F0}"/>
              </a:ext>
            </a:extLst>
          </p:cNvPr>
          <p:cNvSpPr txBox="1"/>
          <p:nvPr/>
        </p:nvSpPr>
        <p:spPr>
          <a:xfrm>
            <a:off x="2192213" y="4802239"/>
            <a:ext cx="7807571" cy="132343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is inelastic at that original quantity level, the band should raise the ticket price because a certain percentage increase in price will result in a smaller percentage decrease in the quantity sold, and total revenue will rise.</a:t>
            </a:r>
          </a:p>
        </p:txBody>
      </p:sp>
    </p:spTree>
    <p:extLst>
      <p:ext uri="{BB962C8B-B14F-4D97-AF65-F5344CB8AC3E}">
        <p14:creationId xmlns:p14="http://schemas.microsoft.com/office/powerpoint/2010/main" val="20665583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Unitary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graphicFrame>
            <p:nvGraphicFramePr>
              <p:cNvPr id="2" name="Table 1">
                <a:extLst>
                  <a:ext uri="{FF2B5EF4-FFF2-40B4-BE49-F238E27FC236}">
                    <a16:creationId xmlns:a16="http://schemas.microsoft.com/office/drawing/2014/main" id="{2044A469-D55A-4EE3-A49E-317C4D5E7B19}"/>
                  </a:ext>
                </a:extLst>
              </p:cNvPr>
              <p:cNvGraphicFramePr>
                <a:graphicFrameLocks noGrp="1"/>
              </p:cNvGraphicFramePr>
              <p:nvPr/>
            </p:nvGraphicFramePr>
            <p:xfrm>
              <a:off x="1021080" y="2066494"/>
              <a:ext cx="10149840" cy="2468880"/>
            </p:xfrm>
            <a:graphic>
              <a:graphicData uri="http://schemas.openxmlformats.org/drawingml/2006/table">
                <a:tbl>
                  <a:tblPr firstRow="1" bandRow="1">
                    <a:tableStyleId>{5940675A-B579-460E-94D1-54222C63F5DA}</a:tableStyleId>
                  </a:tblPr>
                  <a:tblGrid>
                    <a:gridCol w="1188720">
                      <a:extLst>
                        <a:ext uri="{9D8B030D-6E8A-4147-A177-3AD203B41FA5}">
                          <a16:colId xmlns:a16="http://schemas.microsoft.com/office/drawing/2014/main" val="635266275"/>
                        </a:ext>
                      </a:extLst>
                    </a:gridCol>
                    <a:gridCol w="3657600">
                      <a:extLst>
                        <a:ext uri="{9D8B030D-6E8A-4147-A177-3AD203B41FA5}">
                          <a16:colId xmlns:a16="http://schemas.microsoft.com/office/drawing/2014/main" val="1730884887"/>
                        </a:ext>
                      </a:extLst>
                    </a:gridCol>
                    <a:gridCol w="5303520">
                      <a:extLst>
                        <a:ext uri="{9D8B030D-6E8A-4147-A177-3AD203B41FA5}">
                          <a16:colId xmlns:a16="http://schemas.microsoft.com/office/drawing/2014/main" val="1173130955"/>
                        </a:ext>
                      </a:extLst>
                    </a:gridCol>
                  </a:tblGrid>
                  <a:tr h="370840">
                    <a:tc>
                      <a:txBody>
                        <a:bodyPr/>
                        <a:lstStyle/>
                        <a:p>
                          <a:pPr algn="ctr"/>
                          <a:r>
                            <a:rPr lang="en-US" dirty="0"/>
                            <a:t>Elastic</a:t>
                          </a:r>
                        </a:p>
                      </a:txBody>
                      <a:tcPr marL="137160" marR="137160" marT="137160" marB="137160" anchor="ctr"/>
                    </a:tc>
                    <a:tc>
                      <a:txBody>
                        <a:bodyPr/>
                        <a:lstStyle/>
                        <a:p>
                          <a:pPr algn="l"/>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𝑄</m:t>
                                    </m:r>
                                  </m:e>
                                  <m:sub>
                                    <m:r>
                                      <m:rPr>
                                        <m:sty m:val="p"/>
                                      </m:rPr>
                                      <a:rPr lang="en-US" b="0" i="0" smtClean="0">
                                        <a:latin typeface="Cambria Math" panose="02040503050406030204" pitchFamily="18" charset="0"/>
                                      </a:rPr>
                                      <m:t>d</m:t>
                                    </m:r>
                                  </m:sub>
                                </m:sSub>
                                <m:r>
                                  <a:rPr lang="en-US" b="0" i="1" smtClean="0">
                                    <a:latin typeface="Cambria Math" panose="02040503050406030204" pitchFamily="18" charset="0"/>
                                    <a:ea typeface="Cambria Math" panose="02040503050406030204" pitchFamily="18" charset="0"/>
                                  </a:rPr>
                                  <m:t>&gt;% </m:t>
                                </m:r>
                                <m:r>
                                  <m:rPr>
                                    <m:sty m:val="p"/>
                                  </m:rPr>
                                  <a:rPr lang="en-US" b="0" i="0" smtClean="0">
                                    <a:latin typeface="Cambria Math" panose="02040503050406030204" pitchFamily="18" charset="0"/>
                                    <a:ea typeface="Cambria Math" panose="02040503050406030204" pitchFamily="18" charset="0"/>
                                  </a:rPr>
                                  <m:t>change</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in</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𝑃</m:t>
                                </m:r>
                              </m:oMath>
                            </m:oMathPara>
                          </a14:m>
                          <a:endParaRPr lang="en-US" dirty="0">
                            <a:latin typeface="+mn-lt"/>
                          </a:endParaRPr>
                        </a:p>
                      </a:txBody>
                      <a:tcPr marL="137160" marR="137160" marT="137160" marB="137160" anchor="ctr"/>
                    </a:tc>
                    <a:tc>
                      <a:txBody>
                        <a:bodyPr/>
                        <a:lstStyle/>
                        <a:p>
                          <a:pPr algn="l"/>
                          <a:r>
                            <a:rPr lang="en-US" dirty="0">
                              <a:latin typeface="+mn-lt"/>
                            </a:rPr>
                            <a:t>A given % rise in </a:t>
                          </a:r>
                          <a:r>
                            <a:rPr lang="en-US" i="1" dirty="0">
                              <a:latin typeface="+mn-lt"/>
                            </a:rPr>
                            <a:t>P</a:t>
                          </a:r>
                          <a:r>
                            <a:rPr lang="en-US" dirty="0">
                              <a:latin typeface="+mn-lt"/>
                            </a:rPr>
                            <a:t> will be more than offset by a larger % fall in </a:t>
                          </a:r>
                          <a:r>
                            <a:rPr lang="en-US" i="1" dirty="0">
                              <a:latin typeface="+mn-lt"/>
                            </a:rPr>
                            <a:t>Q</a:t>
                          </a:r>
                          <a:r>
                            <a:rPr lang="en-US" dirty="0">
                              <a:latin typeface="+mn-lt"/>
                            </a:rPr>
                            <a:t> so that total revenue (</a:t>
                          </a:r>
                          <a14:m>
                            <m:oMath xmlns:m="http://schemas.openxmlformats.org/officeDocument/2006/math">
                              <m:r>
                                <a:rPr lang="en-US" b="0" i="1" smtClean="0">
                                  <a:latin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𝑄</m:t>
                              </m:r>
                            </m:oMath>
                          </a14:m>
                          <a:r>
                            <a:rPr lang="en-US" dirty="0">
                              <a:latin typeface="+mn-lt"/>
                            </a:rPr>
                            <a:t>) falls.</a:t>
                          </a:r>
                        </a:p>
                      </a:txBody>
                      <a:tcPr marL="137160" marR="137160" marT="137160" marB="137160" anchor="ctr"/>
                    </a:tc>
                    <a:extLst>
                      <a:ext uri="{0D108BD9-81ED-4DB2-BD59-A6C34878D82A}">
                        <a16:rowId xmlns:a16="http://schemas.microsoft.com/office/drawing/2014/main" val="1489531044"/>
                      </a:ext>
                    </a:extLst>
                  </a:tr>
                  <a:tr h="370840">
                    <a:tc>
                      <a:txBody>
                        <a:bodyPr/>
                        <a:lstStyle/>
                        <a:p>
                          <a:pPr algn="ctr"/>
                          <a:r>
                            <a:rPr lang="en-US" dirty="0"/>
                            <a:t>Unitary</a:t>
                          </a:r>
                        </a:p>
                      </a:txBody>
                      <a:tcPr marL="137160" marR="137160" marT="137160" marB="137160" anchor="ctr"/>
                    </a:tc>
                    <a:tc>
                      <a:txBody>
                        <a:bodyPr/>
                        <a:lstStyle/>
                        <a:p>
                          <a:pPr algn="l"/>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𝑄</m:t>
                                    </m:r>
                                  </m:e>
                                  <m:sub>
                                    <m:r>
                                      <m:rPr>
                                        <m:sty m:val="p"/>
                                      </m:rPr>
                                      <a:rPr lang="en-US" b="0" i="0" smtClean="0">
                                        <a:latin typeface="Cambria Math" panose="02040503050406030204" pitchFamily="18" charset="0"/>
                                      </a:rPr>
                                      <m:t>d</m:t>
                                    </m:r>
                                  </m:sub>
                                </m:sSub>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1" smtClean="0">
                                    <a:latin typeface="Cambria Math" panose="02040503050406030204" pitchFamily="18" charset="0"/>
                                  </a:rPr>
                                  <m:t> </m:t>
                                </m:r>
                                <m:r>
                                  <a:rPr lang="en-US" b="0" i="1" smtClean="0">
                                    <a:latin typeface="Cambria Math" panose="02040503050406030204" pitchFamily="18" charset="0"/>
                                  </a:rPr>
                                  <m:t>𝑃</m:t>
                                </m:r>
                              </m:oMath>
                            </m:oMathPara>
                          </a14:m>
                          <a:endParaRPr lang="en-US" dirty="0">
                            <a:latin typeface="+mn-lt"/>
                          </a:endParaRPr>
                        </a:p>
                      </a:txBody>
                      <a:tcPr marL="137160" marR="137160" marT="137160" marB="137160" anchor="ctr"/>
                    </a:tc>
                    <a:tc>
                      <a:txBody>
                        <a:bodyPr/>
                        <a:lstStyle/>
                        <a:p>
                          <a:pPr algn="l"/>
                          <a:r>
                            <a:rPr lang="en-US" dirty="0">
                              <a:latin typeface="+mn-lt"/>
                            </a:rPr>
                            <a:t>A given % rise in </a:t>
                          </a:r>
                          <a:r>
                            <a:rPr lang="en-US" i="1" dirty="0">
                              <a:latin typeface="+mn-lt"/>
                            </a:rPr>
                            <a:t>P</a:t>
                          </a:r>
                          <a:r>
                            <a:rPr lang="en-US" dirty="0">
                              <a:latin typeface="+mn-lt"/>
                            </a:rPr>
                            <a:t> will be exactly offset by an equal % fall in </a:t>
                          </a:r>
                          <a:r>
                            <a:rPr lang="en-US" i="1" dirty="0">
                              <a:latin typeface="+mn-lt"/>
                            </a:rPr>
                            <a:t>Q</a:t>
                          </a:r>
                          <a:r>
                            <a:rPr lang="en-US" dirty="0">
                              <a:latin typeface="+mn-lt"/>
                            </a:rPr>
                            <a:t> so that total revenue (</a:t>
                          </a:r>
                          <a14:m>
                            <m:oMath xmlns:m="http://schemas.openxmlformats.org/officeDocument/2006/math">
                              <m:r>
                                <a:rPr lang="en-US" b="0" i="1" smtClean="0">
                                  <a:latin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𝑄</m:t>
                              </m:r>
                            </m:oMath>
                          </a14:m>
                          <a:r>
                            <a:rPr lang="en-US" dirty="0">
                              <a:latin typeface="+mn-lt"/>
                            </a:rPr>
                            <a:t>) is unchanged.</a:t>
                          </a:r>
                        </a:p>
                      </a:txBody>
                      <a:tcPr marL="137160" marR="137160" marT="137160" marB="137160" anchor="ctr"/>
                    </a:tc>
                    <a:extLst>
                      <a:ext uri="{0D108BD9-81ED-4DB2-BD59-A6C34878D82A}">
                        <a16:rowId xmlns:a16="http://schemas.microsoft.com/office/drawing/2014/main" val="3464343788"/>
                      </a:ext>
                    </a:extLst>
                  </a:tr>
                  <a:tr h="370840">
                    <a:tc>
                      <a:txBody>
                        <a:bodyPr/>
                        <a:lstStyle/>
                        <a:p>
                          <a:pPr algn="ctr"/>
                          <a:r>
                            <a:rPr lang="en-US" dirty="0"/>
                            <a:t>Inelastic</a:t>
                          </a:r>
                        </a:p>
                      </a:txBody>
                      <a:tcPr marL="137160" marR="137160" marT="137160" marB="137160" anchor="ctr"/>
                    </a:tc>
                    <a:tc>
                      <a:txBody>
                        <a:bodyPr/>
                        <a:lstStyle/>
                        <a:p>
                          <a:pPr algn="l"/>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r>
                                  <m:rPr>
                                    <m:sty m:val="p"/>
                                  </m:rPr>
                                  <a:rPr lang="en-US" b="0" i="0" smtClean="0">
                                    <a:latin typeface="Cambria Math" panose="02040503050406030204" pitchFamily="18" charset="0"/>
                                  </a:rPr>
                                  <m:t>change</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𝑄</m:t>
                                    </m:r>
                                  </m:e>
                                  <m:sub>
                                    <m:r>
                                      <m:rPr>
                                        <m:sty m:val="p"/>
                                      </m:rPr>
                                      <a:rPr lang="en-US" b="0" i="0" smtClean="0">
                                        <a:latin typeface="Cambria Math" panose="02040503050406030204" pitchFamily="18" charset="0"/>
                                      </a:rPr>
                                      <m:t>d</m:t>
                                    </m:r>
                                  </m:sub>
                                </m:sSub>
                                <m:r>
                                  <a:rPr lang="en-US" b="0" i="1" smtClean="0">
                                    <a:latin typeface="Cambria Math" panose="02040503050406030204" pitchFamily="18" charset="0"/>
                                    <a:ea typeface="Cambria Math" panose="02040503050406030204" pitchFamily="18" charset="0"/>
                                  </a:rPr>
                                  <m:t>&lt;% </m:t>
                                </m:r>
                                <m:r>
                                  <m:rPr>
                                    <m:sty m:val="p"/>
                                  </m:rPr>
                                  <a:rPr lang="en-US" b="0" i="0" smtClean="0">
                                    <a:latin typeface="Cambria Math" panose="02040503050406030204" pitchFamily="18" charset="0"/>
                                    <a:ea typeface="Cambria Math" panose="02040503050406030204" pitchFamily="18" charset="0"/>
                                  </a:rPr>
                                  <m:t>change</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in</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𝑃</m:t>
                                </m:r>
                              </m:oMath>
                            </m:oMathPara>
                          </a14:m>
                          <a:endParaRPr lang="en-US" dirty="0">
                            <a:latin typeface="+mn-lt"/>
                          </a:endParaRPr>
                        </a:p>
                      </a:txBody>
                      <a:tcPr marL="137160" marR="137160" marT="137160" marB="137160" anchor="ctr"/>
                    </a:tc>
                    <a:tc>
                      <a:txBody>
                        <a:bodyPr/>
                        <a:lstStyle/>
                        <a:p>
                          <a:pPr algn="l"/>
                          <a:r>
                            <a:rPr lang="en-US" dirty="0">
                              <a:latin typeface="+mn-lt"/>
                            </a:rPr>
                            <a:t>A given % rise in </a:t>
                          </a:r>
                          <a:r>
                            <a:rPr lang="en-US" i="1" dirty="0">
                              <a:latin typeface="+mn-lt"/>
                            </a:rPr>
                            <a:t>P</a:t>
                          </a:r>
                          <a:r>
                            <a:rPr lang="en-US" dirty="0">
                              <a:latin typeface="+mn-lt"/>
                            </a:rPr>
                            <a:t> will cause a smaller % fall in </a:t>
                          </a:r>
                          <a:r>
                            <a:rPr lang="en-US" i="1" dirty="0">
                              <a:latin typeface="+mn-lt"/>
                            </a:rPr>
                            <a:t>Q</a:t>
                          </a:r>
                          <a:r>
                            <a:rPr lang="en-US" dirty="0">
                              <a:latin typeface="+mn-lt"/>
                            </a:rPr>
                            <a:t> so that total revenue (</a:t>
                          </a:r>
                          <a14:m>
                            <m:oMath xmlns:m="http://schemas.openxmlformats.org/officeDocument/2006/math">
                              <m:r>
                                <a:rPr lang="en-US" b="0" i="1" smtClean="0">
                                  <a:latin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𝑄</m:t>
                              </m:r>
                            </m:oMath>
                          </a14:m>
                          <a:r>
                            <a:rPr lang="en-US" dirty="0">
                              <a:latin typeface="+mn-lt"/>
                            </a:rPr>
                            <a:t>) rises.</a:t>
                          </a:r>
                        </a:p>
                      </a:txBody>
                      <a:tcPr marL="137160" marR="137160" marT="137160" marB="137160" anchor="ctr"/>
                    </a:tc>
                    <a:extLst>
                      <a:ext uri="{0D108BD9-81ED-4DB2-BD59-A6C34878D82A}">
                        <a16:rowId xmlns:a16="http://schemas.microsoft.com/office/drawing/2014/main" val="3380850115"/>
                      </a:ext>
                    </a:extLst>
                  </a:tr>
                </a:tbl>
              </a:graphicData>
            </a:graphic>
          </p:graphicFrame>
        </mc:Choice>
        <mc:Fallback xmlns="">
          <p:graphicFrame>
            <p:nvGraphicFramePr>
              <p:cNvPr id="2" name="Table 1">
                <a:extLst>
                  <a:ext uri="{FF2B5EF4-FFF2-40B4-BE49-F238E27FC236}">
                    <a16:creationId xmlns:a16="http://schemas.microsoft.com/office/drawing/2014/main" id="{2044A469-D55A-4EE3-A49E-317C4D5E7B19}"/>
                  </a:ext>
                </a:extLst>
              </p:cNvPr>
              <p:cNvGraphicFramePr>
                <a:graphicFrameLocks noGrp="1"/>
              </p:cNvGraphicFramePr>
              <p:nvPr>
                <p:extLst>
                  <p:ext uri="{D42A27DB-BD31-4B8C-83A1-F6EECF244321}">
                    <p14:modId xmlns:p14="http://schemas.microsoft.com/office/powerpoint/2010/main" val="4204478668"/>
                  </p:ext>
                </p:extLst>
              </p:nvPr>
            </p:nvGraphicFramePr>
            <p:xfrm>
              <a:off x="1021080" y="2066494"/>
              <a:ext cx="10149840" cy="2468880"/>
            </p:xfrm>
            <a:graphic>
              <a:graphicData uri="http://schemas.openxmlformats.org/drawingml/2006/table">
                <a:tbl>
                  <a:tblPr firstRow="1" bandRow="1">
                    <a:tableStyleId>{5940675A-B579-460E-94D1-54222C63F5DA}</a:tableStyleId>
                  </a:tblPr>
                  <a:tblGrid>
                    <a:gridCol w="1188720">
                      <a:extLst>
                        <a:ext uri="{9D8B030D-6E8A-4147-A177-3AD203B41FA5}">
                          <a16:colId xmlns:a16="http://schemas.microsoft.com/office/drawing/2014/main" val="635266275"/>
                        </a:ext>
                      </a:extLst>
                    </a:gridCol>
                    <a:gridCol w="3657600">
                      <a:extLst>
                        <a:ext uri="{9D8B030D-6E8A-4147-A177-3AD203B41FA5}">
                          <a16:colId xmlns:a16="http://schemas.microsoft.com/office/drawing/2014/main" val="1730884887"/>
                        </a:ext>
                      </a:extLst>
                    </a:gridCol>
                    <a:gridCol w="5303520">
                      <a:extLst>
                        <a:ext uri="{9D8B030D-6E8A-4147-A177-3AD203B41FA5}">
                          <a16:colId xmlns:a16="http://schemas.microsoft.com/office/drawing/2014/main" val="1173130955"/>
                        </a:ext>
                      </a:extLst>
                    </a:gridCol>
                  </a:tblGrid>
                  <a:tr h="822960">
                    <a:tc>
                      <a:txBody>
                        <a:bodyPr/>
                        <a:lstStyle/>
                        <a:p>
                          <a:pPr algn="ctr"/>
                          <a:r>
                            <a:rPr lang="en-US" dirty="0"/>
                            <a:t>Elastic</a:t>
                          </a:r>
                        </a:p>
                      </a:txBody>
                      <a:tcPr marL="137160" marR="137160" marT="137160" marB="137160" anchor="ctr"/>
                    </a:tc>
                    <a:tc>
                      <a:txBody>
                        <a:bodyPr/>
                        <a:lstStyle/>
                        <a:p>
                          <a:endParaRPr lang="en-US"/>
                        </a:p>
                      </a:txBody>
                      <a:tcPr marL="137160" marR="137160" marT="137160" marB="137160" anchor="ctr">
                        <a:blipFill>
                          <a:blip r:embed="rId3"/>
                          <a:stretch>
                            <a:fillRect l="-32667" t="-741" r="-145500" b="-202963"/>
                          </a:stretch>
                        </a:blipFill>
                      </a:tcPr>
                    </a:tc>
                    <a:tc>
                      <a:txBody>
                        <a:bodyPr/>
                        <a:lstStyle/>
                        <a:p>
                          <a:endParaRPr lang="en-US"/>
                        </a:p>
                      </a:txBody>
                      <a:tcPr marL="137160" marR="137160" marT="137160" marB="137160" anchor="ctr">
                        <a:blipFill>
                          <a:blip r:embed="rId3"/>
                          <a:stretch>
                            <a:fillRect l="-91389" t="-741" r="-230" b="-202963"/>
                          </a:stretch>
                        </a:blipFill>
                      </a:tcPr>
                    </a:tc>
                    <a:extLst>
                      <a:ext uri="{0D108BD9-81ED-4DB2-BD59-A6C34878D82A}">
                        <a16:rowId xmlns:a16="http://schemas.microsoft.com/office/drawing/2014/main" val="1489531044"/>
                      </a:ext>
                    </a:extLst>
                  </a:tr>
                  <a:tr h="822960">
                    <a:tc>
                      <a:txBody>
                        <a:bodyPr/>
                        <a:lstStyle/>
                        <a:p>
                          <a:pPr algn="ctr"/>
                          <a:r>
                            <a:rPr lang="en-US" dirty="0"/>
                            <a:t>Unitary</a:t>
                          </a:r>
                        </a:p>
                      </a:txBody>
                      <a:tcPr marL="137160" marR="137160" marT="137160" marB="137160" anchor="ctr"/>
                    </a:tc>
                    <a:tc>
                      <a:txBody>
                        <a:bodyPr/>
                        <a:lstStyle/>
                        <a:p>
                          <a:endParaRPr lang="en-US"/>
                        </a:p>
                      </a:txBody>
                      <a:tcPr marL="137160" marR="137160" marT="137160" marB="137160" anchor="ctr">
                        <a:blipFill>
                          <a:blip r:embed="rId3"/>
                          <a:stretch>
                            <a:fillRect l="-32667" t="-100000" r="-145500" b="-101471"/>
                          </a:stretch>
                        </a:blipFill>
                      </a:tcPr>
                    </a:tc>
                    <a:tc>
                      <a:txBody>
                        <a:bodyPr/>
                        <a:lstStyle/>
                        <a:p>
                          <a:endParaRPr lang="en-US"/>
                        </a:p>
                      </a:txBody>
                      <a:tcPr marL="137160" marR="137160" marT="137160" marB="137160" anchor="ctr">
                        <a:blipFill>
                          <a:blip r:embed="rId3"/>
                          <a:stretch>
                            <a:fillRect l="-91389" t="-100000" r="-230" b="-101471"/>
                          </a:stretch>
                        </a:blipFill>
                      </a:tcPr>
                    </a:tc>
                    <a:extLst>
                      <a:ext uri="{0D108BD9-81ED-4DB2-BD59-A6C34878D82A}">
                        <a16:rowId xmlns:a16="http://schemas.microsoft.com/office/drawing/2014/main" val="3464343788"/>
                      </a:ext>
                    </a:extLst>
                  </a:tr>
                  <a:tr h="822960">
                    <a:tc>
                      <a:txBody>
                        <a:bodyPr/>
                        <a:lstStyle/>
                        <a:p>
                          <a:pPr algn="ctr"/>
                          <a:r>
                            <a:rPr lang="en-US" dirty="0"/>
                            <a:t>Inelastic</a:t>
                          </a:r>
                        </a:p>
                      </a:txBody>
                      <a:tcPr marL="137160" marR="137160" marT="137160" marB="137160" anchor="ctr"/>
                    </a:tc>
                    <a:tc>
                      <a:txBody>
                        <a:bodyPr/>
                        <a:lstStyle/>
                        <a:p>
                          <a:endParaRPr lang="en-US"/>
                        </a:p>
                      </a:txBody>
                      <a:tcPr marL="137160" marR="137160" marT="137160" marB="137160" anchor="ctr">
                        <a:blipFill>
                          <a:blip r:embed="rId3"/>
                          <a:stretch>
                            <a:fillRect l="-32667" t="-201481" r="-145500" b="-2222"/>
                          </a:stretch>
                        </a:blipFill>
                      </a:tcPr>
                    </a:tc>
                    <a:tc>
                      <a:txBody>
                        <a:bodyPr/>
                        <a:lstStyle/>
                        <a:p>
                          <a:endParaRPr lang="en-US"/>
                        </a:p>
                      </a:txBody>
                      <a:tcPr marL="137160" marR="137160" marT="137160" marB="137160" anchor="ctr">
                        <a:blipFill>
                          <a:blip r:embed="rId3"/>
                          <a:stretch>
                            <a:fillRect l="-91389" t="-201481" r="-230" b="-2222"/>
                          </a:stretch>
                        </a:blipFill>
                      </a:tcPr>
                    </a:tc>
                    <a:extLst>
                      <a:ext uri="{0D108BD9-81ED-4DB2-BD59-A6C34878D82A}">
                        <a16:rowId xmlns:a16="http://schemas.microsoft.com/office/drawing/2014/main" val="3380850115"/>
                      </a:ext>
                    </a:extLst>
                  </a:tr>
                </a:tbl>
              </a:graphicData>
            </a:graphic>
          </p:graphicFrame>
        </mc:Fallback>
      </mc:AlternateContent>
      <p:sp>
        <p:nvSpPr>
          <p:cNvPr id="3" name="Rectangle: Rounded Corners 2">
            <a:extLst>
              <a:ext uri="{FF2B5EF4-FFF2-40B4-BE49-F238E27FC236}">
                <a16:creationId xmlns:a16="http://schemas.microsoft.com/office/drawing/2014/main" id="{4B295F6A-2990-4747-A01A-261A4AC77EAF}"/>
              </a:ext>
            </a:extLst>
          </p:cNvPr>
          <p:cNvSpPr/>
          <p:nvPr/>
        </p:nvSpPr>
        <p:spPr>
          <a:xfrm>
            <a:off x="904567" y="2814241"/>
            <a:ext cx="10382865" cy="973385"/>
          </a:xfrm>
          <a:prstGeom prst="roundRect">
            <a:avLst/>
          </a:prstGeom>
          <a:noFill/>
          <a:ln w="5715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E67E92BB-434C-41B5-881A-3B13226A70C6}"/>
              </a:ext>
            </a:extLst>
          </p:cNvPr>
          <p:cNvSpPr txBox="1"/>
          <p:nvPr/>
        </p:nvSpPr>
        <p:spPr>
          <a:xfrm>
            <a:off x="2192214" y="4750596"/>
            <a:ext cx="7807571" cy="193899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has a unitary elasticity at that quantity, an equal percentage change in quantity will offset a moderate percentage change in the price, so the band will earn the same revenue whether it (moderately) increases or decreases the ticket price. Hence, total revenue is maximized at the point of unit elasticity (corresponding to the midpoint of the linear demand curve).</a:t>
            </a:r>
          </a:p>
        </p:txBody>
      </p:sp>
    </p:spTree>
    <p:extLst>
      <p:ext uri="{BB962C8B-B14F-4D97-AF65-F5344CB8AC3E}">
        <p14:creationId xmlns:p14="http://schemas.microsoft.com/office/powerpoint/2010/main" val="41245424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Maximizing Profits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two approaches to maximizing profits: cut costs or increase total revenue.</a:t>
              </a:r>
            </a:p>
          </p:txBody>
        </p:sp>
      </p:grpSp>
      <p:grpSp>
        <p:nvGrpSpPr>
          <p:cNvPr id="25" name="Group 24">
            <a:extLst>
              <a:ext uri="{FF2B5EF4-FFF2-40B4-BE49-F238E27FC236}">
                <a16:creationId xmlns:a16="http://schemas.microsoft.com/office/drawing/2014/main" id="{608B93DA-12D5-4969-B4A3-543200217DEA}"/>
              </a:ext>
            </a:extLst>
          </p:cNvPr>
          <p:cNvGrpSpPr/>
          <p:nvPr/>
        </p:nvGrpSpPr>
        <p:grpSpPr>
          <a:xfrm>
            <a:off x="2066922" y="247397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Most businesses face a day-to-day struggle to figure out ways to produce at a lower cost as a way to earn higher profits.</a:t>
              </a:r>
            </a:p>
          </p:txBody>
        </p:sp>
      </p:grpSp>
      <p:grpSp>
        <p:nvGrpSpPr>
          <p:cNvPr id="32" name="Group 31">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if the cost of a key input rises, can the firm pass those higher costs along to consumers in the form of higher prices?</a:t>
              </a:r>
            </a:p>
          </p:txBody>
        </p:sp>
      </p:grpSp>
      <p:grpSp>
        <p:nvGrpSpPr>
          <p:cNvPr id="35" name="Group 34">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Conversely, if new and less expensive ways of producing are invented, can the firm keep the benefits in the form of higher profits?</a:t>
              </a:r>
            </a:p>
          </p:txBody>
        </p:sp>
      </p:grpSp>
      <p:grpSp>
        <p:nvGrpSpPr>
          <p:cNvPr id="38" name="Group 37">
            <a:extLst>
              <a:ext uri="{FF2B5EF4-FFF2-40B4-BE49-F238E27FC236}">
                <a16:creationId xmlns:a16="http://schemas.microsoft.com/office/drawing/2014/main" id="{23D7DA40-28BC-42F5-9CE8-479005788A92}"/>
              </a:ext>
            </a:extLst>
          </p:cNvPr>
          <p:cNvGrpSpPr/>
          <p:nvPr/>
        </p:nvGrpSpPr>
        <p:grpSpPr>
          <a:xfrm>
            <a:off x="2066922" y="5133807"/>
            <a:ext cx="8058154" cy="806935"/>
            <a:chOff x="542923" y="1736761"/>
            <a:chExt cx="8058154" cy="806935"/>
          </a:xfrm>
          <a:solidFill>
            <a:srgbClr val="627981"/>
          </a:solidFill>
        </p:grpSpPr>
        <p:sp>
          <p:nvSpPr>
            <p:cNvPr id="39" name="Rectangle 38">
              <a:extLst>
                <a:ext uri="{FF2B5EF4-FFF2-40B4-BE49-F238E27FC236}">
                  <a16:creationId xmlns:a16="http://schemas.microsoft.com/office/drawing/2014/main" id="{47666607-5EEC-4684-B9F4-6CB2BF8B845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484716FF-4677-44DC-BF54-3E5A8C636EB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price elasticity of demand plays a key role in answering these questions.</a:t>
              </a:r>
            </a:p>
          </p:txBody>
        </p:sp>
      </p:grpSp>
    </p:spTree>
    <p:extLst>
      <p:ext uri="{BB962C8B-B14F-4D97-AF65-F5344CB8AC3E}">
        <p14:creationId xmlns:p14="http://schemas.microsoft.com/office/powerpoint/2010/main" val="20081022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5B55D7C-99EF-4CF6-B5A6-E6D42F004C34}"/>
              </a:ext>
            </a:extLst>
          </p:cNvPr>
          <p:cNvSpPr/>
          <p:nvPr/>
        </p:nvSpPr>
        <p:spPr>
          <a:xfrm>
            <a:off x="3279342" y="1896390"/>
            <a:ext cx="5633316" cy="115808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 Elasticity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33C958E9-E838-4F96-8055-543F2AEB48F1}"/>
                  </a:ext>
                </a:extLst>
              </p:cNvPr>
              <p:cNvSpPr txBox="1"/>
              <p:nvPr/>
            </p:nvSpPr>
            <p:spPr>
              <a:xfrm>
                <a:off x="4437693" y="2028546"/>
                <a:ext cx="3316613" cy="893771"/>
              </a:xfrm>
              <a:prstGeom prst="rect">
                <a:avLst/>
              </a:prstGeom>
              <a:solidFill>
                <a:srgbClr val="627981"/>
              </a:solid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bg1"/>
                              </a:solidFill>
                              <a:latin typeface="Cambria Math" panose="02040503050406030204" pitchFamily="18" charset="0"/>
                            </a:rPr>
                          </m:ctrlPr>
                        </m:fPr>
                        <m:num>
                          <m:r>
                            <a:rPr lang="en-US" sz="2800" b="0" i="0" smtClean="0">
                              <a:solidFill>
                                <a:schemeClr val="bg1"/>
                              </a:solidFill>
                              <a:latin typeface="Cambria Math" panose="02040503050406030204" pitchFamily="18" charset="0"/>
                            </a:rPr>
                            <m:t>% </m:t>
                          </m:r>
                          <m:r>
                            <m:rPr>
                              <m:sty m:val="p"/>
                            </m:rPr>
                            <a:rPr lang="en-US" sz="2800" b="0" i="0" smtClean="0">
                              <a:solidFill>
                                <a:schemeClr val="bg1"/>
                              </a:solidFill>
                              <a:latin typeface="Cambria Math" panose="02040503050406030204" pitchFamily="18" charset="0"/>
                            </a:rPr>
                            <m:t>change</m:t>
                          </m:r>
                          <m:r>
                            <a:rPr lang="en-US" sz="2800" b="0" i="0" smtClean="0">
                              <a:solidFill>
                                <a:schemeClr val="bg1"/>
                              </a:solidFill>
                              <a:latin typeface="Cambria Math" panose="02040503050406030204" pitchFamily="18" charset="0"/>
                            </a:rPr>
                            <m:t> </m:t>
                          </m:r>
                          <m:r>
                            <m:rPr>
                              <m:sty m:val="p"/>
                            </m:rPr>
                            <a:rPr lang="en-US" sz="2800" b="0" i="0" smtClean="0">
                              <a:solidFill>
                                <a:schemeClr val="bg1"/>
                              </a:solidFill>
                              <a:latin typeface="Cambria Math" panose="02040503050406030204" pitchFamily="18" charset="0"/>
                            </a:rPr>
                            <m:t>in</m:t>
                          </m:r>
                          <m:r>
                            <a:rPr lang="en-US" sz="2800" b="0" i="0" smtClean="0">
                              <a:solidFill>
                                <a:schemeClr val="bg1"/>
                              </a:solidFill>
                              <a:latin typeface="Cambria Math" panose="02040503050406030204" pitchFamily="18" charset="0"/>
                            </a:rPr>
                            <m:t> </m:t>
                          </m:r>
                          <m:r>
                            <m:rPr>
                              <m:sty m:val="p"/>
                            </m:rPr>
                            <a:rPr lang="en-US" sz="2800" b="0" i="0" smtClean="0">
                              <a:solidFill>
                                <a:schemeClr val="bg1"/>
                              </a:solidFill>
                              <a:latin typeface="Cambria Math" panose="02040503050406030204" pitchFamily="18" charset="0"/>
                            </a:rPr>
                            <m:t>quantity</m:t>
                          </m:r>
                        </m:num>
                        <m:den>
                          <m:r>
                            <a:rPr lang="en-US" sz="2800" b="0" i="0" smtClean="0">
                              <a:solidFill>
                                <a:schemeClr val="bg1"/>
                              </a:solidFill>
                              <a:latin typeface="Cambria Math" panose="02040503050406030204" pitchFamily="18" charset="0"/>
                            </a:rPr>
                            <m:t>% </m:t>
                          </m:r>
                          <m:r>
                            <m:rPr>
                              <m:sty m:val="p"/>
                            </m:rPr>
                            <a:rPr lang="en-US" sz="2800" b="0" i="0" smtClean="0">
                              <a:solidFill>
                                <a:schemeClr val="bg1"/>
                              </a:solidFill>
                              <a:latin typeface="Cambria Math" panose="02040503050406030204" pitchFamily="18" charset="0"/>
                            </a:rPr>
                            <m:t>change</m:t>
                          </m:r>
                          <m:r>
                            <a:rPr lang="en-US" sz="2800" b="0" i="0" smtClean="0">
                              <a:solidFill>
                                <a:schemeClr val="bg1"/>
                              </a:solidFill>
                              <a:latin typeface="Cambria Math" panose="02040503050406030204" pitchFamily="18" charset="0"/>
                            </a:rPr>
                            <m:t> </m:t>
                          </m:r>
                          <m:r>
                            <m:rPr>
                              <m:sty m:val="p"/>
                            </m:rPr>
                            <a:rPr lang="en-US" sz="2800" b="0" i="0" smtClean="0">
                              <a:solidFill>
                                <a:schemeClr val="bg1"/>
                              </a:solidFill>
                              <a:latin typeface="Cambria Math" panose="02040503050406030204" pitchFamily="18" charset="0"/>
                            </a:rPr>
                            <m:t>in</m:t>
                          </m:r>
                          <m:r>
                            <a:rPr lang="en-US" sz="2800" b="0" i="0" smtClean="0">
                              <a:solidFill>
                                <a:schemeClr val="bg1"/>
                              </a:solidFill>
                              <a:latin typeface="Cambria Math" panose="02040503050406030204" pitchFamily="18" charset="0"/>
                            </a:rPr>
                            <m:t> </m:t>
                          </m:r>
                          <m:r>
                            <m:rPr>
                              <m:sty m:val="p"/>
                            </m:rPr>
                            <a:rPr lang="en-US" sz="2800" b="0" i="0" smtClean="0">
                              <a:solidFill>
                                <a:schemeClr val="bg1"/>
                              </a:solidFill>
                              <a:latin typeface="Cambria Math" panose="02040503050406030204" pitchFamily="18" charset="0"/>
                            </a:rPr>
                            <m:t>price</m:t>
                          </m:r>
                        </m:den>
                      </m:f>
                    </m:oMath>
                  </m:oMathPara>
                </a14:m>
                <a:endParaRPr lang="en-US" sz="2800" dirty="0">
                  <a:latin typeface="Calibri" panose="020F0502020204030204" pitchFamily="34" charset="0"/>
                  <a:cs typeface="Calibri" panose="020F0502020204030204" pitchFamily="34" charset="0"/>
                </a:endParaRPr>
              </a:p>
            </p:txBody>
          </p:sp>
        </mc:Choice>
        <mc:Fallback xmlns="">
          <p:sp>
            <p:nvSpPr>
              <p:cNvPr id="2" name="TextBox 1">
                <a:extLst>
                  <a:ext uri="{FF2B5EF4-FFF2-40B4-BE49-F238E27FC236}">
                    <a16:creationId xmlns:a16="http://schemas.microsoft.com/office/drawing/2014/main" id="{33C958E9-E838-4F96-8055-543F2AEB48F1}"/>
                  </a:ext>
                </a:extLst>
              </p:cNvPr>
              <p:cNvSpPr txBox="1">
                <a:spLocks noRot="1" noChangeAspect="1" noMove="1" noResize="1" noEditPoints="1" noAdjustHandles="1" noChangeArrowheads="1" noChangeShapeType="1" noTextEdit="1"/>
              </p:cNvSpPr>
              <p:nvPr/>
            </p:nvSpPr>
            <p:spPr>
              <a:xfrm>
                <a:off x="4437693" y="2028546"/>
                <a:ext cx="3316613" cy="893771"/>
              </a:xfrm>
              <a:prstGeom prst="rect">
                <a:avLst/>
              </a:prstGeom>
              <a:blipFill>
                <a:blip r:embed="rId3"/>
                <a:stretch>
                  <a:fillRect/>
                </a:stretch>
              </a:blipFill>
            </p:spPr>
            <p:txBody>
              <a:bodyPr/>
              <a:lstStyle/>
              <a:p>
                <a:r>
                  <a:rPr lang="en-US">
                    <a:noFill/>
                  </a:rPr>
                  <a:t> </a:t>
                </a:r>
              </a:p>
            </p:txBody>
          </p:sp>
        </mc:Fallback>
      </mc:AlternateContent>
      <p:grpSp>
        <p:nvGrpSpPr>
          <p:cNvPr id="3" name="Group 2">
            <a:extLst>
              <a:ext uri="{FF2B5EF4-FFF2-40B4-BE49-F238E27FC236}">
                <a16:creationId xmlns:a16="http://schemas.microsoft.com/office/drawing/2014/main" id="{CB94A945-B757-41DD-AD33-E1DDFC62F5C7}"/>
              </a:ext>
            </a:extLst>
          </p:cNvPr>
          <p:cNvGrpSpPr/>
          <p:nvPr/>
        </p:nvGrpSpPr>
        <p:grpSpPr>
          <a:xfrm>
            <a:off x="3279343" y="3293508"/>
            <a:ext cx="5633316" cy="2011680"/>
            <a:chOff x="3279343" y="3293508"/>
            <a:chExt cx="5633316" cy="2011680"/>
          </a:xfrm>
          <a:solidFill>
            <a:srgbClr val="627981"/>
          </a:solidFill>
        </p:grpSpPr>
        <p:grpSp>
          <p:nvGrpSpPr>
            <p:cNvPr id="5" name="Group 4">
              <a:extLst>
                <a:ext uri="{FF2B5EF4-FFF2-40B4-BE49-F238E27FC236}">
                  <a16:creationId xmlns:a16="http://schemas.microsoft.com/office/drawing/2014/main" id="{12F2E71C-24A9-45C6-98BD-284C7CB8D747}"/>
                </a:ext>
              </a:extLst>
            </p:cNvPr>
            <p:cNvGrpSpPr/>
            <p:nvPr/>
          </p:nvGrpSpPr>
          <p:grpSpPr>
            <a:xfrm>
              <a:off x="3279343" y="3293508"/>
              <a:ext cx="2586652" cy="2011680"/>
              <a:chOff x="-1062969" y="1326654"/>
              <a:chExt cx="2586652" cy="2011680"/>
            </a:xfrm>
            <a:grpFill/>
          </p:grpSpPr>
          <p:sp>
            <p:nvSpPr>
              <p:cNvPr id="6" name="Rectangle 5">
                <a:extLst>
                  <a:ext uri="{FF2B5EF4-FFF2-40B4-BE49-F238E27FC236}">
                    <a16:creationId xmlns:a16="http://schemas.microsoft.com/office/drawing/2014/main" id="{89ACDC2E-4F49-41E6-96B0-163FEDEB85DD}"/>
                  </a:ext>
                </a:extLst>
              </p:cNvPr>
              <p:cNvSpPr>
                <a:spLocks noChangeAspect="1"/>
              </p:cNvSpPr>
              <p:nvPr/>
            </p:nvSpPr>
            <p:spPr>
              <a:xfrm>
                <a:off x="-1062969" y="1326654"/>
                <a:ext cx="2586652" cy="201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TextBox 6">
                <a:extLst>
                  <a:ext uri="{FF2B5EF4-FFF2-40B4-BE49-F238E27FC236}">
                    <a16:creationId xmlns:a16="http://schemas.microsoft.com/office/drawing/2014/main" id="{A21819C3-EBE3-4FFB-9088-0886E8124DBB}"/>
                  </a:ext>
                </a:extLst>
              </p:cNvPr>
              <p:cNvSpPr txBox="1"/>
              <p:nvPr/>
            </p:nvSpPr>
            <p:spPr>
              <a:xfrm>
                <a:off x="-757984" y="1652804"/>
                <a:ext cx="1976681" cy="1143070"/>
              </a:xfrm>
              <a:prstGeom prst="rect">
                <a:avLst/>
              </a:prstGeom>
              <a:grpFill/>
            </p:spPr>
            <p:txBody>
              <a:bodyPr wrap="square" rtlCol="0" anchor="ctr">
                <a:spAutoFit/>
              </a:bodyPr>
              <a:lstStyle/>
              <a:p>
                <a:pPr algn="ctr">
                  <a:lnSpc>
                    <a:spcPct val="150000"/>
                  </a:lnSpc>
                </a:pPr>
                <a:r>
                  <a:rPr lang="en-US" sz="2400" dirty="0">
                    <a:solidFill>
                      <a:schemeClr val="bg1"/>
                    </a:solidFill>
                  </a:rPr>
                  <a:t>Price Elasticity of Demand</a:t>
                </a:r>
              </a:p>
            </p:txBody>
          </p:sp>
        </p:grpSp>
        <p:grpSp>
          <p:nvGrpSpPr>
            <p:cNvPr id="8" name="Group 7">
              <a:extLst>
                <a:ext uri="{FF2B5EF4-FFF2-40B4-BE49-F238E27FC236}">
                  <a16:creationId xmlns:a16="http://schemas.microsoft.com/office/drawing/2014/main" id="{FE3542D5-DA1D-483E-8433-F3121C9D61C5}"/>
                </a:ext>
              </a:extLst>
            </p:cNvPr>
            <p:cNvGrpSpPr/>
            <p:nvPr/>
          </p:nvGrpSpPr>
          <p:grpSpPr>
            <a:xfrm>
              <a:off x="6326007" y="3293508"/>
              <a:ext cx="2586652" cy="2011680"/>
              <a:chOff x="3531825" y="1747689"/>
              <a:chExt cx="2586652" cy="2011680"/>
            </a:xfrm>
            <a:grpFill/>
          </p:grpSpPr>
          <p:sp>
            <p:nvSpPr>
              <p:cNvPr id="9" name="Rectangle 8">
                <a:extLst>
                  <a:ext uri="{FF2B5EF4-FFF2-40B4-BE49-F238E27FC236}">
                    <a16:creationId xmlns:a16="http://schemas.microsoft.com/office/drawing/2014/main" id="{31D3A111-37A9-4B52-8A3D-2E2163F4A67E}"/>
                  </a:ext>
                </a:extLst>
              </p:cNvPr>
              <p:cNvSpPr>
                <a:spLocks noChangeAspect="1"/>
              </p:cNvSpPr>
              <p:nvPr/>
            </p:nvSpPr>
            <p:spPr>
              <a:xfrm>
                <a:off x="3531825" y="1747689"/>
                <a:ext cx="2586652" cy="201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TextBox 9">
                <a:extLst>
                  <a:ext uri="{FF2B5EF4-FFF2-40B4-BE49-F238E27FC236}">
                    <a16:creationId xmlns:a16="http://schemas.microsoft.com/office/drawing/2014/main" id="{E21600C8-C061-4D3E-88AC-F1F8BECD3FB4}"/>
                  </a:ext>
                </a:extLst>
              </p:cNvPr>
              <p:cNvSpPr txBox="1"/>
              <p:nvPr/>
            </p:nvSpPr>
            <p:spPr>
              <a:xfrm>
                <a:off x="3833969" y="2073839"/>
                <a:ext cx="1982364" cy="1143070"/>
              </a:xfrm>
              <a:prstGeom prst="rect">
                <a:avLst/>
              </a:prstGeom>
              <a:grpFill/>
            </p:spPr>
            <p:txBody>
              <a:bodyPr wrap="square" rtlCol="0" anchor="ctr">
                <a:spAutoFit/>
              </a:bodyPr>
              <a:lstStyle/>
              <a:p>
                <a:pPr algn="ctr">
                  <a:lnSpc>
                    <a:spcPct val="150000"/>
                  </a:lnSpc>
                </a:pPr>
                <a:r>
                  <a:rPr lang="en-US" sz="2400" dirty="0">
                    <a:solidFill>
                      <a:schemeClr val="bg1"/>
                    </a:solidFill>
                  </a:rPr>
                  <a:t>Price Elasticity of Supply</a:t>
                </a:r>
              </a:p>
            </p:txBody>
          </p:sp>
        </p:grpSp>
      </p:grpSp>
    </p:spTree>
    <p:extLst>
      <p:ext uri="{BB962C8B-B14F-4D97-AF65-F5344CB8AC3E}">
        <p14:creationId xmlns:p14="http://schemas.microsoft.com/office/powerpoint/2010/main" val="4434565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Maximizing Profits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B12D8E42-B35D-4238-A183-D76E562ED4F4}"/>
              </a:ext>
            </a:extLst>
          </p:cNvPr>
          <p:cNvSpPr txBox="1"/>
          <p:nvPr/>
        </p:nvSpPr>
        <p:spPr>
          <a:xfrm>
            <a:off x="6345690" y="1480155"/>
            <a:ext cx="3889691" cy="4093428"/>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technological breakthrough, firms are able to produce at a cheaper and more efficient rate, causing the supply curve to shift right.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produced good has a highly inelastic demand curve, the rightward shift in supply will lead to a substantially lower price for the product with relatively little increase in the quantity sold. </a:t>
            </a:r>
          </a:p>
        </p:txBody>
      </p:sp>
      <p:pic>
        <p:nvPicPr>
          <p:cNvPr id="3" name="Picture 2" descr="A graph showing the impact of a shift in supply with a highly inelastic demand curve.">
            <a:extLst>
              <a:ext uri="{FF2B5EF4-FFF2-40B4-BE49-F238E27FC236}">
                <a16:creationId xmlns:a16="http://schemas.microsoft.com/office/drawing/2014/main" id="{C58639A7-0C77-4F44-B52D-09DF15F7A39B}"/>
              </a:ext>
            </a:extLst>
          </p:cNvPr>
          <p:cNvPicPr>
            <a:picLocks noChangeAspect="1"/>
          </p:cNvPicPr>
          <p:nvPr/>
        </p:nvPicPr>
        <p:blipFill>
          <a:blip r:embed="rId3"/>
          <a:stretch>
            <a:fillRect/>
          </a:stretch>
        </p:blipFill>
        <p:spPr>
          <a:xfrm>
            <a:off x="1524001" y="1383374"/>
            <a:ext cx="4322311" cy="5007668"/>
          </a:xfrm>
          <a:prstGeom prst="rect">
            <a:avLst/>
          </a:prstGeom>
        </p:spPr>
      </p:pic>
    </p:spTree>
    <p:extLst>
      <p:ext uri="{BB962C8B-B14F-4D97-AF65-F5344CB8AC3E}">
        <p14:creationId xmlns:p14="http://schemas.microsoft.com/office/powerpoint/2010/main" val="11121975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Maximizing Profits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a shift in supply with a highly elastic demand curve.">
            <a:extLst>
              <a:ext uri="{FF2B5EF4-FFF2-40B4-BE49-F238E27FC236}">
                <a16:creationId xmlns:a16="http://schemas.microsoft.com/office/drawing/2014/main" id="{557F44B6-F325-436C-B059-7FC7C32A7891}"/>
              </a:ext>
            </a:extLst>
          </p:cNvPr>
          <p:cNvPicPr>
            <a:picLocks noChangeAspect="1"/>
          </p:cNvPicPr>
          <p:nvPr/>
        </p:nvPicPr>
        <p:blipFill>
          <a:blip r:embed="rId3"/>
          <a:stretch>
            <a:fillRect/>
          </a:stretch>
        </p:blipFill>
        <p:spPr>
          <a:xfrm>
            <a:off x="1524001" y="1383374"/>
            <a:ext cx="4270248" cy="5010912"/>
          </a:xfrm>
          <a:prstGeom prst="rect">
            <a:avLst/>
          </a:prstGeom>
        </p:spPr>
      </p:pic>
      <p:sp>
        <p:nvSpPr>
          <p:cNvPr id="9" name="TextBox 8">
            <a:extLst>
              <a:ext uri="{FF2B5EF4-FFF2-40B4-BE49-F238E27FC236}">
                <a16:creationId xmlns:a16="http://schemas.microsoft.com/office/drawing/2014/main" id="{12FCAB31-F60D-458A-8A05-16429A4530F0}"/>
              </a:ext>
            </a:extLst>
          </p:cNvPr>
          <p:cNvSpPr txBox="1"/>
          <p:nvPr/>
        </p:nvSpPr>
        <p:spPr>
          <a:xfrm>
            <a:off x="6345690" y="1480155"/>
            <a:ext cx="3889691" cy="2246769"/>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other hand, if the produced good has a highly elastic demand curve, the rightward shift in supply will lead to a substantially higher quantity sold with relatively little decrease in the price.</a:t>
            </a:r>
          </a:p>
        </p:txBody>
      </p:sp>
    </p:spTree>
    <p:extLst>
      <p:ext uri="{BB962C8B-B14F-4D97-AF65-F5344CB8AC3E}">
        <p14:creationId xmlns:p14="http://schemas.microsoft.com/office/powerpoint/2010/main" val="25686163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Can Businesses Pass Costs on to Consumers?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also reveals whether firms can pass higher costs that they incur on to consumers. </a:t>
              </a:r>
            </a:p>
          </p:txBody>
        </p:sp>
      </p:grpSp>
      <p:grpSp>
        <p:nvGrpSpPr>
          <p:cNvPr id="25" name="Group 24">
            <a:extLst>
              <a:ext uri="{FF2B5EF4-FFF2-40B4-BE49-F238E27FC236}">
                <a16:creationId xmlns:a16="http://schemas.microsoft.com/office/drawing/2014/main" id="{608B93DA-12D5-4969-B4A3-543200217DEA}"/>
              </a:ext>
            </a:extLst>
          </p:cNvPr>
          <p:cNvGrpSpPr/>
          <p:nvPr/>
        </p:nvGrpSpPr>
        <p:grpSpPr>
          <a:xfrm>
            <a:off x="2066922" y="247397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Addictive substances with highly inelastic demand, like cigarettes, are products for which producers can pass higher costs on to consumers.</a:t>
              </a:r>
            </a:p>
          </p:txBody>
        </p:sp>
      </p:grpSp>
      <p:grpSp>
        <p:nvGrpSpPr>
          <p:cNvPr id="32" name="Group 31">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Economic research suggests that increasing cigarette prices by 10% leads to about a 3% reduction in the quantity of cigarettes purchased.</a:t>
              </a:r>
            </a:p>
          </p:txBody>
        </p:sp>
      </p:grpSp>
      <p:grpSp>
        <p:nvGrpSpPr>
          <p:cNvPr id="35" name="Group 34">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Higher taxes on cigarettes will raise tax revenue for the government, but they will not affect the quantity of smoking very much.</a:t>
              </a:r>
            </a:p>
          </p:txBody>
        </p:sp>
      </p:grpSp>
    </p:spTree>
    <p:extLst>
      <p:ext uri="{BB962C8B-B14F-4D97-AF65-F5344CB8AC3E}">
        <p14:creationId xmlns:p14="http://schemas.microsoft.com/office/powerpoint/2010/main" val="4501844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Tax Incidence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example of cigarette taxes demonstrated that because demand is inelastic, taxes are not effective at reducing the quantity of smoking.</a:t>
              </a:r>
            </a:p>
          </p:txBody>
        </p:sp>
      </p:grpSp>
      <p:grpSp>
        <p:nvGrpSpPr>
          <p:cNvPr id="25" name="Group 24">
            <a:extLst>
              <a:ext uri="{FF2B5EF4-FFF2-40B4-BE49-F238E27FC236}">
                <a16:creationId xmlns:a16="http://schemas.microsoft.com/office/drawing/2014/main" id="{608B93DA-12D5-4969-B4A3-543200217DEA}"/>
              </a:ext>
            </a:extLst>
          </p:cNvPr>
          <p:cNvGrpSpPr/>
          <p:nvPr/>
        </p:nvGrpSpPr>
        <p:grpSpPr>
          <a:xfrm>
            <a:off x="2066921" y="2473976"/>
            <a:ext cx="8058155" cy="806935"/>
            <a:chOff x="542922" y="1736761"/>
            <a:chExt cx="8058155"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2" y="1896977"/>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Cigarette taxes mainly affect consumers in the form of higher prices.</a:t>
              </a:r>
            </a:p>
          </p:txBody>
        </p:sp>
      </p:grpSp>
      <p:grpSp>
        <p:nvGrpSpPr>
          <p:cNvPr id="32" name="Group 31">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analysis, or manner, of how a tax burden is divided between consumers and producers is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tax incidence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grpSp>
      <p:grpSp>
        <p:nvGrpSpPr>
          <p:cNvPr id="35" name="Group 34">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Typically, the tax incidence, or burden, falls both on the consumers and producers of the taxed good. </a:t>
              </a:r>
            </a:p>
          </p:txBody>
        </p:sp>
      </p:grpSp>
      <p:grpSp>
        <p:nvGrpSpPr>
          <p:cNvPr id="16" name="Group 15">
            <a:extLst>
              <a:ext uri="{FF2B5EF4-FFF2-40B4-BE49-F238E27FC236}">
                <a16:creationId xmlns:a16="http://schemas.microsoft.com/office/drawing/2014/main" id="{017EA323-20C2-41EC-ABCA-E126C211994B}"/>
              </a:ext>
            </a:extLst>
          </p:cNvPr>
          <p:cNvGrpSpPr/>
          <p:nvPr/>
        </p:nvGrpSpPr>
        <p:grpSpPr>
          <a:xfrm>
            <a:off x="2066921" y="513593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331DA78-162A-4F39-B4A0-FD1834BD25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A3B768F6-0AA8-430B-A131-16E49F32154F}"/>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one wants to predict which group will bear most of the burden, all one needs to do is examine the elasticity of demand and supply. </a:t>
              </a:r>
            </a:p>
          </p:txBody>
        </p:sp>
      </p:grpSp>
    </p:spTree>
    <p:extLst>
      <p:ext uri="{BB962C8B-B14F-4D97-AF65-F5344CB8AC3E}">
        <p14:creationId xmlns:p14="http://schemas.microsoft.com/office/powerpoint/2010/main" val="33507397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Tax Incidence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D1584B3-C3AB-4B25-B4A0-5D08CB9BC8AC}"/>
              </a:ext>
            </a:extLst>
          </p:cNvPr>
          <p:cNvSpPr/>
          <p:nvPr/>
        </p:nvSpPr>
        <p:spPr>
          <a:xfrm>
            <a:off x="2890182" y="1493661"/>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demand is relatively inelastic, and</a:t>
            </a:r>
          </a:p>
        </p:txBody>
      </p:sp>
      <p:sp>
        <p:nvSpPr>
          <p:cNvPr id="20" name="Rectangle 19">
            <a:extLst>
              <a:ext uri="{FF2B5EF4-FFF2-40B4-BE49-F238E27FC236}">
                <a16:creationId xmlns:a16="http://schemas.microsoft.com/office/drawing/2014/main" id="{ED002238-8569-403D-BE11-1B40373C1F6B}"/>
              </a:ext>
            </a:extLst>
          </p:cNvPr>
          <p:cNvSpPr/>
          <p:nvPr/>
        </p:nvSpPr>
        <p:spPr>
          <a:xfrm>
            <a:off x="2890182" y="3462704"/>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supply is relatively elastic,</a:t>
            </a:r>
          </a:p>
        </p:txBody>
      </p:sp>
      <p:sp>
        <p:nvSpPr>
          <p:cNvPr id="23" name="Rectangle 22">
            <a:extLst>
              <a:ext uri="{FF2B5EF4-FFF2-40B4-BE49-F238E27FC236}">
                <a16:creationId xmlns:a16="http://schemas.microsoft.com/office/drawing/2014/main" id="{1D909006-97F5-4ED5-A0C9-20FEEA64FEA4}"/>
              </a:ext>
            </a:extLst>
          </p:cNvPr>
          <p:cNvSpPr/>
          <p:nvPr/>
        </p:nvSpPr>
        <p:spPr>
          <a:xfrm>
            <a:off x="2890182" y="5431747"/>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consumers bear a majority of the tax burden</a:t>
            </a:r>
          </a:p>
        </p:txBody>
      </p:sp>
      <p:sp>
        <p:nvSpPr>
          <p:cNvPr id="3" name="Arrow: Down 2">
            <a:extLst>
              <a:ext uri="{FF2B5EF4-FFF2-40B4-BE49-F238E27FC236}">
                <a16:creationId xmlns:a16="http://schemas.microsoft.com/office/drawing/2014/main" id="{99E78403-AFBD-4CC4-930C-8DE11C3FAD2A}"/>
              </a:ext>
            </a:extLst>
          </p:cNvPr>
          <p:cNvSpPr/>
          <p:nvPr/>
        </p:nvSpPr>
        <p:spPr>
          <a:xfrm>
            <a:off x="4164643" y="2581469"/>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Arrow: Down 26">
            <a:extLst>
              <a:ext uri="{FF2B5EF4-FFF2-40B4-BE49-F238E27FC236}">
                <a16:creationId xmlns:a16="http://schemas.microsoft.com/office/drawing/2014/main" id="{AE648518-210A-48CB-BB49-21966DB1AE3F}"/>
              </a:ext>
            </a:extLst>
          </p:cNvPr>
          <p:cNvSpPr/>
          <p:nvPr/>
        </p:nvSpPr>
        <p:spPr>
          <a:xfrm>
            <a:off x="4167189" y="4550512"/>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A420248E-3005-4678-834D-518C889CB358}"/>
              </a:ext>
            </a:extLst>
          </p:cNvPr>
          <p:cNvSpPr/>
          <p:nvPr/>
        </p:nvSpPr>
        <p:spPr>
          <a:xfrm>
            <a:off x="6358760" y="1493661"/>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demand is relatively elastic, and</a:t>
            </a:r>
          </a:p>
        </p:txBody>
      </p:sp>
      <p:sp>
        <p:nvSpPr>
          <p:cNvPr id="29" name="Rectangle 28">
            <a:extLst>
              <a:ext uri="{FF2B5EF4-FFF2-40B4-BE49-F238E27FC236}">
                <a16:creationId xmlns:a16="http://schemas.microsoft.com/office/drawing/2014/main" id="{EF66863E-F7EA-4548-92EB-88BA38BC5F67}"/>
              </a:ext>
            </a:extLst>
          </p:cNvPr>
          <p:cNvSpPr/>
          <p:nvPr/>
        </p:nvSpPr>
        <p:spPr>
          <a:xfrm>
            <a:off x="6358760" y="3462704"/>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supply is relatively inelastic,</a:t>
            </a:r>
          </a:p>
        </p:txBody>
      </p:sp>
      <p:sp>
        <p:nvSpPr>
          <p:cNvPr id="38" name="Rectangle 37">
            <a:extLst>
              <a:ext uri="{FF2B5EF4-FFF2-40B4-BE49-F238E27FC236}">
                <a16:creationId xmlns:a16="http://schemas.microsoft.com/office/drawing/2014/main" id="{CD3571BC-83E8-4804-A0A0-C78675368428}"/>
              </a:ext>
            </a:extLst>
          </p:cNvPr>
          <p:cNvSpPr/>
          <p:nvPr/>
        </p:nvSpPr>
        <p:spPr>
          <a:xfrm>
            <a:off x="6358760" y="5431747"/>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suppliers bear a majority of the tax burden</a:t>
            </a:r>
          </a:p>
        </p:txBody>
      </p:sp>
      <p:sp>
        <p:nvSpPr>
          <p:cNvPr id="39" name="Arrow: Down 38">
            <a:extLst>
              <a:ext uri="{FF2B5EF4-FFF2-40B4-BE49-F238E27FC236}">
                <a16:creationId xmlns:a16="http://schemas.microsoft.com/office/drawing/2014/main" id="{404C9274-2A3C-4650-98E8-CBCCE131852A}"/>
              </a:ext>
            </a:extLst>
          </p:cNvPr>
          <p:cNvSpPr/>
          <p:nvPr/>
        </p:nvSpPr>
        <p:spPr>
          <a:xfrm>
            <a:off x="7633221" y="2581469"/>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Arrow: Down 39">
            <a:extLst>
              <a:ext uri="{FF2B5EF4-FFF2-40B4-BE49-F238E27FC236}">
                <a16:creationId xmlns:a16="http://schemas.microsoft.com/office/drawing/2014/main" id="{3BA166DA-14D6-4156-AFFA-BB7AE9F07B72}"/>
              </a:ext>
            </a:extLst>
          </p:cNvPr>
          <p:cNvSpPr/>
          <p:nvPr/>
        </p:nvSpPr>
        <p:spPr>
          <a:xfrm>
            <a:off x="7635767" y="4550512"/>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35330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 Demand, Inelastic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BCD0F24-1914-402A-8D27-BC4E76C0A553}"/>
              </a:ext>
            </a:extLst>
          </p:cNvPr>
          <p:cNvSpPr txBox="1"/>
          <p:nvPr/>
        </p:nvSpPr>
        <p:spPr>
          <a:xfrm>
            <a:off x="1328701" y="5533348"/>
            <a:ext cx="9534598" cy="107721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excise tax introduces a wedge between the price paid by consumers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1800" b="0" i="0" u="none" strike="noStrike" kern="1200" cap="none" spc="0" normalizeH="0" baseline="-25000" noProof="0" dirty="0">
                <a:ln>
                  <a:noFill/>
                </a:ln>
                <a:solidFill>
                  <a:prstClr val="white"/>
                </a:solidFill>
                <a:effectLst/>
                <a:uLnTx/>
                <a:uFillTx/>
                <a:latin typeface="Calibri" panose="020F0502020204030204"/>
                <a:ea typeface="+mn-ea"/>
                <a:cs typeface="+mn-cs"/>
              </a:rPr>
              <a:t>c</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the price received by producers</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When the supply curve is inelastic and demand is elastic, the burden is passed on to producers and taxes do not greatly affect the equilibrium quantity. </a:t>
            </a:r>
          </a:p>
        </p:txBody>
      </p:sp>
      <p:pic>
        <p:nvPicPr>
          <p:cNvPr id="3" name="Picture 2" descr="A graph showing the tax incidence between producers and consumers when the demand curve is elastic and the supply curve is inelastic.">
            <a:extLst>
              <a:ext uri="{FF2B5EF4-FFF2-40B4-BE49-F238E27FC236}">
                <a16:creationId xmlns:a16="http://schemas.microsoft.com/office/drawing/2014/main" id="{984F3D8F-0A93-4A4A-B890-CB15BECF7958}"/>
              </a:ext>
            </a:extLst>
          </p:cNvPr>
          <p:cNvPicPr>
            <a:picLocks noChangeAspect="1"/>
          </p:cNvPicPr>
          <p:nvPr/>
        </p:nvPicPr>
        <p:blipFill>
          <a:blip r:embed="rId3"/>
          <a:stretch>
            <a:fillRect/>
          </a:stretch>
        </p:blipFill>
        <p:spPr>
          <a:xfrm>
            <a:off x="3610099" y="1314137"/>
            <a:ext cx="4322872" cy="4034681"/>
          </a:xfrm>
          <a:prstGeom prst="rect">
            <a:avLst/>
          </a:prstGeom>
        </p:spPr>
      </p:pic>
    </p:spTree>
    <p:extLst>
      <p:ext uri="{BB962C8B-B14F-4D97-AF65-F5344CB8AC3E}">
        <p14:creationId xmlns:p14="http://schemas.microsoft.com/office/powerpoint/2010/main" val="11533362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 Supply, Inelastic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8AB36C6-A714-48BE-8A4F-6110AF0B8148}"/>
              </a:ext>
            </a:extLst>
          </p:cNvPr>
          <p:cNvSpPr txBox="1"/>
          <p:nvPr/>
        </p:nvSpPr>
        <p:spPr>
          <a:xfrm>
            <a:off x="2077299" y="5503892"/>
            <a:ext cx="803740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supply is more elastic than demand, the tax incidence on consumers is larger than the tax incidence on producers. The more elastic the demand and supply curves, the lower the tax revenue.</a:t>
            </a:r>
          </a:p>
        </p:txBody>
      </p:sp>
      <p:pic>
        <p:nvPicPr>
          <p:cNvPr id="3" name="Picture 2" descr="A graph showing the tax incidence between producers and consumers when the supply curve is more elastic than the demand curve.">
            <a:extLst>
              <a:ext uri="{FF2B5EF4-FFF2-40B4-BE49-F238E27FC236}">
                <a16:creationId xmlns:a16="http://schemas.microsoft.com/office/drawing/2014/main" id="{F9692655-FD8B-4D6A-AF8C-D1AD9720580B}"/>
              </a:ext>
            </a:extLst>
          </p:cNvPr>
          <p:cNvPicPr>
            <a:picLocks noChangeAspect="1"/>
          </p:cNvPicPr>
          <p:nvPr/>
        </p:nvPicPr>
        <p:blipFill>
          <a:blip r:embed="rId3"/>
          <a:stretch>
            <a:fillRect/>
          </a:stretch>
        </p:blipFill>
        <p:spPr>
          <a:xfrm>
            <a:off x="3577812" y="1344046"/>
            <a:ext cx="4325112" cy="4046316"/>
          </a:xfrm>
          <a:prstGeom prst="rect">
            <a:avLst/>
          </a:prstGeom>
        </p:spPr>
      </p:pic>
    </p:spTree>
    <p:extLst>
      <p:ext uri="{BB962C8B-B14F-4D97-AF65-F5344CB8AC3E}">
        <p14:creationId xmlns:p14="http://schemas.microsoft.com/office/powerpoint/2010/main" val="38509810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vs. Short-Run Impact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Elasticities are often lower (more inelastic) in the short run than in the long run. </a:t>
              </a:r>
            </a:p>
          </p:txBody>
        </p:sp>
      </p:grpSp>
      <p:grpSp>
        <p:nvGrpSpPr>
          <p:cNvPr id="25" name="Group 24">
            <a:extLst>
              <a:ext uri="{FF2B5EF4-FFF2-40B4-BE49-F238E27FC236}">
                <a16:creationId xmlns:a16="http://schemas.microsoft.com/office/drawing/2014/main" id="{608B93DA-12D5-4969-B4A3-543200217DEA}"/>
              </a:ext>
            </a:extLst>
          </p:cNvPr>
          <p:cNvGrpSpPr/>
          <p:nvPr/>
        </p:nvGrpSpPr>
        <p:grpSpPr>
          <a:xfrm>
            <a:off x="2066921" y="2473976"/>
            <a:ext cx="8058155" cy="806935"/>
            <a:chOff x="542922" y="1736761"/>
            <a:chExt cx="8058155"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2" y="182243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demand side of the market, it can sometimes be difficult to change quantity demanded in the short run but easier in the long run.</a:t>
              </a:r>
            </a:p>
          </p:txBody>
        </p:sp>
      </p:grpSp>
      <p:grpSp>
        <p:nvGrpSpPr>
          <p:cNvPr id="32" name="Group 31">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in the short run, it is not easy for a person to make substantial changes in energy consumption, like gas usage.</a:t>
              </a:r>
            </a:p>
          </p:txBody>
        </p:sp>
      </p:grpSp>
      <p:grpSp>
        <p:nvGrpSpPr>
          <p:cNvPr id="35" name="Group 34">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94231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in the long run, perhaps you can purchase a car that gets more miles to the gallon or choose a job that is closer to where you live.</a:t>
              </a:r>
            </a:p>
          </p:txBody>
        </p:sp>
      </p:grpSp>
    </p:spTree>
    <p:extLst>
      <p:ext uri="{BB962C8B-B14F-4D97-AF65-F5344CB8AC3E}">
        <p14:creationId xmlns:p14="http://schemas.microsoft.com/office/powerpoint/2010/main" val="36282770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vs. Short-Run Impact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96A9BCC3-4DAA-4C4E-A855-D84275E56B42}"/>
              </a:ext>
            </a:extLst>
          </p:cNvPr>
          <p:cNvGrpSpPr/>
          <p:nvPr/>
        </p:nvGrpSpPr>
        <p:grpSpPr>
          <a:xfrm>
            <a:off x="2066922" y="1585567"/>
            <a:ext cx="8058153" cy="1099767"/>
            <a:chOff x="542922" y="1736761"/>
            <a:chExt cx="8058153" cy="1099767"/>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2" cy="10997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supply side of the market, producers of goods and services typically find it easier to expand production in the long term of several years rather than in the short run of a few months.</a:t>
              </a:r>
            </a:p>
          </p:txBody>
        </p:sp>
      </p:grpSp>
      <p:grpSp>
        <p:nvGrpSpPr>
          <p:cNvPr id="25" name="Group 24">
            <a:extLst>
              <a:ext uri="{FF2B5EF4-FFF2-40B4-BE49-F238E27FC236}">
                <a16:creationId xmlns:a16="http://schemas.microsoft.com/office/drawing/2014/main" id="{608B93DA-12D5-4969-B4A3-543200217DEA}"/>
              </a:ext>
            </a:extLst>
          </p:cNvPr>
          <p:cNvGrpSpPr/>
          <p:nvPr/>
        </p:nvGrpSpPr>
        <p:grpSpPr>
          <a:xfrm>
            <a:off x="2066922" y="2776092"/>
            <a:ext cx="8058152" cy="1101335"/>
            <a:chOff x="542922" y="1736761"/>
            <a:chExt cx="8058152" cy="11013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1" cy="10997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2" y="1822433"/>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in the short run, it can be costly or difficult to build a new factory, hire many new workers, or open new stores. However, over a few years, these changes are possible.</a:t>
              </a:r>
            </a:p>
          </p:txBody>
        </p:sp>
      </p:grpSp>
      <p:grpSp>
        <p:nvGrpSpPr>
          <p:cNvPr id="32" name="Group 31">
            <a:extLst>
              <a:ext uri="{FF2B5EF4-FFF2-40B4-BE49-F238E27FC236}">
                <a16:creationId xmlns:a16="http://schemas.microsoft.com/office/drawing/2014/main" id="{230C1D09-6C14-43AA-82DC-A2A61F34F6B2}"/>
              </a:ext>
            </a:extLst>
          </p:cNvPr>
          <p:cNvGrpSpPr/>
          <p:nvPr/>
        </p:nvGrpSpPr>
        <p:grpSpPr>
          <a:xfrm>
            <a:off x="2066920" y="3963099"/>
            <a:ext cx="8058152" cy="1099766"/>
            <a:chOff x="542922" y="1736761"/>
            <a:chExt cx="8058152" cy="1099766"/>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1" cy="10997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most markets for goods and services, prices fluctuate more than quantities in the short run, but quantities often adjust more than prices in the long run.</a:t>
              </a:r>
            </a:p>
          </p:txBody>
        </p:sp>
      </p:grpSp>
    </p:spTree>
    <p:extLst>
      <p:ext uri="{BB962C8B-B14F-4D97-AF65-F5344CB8AC3E}">
        <p14:creationId xmlns:p14="http://schemas.microsoft.com/office/powerpoint/2010/main" val="42412385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665993"/>
            <a:ext cx="9273061" cy="440120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market for goods and services, quantity supplied and quantity demanded are often relatively slow to react to changes in price in the short run but react more substantially in the long run, indicating that that demand and supply often (but not always) tend to be relatively inelastic in the short run and relatively elastic in the long run.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tax incidence depends on the relative price elasticity of supply and demand: when supply is more elastic than demand, buyers bear most of the tax burden, and when demand is more elastic than supply, producers bear most of the cost of the tax.</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Tax revenue is larger the more inelastic the demand and supply are.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9672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 Elasticity of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68788856-1A33-442C-912D-828FCB6805EA}"/>
                  </a:ext>
                </a:extLst>
              </p:cNvPr>
              <p:cNvSpPr txBox="1"/>
              <p:nvPr/>
            </p:nvSpPr>
            <p:spPr>
              <a:xfrm>
                <a:off x="2645408" y="5476546"/>
                <a:ext cx="6901184" cy="684803"/>
              </a:xfrm>
              <a:prstGeom prst="rect">
                <a:avLst/>
              </a:prstGeom>
              <a:solidFill>
                <a:srgbClr val="627981"/>
              </a:solid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000" b="0" i="0" smtClean="0">
                          <a:solidFill>
                            <a:schemeClr val="bg1"/>
                          </a:solidFill>
                          <a:latin typeface="Cambria Math" panose="02040503050406030204" pitchFamily="18" charset="0"/>
                        </a:rPr>
                        <m:t>price</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elasticity</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of</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demand</m:t>
                      </m:r>
                      <m:r>
                        <a:rPr lang="en-US" sz="2000" b="0" i="0" smtClean="0">
                          <a:solidFill>
                            <a:schemeClr val="bg1"/>
                          </a:solidFill>
                          <a:latin typeface="Cambria Math" panose="02040503050406030204" pitchFamily="18" charset="0"/>
                        </a:rPr>
                        <m:t>=</m:t>
                      </m:r>
                      <m:d>
                        <m:dPr>
                          <m:begChr m:val="|"/>
                          <m:endChr m:val="|"/>
                          <m:ctrlPr>
                            <a:rPr lang="en-US" sz="2000" b="0" i="1" smtClean="0">
                              <a:solidFill>
                                <a:schemeClr val="bg1"/>
                              </a:solidFill>
                              <a:latin typeface="Cambria Math" panose="02040503050406030204" pitchFamily="18" charset="0"/>
                            </a:rPr>
                          </m:ctrlPr>
                        </m:dPr>
                        <m:e>
                          <m:f>
                            <m:fPr>
                              <m:ctrlPr>
                                <a:rPr lang="en-US" sz="2000" b="0" i="1" smtClean="0">
                                  <a:solidFill>
                                    <a:schemeClr val="bg1"/>
                                  </a:solidFill>
                                  <a:latin typeface="Cambria Math" panose="02040503050406030204" pitchFamily="18" charset="0"/>
                                </a:rPr>
                              </m:ctrlPr>
                            </m:fPr>
                            <m:num>
                              <m:r>
                                <a:rPr lang="en-US" sz="2000">
                                  <a:solidFill>
                                    <a:schemeClr val="bg1"/>
                                  </a:solidFill>
                                  <a:latin typeface="Cambria Math" panose="02040503050406030204" pitchFamily="18" charset="0"/>
                                </a:rPr>
                                <m:t>% </m:t>
                              </m:r>
                              <m:r>
                                <m:rPr>
                                  <m:sty m:val="p"/>
                                </m:rPr>
                                <a:rPr lang="en-US" sz="2000">
                                  <a:solidFill>
                                    <a:schemeClr val="bg1"/>
                                  </a:solidFill>
                                  <a:latin typeface="Cambria Math" panose="02040503050406030204" pitchFamily="18" charset="0"/>
                                </a:rPr>
                                <m:t>change</m:t>
                              </m:r>
                              <m:r>
                                <a:rPr lang="en-US" sz="2000">
                                  <a:solidFill>
                                    <a:schemeClr val="bg1"/>
                                  </a:solidFill>
                                  <a:latin typeface="Cambria Math" panose="02040503050406030204" pitchFamily="18" charset="0"/>
                                </a:rPr>
                                <m:t> </m:t>
                              </m:r>
                              <m:r>
                                <m:rPr>
                                  <m:sty m:val="p"/>
                                </m:rPr>
                                <a:rPr lang="en-US" sz="2000">
                                  <a:solidFill>
                                    <a:schemeClr val="bg1"/>
                                  </a:solidFill>
                                  <a:latin typeface="Cambria Math" panose="02040503050406030204" pitchFamily="18" charset="0"/>
                                </a:rPr>
                                <m:t>in</m:t>
                              </m:r>
                              <m:r>
                                <a:rPr lang="en-US" sz="2000">
                                  <a:solidFill>
                                    <a:schemeClr val="bg1"/>
                                  </a:solidFill>
                                  <a:latin typeface="Cambria Math" panose="02040503050406030204" pitchFamily="18" charset="0"/>
                                </a:rPr>
                                <m:t> </m:t>
                              </m:r>
                              <m:r>
                                <m:rPr>
                                  <m:sty m:val="p"/>
                                </m:rPr>
                                <a:rPr lang="en-US" sz="2000">
                                  <a:solidFill>
                                    <a:schemeClr val="bg1"/>
                                  </a:solidFill>
                                  <a:latin typeface="Cambria Math" panose="02040503050406030204" pitchFamily="18" charset="0"/>
                                </a:rPr>
                                <m:t>quantity</m:t>
                              </m:r>
                              <m:r>
                                <a:rPr lang="en-US" sz="2000" b="0" i="1"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demanded</m:t>
                              </m:r>
                            </m:num>
                            <m:den>
                              <m:r>
                                <a:rPr lang="en-US" sz="2000" b="0" i="1"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change</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in</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price</m:t>
                              </m:r>
                            </m:den>
                          </m:f>
                        </m:e>
                      </m:d>
                    </m:oMath>
                  </m:oMathPara>
                </a14:m>
                <a:endParaRPr lang="en-US" sz="2000" dirty="0">
                  <a:latin typeface="Calibri" panose="020F0502020204030204" pitchFamily="34" charset="0"/>
                  <a:cs typeface="Calibri" panose="020F0502020204030204" pitchFamily="34" charset="0"/>
                </a:endParaRPr>
              </a:p>
            </p:txBody>
          </p:sp>
        </mc:Choice>
        <mc:Fallback xmlns="">
          <p:sp>
            <p:nvSpPr>
              <p:cNvPr id="6" name="TextBox 5">
                <a:extLst>
                  <a:ext uri="{FF2B5EF4-FFF2-40B4-BE49-F238E27FC236}">
                    <a16:creationId xmlns:a16="http://schemas.microsoft.com/office/drawing/2014/main" id="{68788856-1A33-442C-912D-828FCB6805EA}"/>
                  </a:ext>
                </a:extLst>
              </p:cNvPr>
              <p:cNvSpPr txBox="1">
                <a:spLocks noRot="1" noChangeAspect="1" noMove="1" noResize="1" noEditPoints="1" noAdjustHandles="1" noChangeArrowheads="1" noChangeShapeType="1" noTextEdit="1"/>
              </p:cNvSpPr>
              <p:nvPr/>
            </p:nvSpPr>
            <p:spPr>
              <a:xfrm>
                <a:off x="2645408" y="5476546"/>
                <a:ext cx="6901184" cy="684803"/>
              </a:xfrm>
              <a:prstGeom prst="rect">
                <a:avLst/>
              </a:prstGeom>
              <a:blipFill>
                <a:blip r:embed="rId3"/>
                <a:stretch>
                  <a:fillRect/>
                </a:stretch>
              </a:blipFill>
            </p:spPr>
            <p:txBody>
              <a:bodyPr/>
              <a:lstStyle/>
              <a:p>
                <a:r>
                  <a:rPr lang="en-US">
                    <a:noFill/>
                  </a:rPr>
                  <a:t> </a:t>
                </a:r>
              </a:p>
            </p:txBody>
          </p:sp>
        </mc:Fallback>
      </mc:AlternateContent>
      <p:pic>
        <p:nvPicPr>
          <p:cNvPr id="5" name="Picture 4" descr="A graph showing a negatively sloping demand curve. Distances between points on the curve are labeled to show the changes that occur between x-axis values, quantity, and y-axis values, price in dollars.">
            <a:extLst>
              <a:ext uri="{FF2B5EF4-FFF2-40B4-BE49-F238E27FC236}">
                <a16:creationId xmlns:a16="http://schemas.microsoft.com/office/drawing/2014/main" id="{C3E6E4FD-1D68-4259-81FC-B11F8B5BE76F}"/>
              </a:ext>
            </a:extLst>
          </p:cNvPr>
          <p:cNvPicPr>
            <a:picLocks noChangeAspect="1"/>
          </p:cNvPicPr>
          <p:nvPr/>
        </p:nvPicPr>
        <p:blipFill>
          <a:blip r:embed="rId4"/>
          <a:stretch>
            <a:fillRect/>
          </a:stretch>
        </p:blipFill>
        <p:spPr>
          <a:xfrm>
            <a:off x="3116537" y="1358420"/>
            <a:ext cx="5651543" cy="3897615"/>
          </a:xfrm>
          <a:prstGeom prst="rect">
            <a:avLst/>
          </a:prstGeom>
        </p:spPr>
      </p:pic>
    </p:spTree>
    <p:extLst>
      <p:ext uri="{BB962C8B-B14F-4D97-AF65-F5344CB8AC3E}">
        <p14:creationId xmlns:p14="http://schemas.microsoft.com/office/powerpoint/2010/main" val="41906310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Elasticity in Areas Other Than Price</a:t>
            </a: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76374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in Areas Other Than Price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basic idea of elasticity does not just apply to the responsiveness of quantity supplied and demanded to changes in the price of a product. </a:t>
              </a:r>
            </a:p>
          </p:txBody>
        </p:sp>
      </p:grpSp>
      <p:grpSp>
        <p:nvGrpSpPr>
          <p:cNvPr id="25" name="Group 24">
            <a:extLst>
              <a:ext uri="{FF2B5EF4-FFF2-40B4-BE49-F238E27FC236}">
                <a16:creationId xmlns:a16="http://schemas.microsoft.com/office/drawing/2014/main" id="{608B93DA-12D5-4969-B4A3-543200217DEA}"/>
              </a:ext>
            </a:extLst>
          </p:cNvPr>
          <p:cNvGrpSpPr/>
          <p:nvPr/>
        </p:nvGrpSpPr>
        <p:grpSpPr>
          <a:xfrm>
            <a:off x="2066922" y="335107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Quantity supplied depends on factors such as the cost of production, as well as price.</a:t>
              </a:r>
            </a:p>
          </p:txBody>
        </p:sp>
      </p:grpSp>
      <p:grpSp>
        <p:nvGrpSpPr>
          <p:cNvPr id="32" name="Group 31">
            <a:extLst>
              <a:ext uri="{FF2B5EF4-FFF2-40B4-BE49-F238E27FC236}">
                <a16:creationId xmlns:a16="http://schemas.microsoft.com/office/drawing/2014/main" id="{230C1D09-6C14-43AA-82DC-A2A61F34F6B2}"/>
              </a:ext>
            </a:extLst>
          </p:cNvPr>
          <p:cNvGrpSpPr/>
          <p:nvPr/>
        </p:nvGrpSpPr>
        <p:grpSpPr>
          <a:xfrm>
            <a:off x="2066922" y="2471278"/>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Quantity demanded depends on income, tastes and preferences, and the prices of related goods, as well as price.</a:t>
              </a:r>
            </a:p>
          </p:txBody>
        </p:sp>
      </p:grpSp>
      <p:grpSp>
        <p:nvGrpSpPr>
          <p:cNvPr id="35" name="Group 34">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can be measured for any determinant of quantity supplied and quantity demanded, not just the price.</a:t>
              </a:r>
            </a:p>
          </p:txBody>
        </p:sp>
      </p:grpSp>
    </p:spTree>
    <p:extLst>
      <p:ext uri="{BB962C8B-B14F-4D97-AF65-F5344CB8AC3E}">
        <p14:creationId xmlns:p14="http://schemas.microsoft.com/office/powerpoint/2010/main" val="24694648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Income Elasticity of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1BD8C9D1-3C23-4A57-877E-6BC7D6791356}"/>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79C9F7D4-103A-4628-8A6A-7F2F0D4193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EB9417AF-2064-44C2-A497-3E6671B17020}"/>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elasticity of demand is the percentage change in quantity demanded divided by the percentage change in income.</a:t>
              </a:r>
            </a:p>
          </p:txBody>
        </p:sp>
      </p:grpSp>
      <p:grpSp>
        <p:nvGrpSpPr>
          <p:cNvPr id="14" name="Group 13">
            <a:extLst>
              <a:ext uri="{FF2B5EF4-FFF2-40B4-BE49-F238E27FC236}">
                <a16:creationId xmlns:a16="http://schemas.microsoft.com/office/drawing/2014/main" id="{E3299D06-C9A5-4B6F-9FE5-3C4F8C85B1B4}"/>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7AC997-41FC-420E-82A8-B22FC39A8C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36F3271F-783C-4C4E-B4CE-070F0ABD729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most products, most of the time, the income elasticity of demand is positive.</a:t>
              </a:r>
            </a:p>
          </p:txBody>
        </p:sp>
      </p:grpSp>
      <p:grpSp>
        <p:nvGrpSpPr>
          <p:cNvPr id="17" name="Group 16">
            <a:extLst>
              <a:ext uri="{FF2B5EF4-FFF2-40B4-BE49-F238E27FC236}">
                <a16:creationId xmlns:a16="http://schemas.microsoft.com/office/drawing/2014/main" id="{D8465D74-2A4D-4976-B461-023A80CBA99E}"/>
              </a:ext>
            </a:extLst>
          </p:cNvPr>
          <p:cNvGrpSpPr/>
          <p:nvPr/>
        </p:nvGrpSpPr>
        <p:grpSpPr>
          <a:xfrm>
            <a:off x="2066922" y="33671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78A7F2E1-4ED4-4FA1-890E-842FC92689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6183C79-828C-4C0C-9EA2-68DDEF0EA81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pattern is common enough that these goods are referred to as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normal goods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20" name="Group 19">
            <a:extLst>
              <a:ext uri="{FF2B5EF4-FFF2-40B4-BE49-F238E27FC236}">
                <a16:creationId xmlns:a16="http://schemas.microsoft.com/office/drawing/2014/main" id="{61A8A6E9-9403-451C-8077-FBD0A665ACFE}"/>
              </a:ext>
            </a:extLst>
          </p:cNvPr>
          <p:cNvGrpSpPr/>
          <p:nvPr/>
        </p:nvGrpSpPr>
        <p:grpSpPr>
          <a:xfrm>
            <a:off x="2066922" y="426039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ECF5D3B0-1D52-4E63-A2B7-8A93018B10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DDCE0B8-D3A4-4AD2-A032-DFBF7457E1D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some goods, an increase in income means that one might purchase less of the good.</a:t>
              </a:r>
            </a:p>
          </p:txBody>
        </p:sp>
      </p:grpSp>
      <p:grpSp>
        <p:nvGrpSpPr>
          <p:cNvPr id="23" name="Group 22">
            <a:extLst>
              <a:ext uri="{FF2B5EF4-FFF2-40B4-BE49-F238E27FC236}">
                <a16:creationId xmlns:a16="http://schemas.microsoft.com/office/drawing/2014/main" id="{221E18B7-58A8-4449-BEEA-8CE2ED958702}"/>
              </a:ext>
            </a:extLst>
          </p:cNvPr>
          <p:cNvGrpSpPr/>
          <p:nvPr/>
        </p:nvGrpSpPr>
        <p:grpSpPr>
          <a:xfrm>
            <a:off x="2066922" y="5153606"/>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FC609BC0-A271-4E33-8046-C2BB5A5BFC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CED8FA75-FA75-45A7-8B9F-7060BA85592F}"/>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income elasticity of demand is negative, the good is referred to as 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inferior good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1742036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Income Elasticity of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453F9E01-2E85-4428-BA12-4FBEAE2A72F2}"/>
              </a:ext>
            </a:extLst>
          </p:cNvPr>
          <p:cNvSpPr txBox="1"/>
          <p:nvPr/>
        </p:nvSpPr>
        <p:spPr>
          <a:xfrm>
            <a:off x="2192211" y="4713183"/>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you love pancakes, an increase in your income will increase your demand for pancakes, meaning it is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normal good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you. If you like pancakes, but really prefer expensive croissants, an increase in your income will reduce your demand for pancakes, as you choose to purchase more croissants. This would make pancakes 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inferior good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you.</a:t>
            </a:r>
          </a:p>
        </p:txBody>
      </p:sp>
      <p:pic>
        <p:nvPicPr>
          <p:cNvPr id="4" name="Picture 3" descr="A stack of pancakes">
            <a:extLst>
              <a:ext uri="{FF2B5EF4-FFF2-40B4-BE49-F238E27FC236}">
                <a16:creationId xmlns:a16="http://schemas.microsoft.com/office/drawing/2014/main" id="{0DC80B4C-D51C-4ADD-8C8F-7AB94075CACD}"/>
              </a:ext>
            </a:extLst>
          </p:cNvPr>
          <p:cNvPicPr>
            <a:picLocks noChangeAspect="1"/>
          </p:cNvPicPr>
          <p:nvPr/>
        </p:nvPicPr>
        <p:blipFill rotWithShape="1">
          <a:blip r:embed="rId3">
            <a:extLst>
              <a:ext uri="{28A0092B-C50C-407E-A947-70E740481C1C}">
                <a14:useLocalDpi xmlns:a14="http://schemas.microsoft.com/office/drawing/2010/main" val="0"/>
              </a:ext>
            </a:extLst>
          </a:blip>
          <a:srcRect t="29263" r="3456"/>
          <a:stretch/>
        </p:blipFill>
        <p:spPr>
          <a:xfrm>
            <a:off x="4304733" y="1475582"/>
            <a:ext cx="3582526" cy="2899928"/>
          </a:xfrm>
          <a:prstGeom prst="rect">
            <a:avLst/>
          </a:prstGeom>
        </p:spPr>
      </p:pic>
    </p:spTree>
    <p:extLst>
      <p:ext uri="{BB962C8B-B14F-4D97-AF65-F5344CB8AC3E}">
        <p14:creationId xmlns:p14="http://schemas.microsoft.com/office/powerpoint/2010/main" val="40818898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096B5DB7-8725-4207-ABEF-C9A21ECD9CAF}"/>
              </a:ext>
            </a:extLst>
          </p:cNvPr>
          <p:cNvSpPr/>
          <p:nvPr/>
        </p:nvSpPr>
        <p:spPr>
          <a:xfrm>
            <a:off x="2066922" y="5142972"/>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Cross-Price Elasticity of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1BD8C9D1-3C23-4A57-877E-6BC7D6791356}"/>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79C9F7D4-103A-4628-8A6A-7F2F0D4193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EB9417AF-2064-44C2-A497-3E6671B17020}"/>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change in the price of one good can shift the quantity demanded for another good.</a:t>
              </a:r>
            </a:p>
          </p:txBody>
        </p:sp>
      </p:grpSp>
      <p:grpSp>
        <p:nvGrpSpPr>
          <p:cNvPr id="14" name="Group 13">
            <a:extLst>
              <a:ext uri="{FF2B5EF4-FFF2-40B4-BE49-F238E27FC236}">
                <a16:creationId xmlns:a16="http://schemas.microsoft.com/office/drawing/2014/main" id="{E3299D06-C9A5-4B6F-9FE5-3C4F8C85B1B4}"/>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7AC997-41FC-420E-82A8-B22FC39A8C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36F3271F-783C-4C4E-B4CE-070F0ABD729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two goods are complements, a drop in the price of one good will lead to an increase in the quantity demanded of the other good.</a:t>
              </a:r>
            </a:p>
          </p:txBody>
        </p:sp>
      </p:grpSp>
      <p:grpSp>
        <p:nvGrpSpPr>
          <p:cNvPr id="17" name="Group 16">
            <a:extLst>
              <a:ext uri="{FF2B5EF4-FFF2-40B4-BE49-F238E27FC236}">
                <a16:creationId xmlns:a16="http://schemas.microsoft.com/office/drawing/2014/main" id="{D8465D74-2A4D-4976-B461-023A80CBA99E}"/>
              </a:ext>
            </a:extLst>
          </p:cNvPr>
          <p:cNvGrpSpPr/>
          <p:nvPr/>
        </p:nvGrpSpPr>
        <p:grpSpPr>
          <a:xfrm>
            <a:off x="2066922" y="33671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78A7F2E1-4ED4-4FA1-890E-842FC92689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6183C79-828C-4C0C-9EA2-68DDEF0EA81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two goods are substitutes, a drop in the price of one good will cause people to substitute toward that good.</a:t>
              </a:r>
            </a:p>
          </p:txBody>
        </p:sp>
      </p:grpSp>
      <p:grpSp>
        <p:nvGrpSpPr>
          <p:cNvPr id="27" name="Group 26">
            <a:extLst>
              <a:ext uri="{FF2B5EF4-FFF2-40B4-BE49-F238E27FC236}">
                <a16:creationId xmlns:a16="http://schemas.microsoft.com/office/drawing/2014/main" id="{0E3B4252-77AE-4406-87A3-0BFE70A65DE8}"/>
              </a:ext>
            </a:extLst>
          </p:cNvPr>
          <p:cNvGrpSpPr/>
          <p:nvPr/>
        </p:nvGrpSpPr>
        <p:grpSpPr>
          <a:xfrm>
            <a:off x="2066922" y="426039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256225DE-FEA7-4326-A0F9-1247020C21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FBCE4ED2-87ED-4CFE-973C-9B1AA4B2658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term "cross-price" refers to the idea that the price of one good is affecting the quantity demanded of a different good.</a:t>
              </a:r>
            </a:p>
          </p:txBody>
        </p:sp>
      </p:gr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1A48610F-AE67-4DF3-8C02-A80CCD1754AD}"/>
                  </a:ext>
                </a:extLst>
              </p:cNvPr>
              <p:cNvSpPr txBox="1"/>
              <p:nvPr/>
            </p:nvSpPr>
            <p:spPr>
              <a:xfrm>
                <a:off x="2066922" y="5186639"/>
                <a:ext cx="8058154" cy="639086"/>
              </a:xfrm>
              <a:prstGeom prst="rect">
                <a:avLst/>
              </a:prstGeom>
              <a:solidFill>
                <a:srgbClr val="627981"/>
              </a:solid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cross</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price</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elasticity</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of</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demand</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m:t>
                      </m:r>
                      <m:f>
                        <m:fPr>
                          <m:ctrlP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ctrlPr>
                        </m:fPr>
                        <m:num>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change</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in</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sSub>
                            <m:sSubPr>
                              <m:ctrlP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ctrlPr>
                            </m:sSubPr>
                            <m:e>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𝑄</m:t>
                              </m:r>
                            </m:e>
                            <m:sub>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d</m:t>
                              </m:r>
                            </m:sub>
                          </m:sSub>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of</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Good</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A</m:t>
                          </m:r>
                        </m:num>
                        <m:den>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change</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in</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price</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of</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Good</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B</m:t>
                          </m:r>
                        </m:den>
                      </m:f>
                    </m:oMath>
                  </m:oMathPara>
                </a14:m>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30" name="TextBox 29">
                <a:extLst>
                  <a:ext uri="{FF2B5EF4-FFF2-40B4-BE49-F238E27FC236}">
                    <a16:creationId xmlns:a16="http://schemas.microsoft.com/office/drawing/2014/main" id="{1A48610F-AE67-4DF3-8C02-A80CCD1754AD}"/>
                  </a:ext>
                </a:extLst>
              </p:cNvPr>
              <p:cNvSpPr txBox="1">
                <a:spLocks noRot="1" noChangeAspect="1" noMove="1" noResize="1" noEditPoints="1" noAdjustHandles="1" noChangeArrowheads="1" noChangeShapeType="1" noTextEdit="1"/>
              </p:cNvSpPr>
              <p:nvPr/>
            </p:nvSpPr>
            <p:spPr>
              <a:xfrm>
                <a:off x="2066922" y="5186639"/>
                <a:ext cx="8058154" cy="639086"/>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0836047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Cross-Price Elasticity of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5B1C0B9B-A01F-4328-8086-0570B6956707}"/>
              </a:ext>
            </a:extLst>
          </p:cNvPr>
          <p:cNvSpPr txBox="1"/>
          <p:nvPr/>
        </p:nvSpPr>
        <p:spPr>
          <a:xfrm>
            <a:off x="2132769" y="1363468"/>
            <a:ext cx="2685351" cy="523220"/>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Substitute Goods</a:t>
            </a:r>
          </a:p>
        </p:txBody>
      </p:sp>
      <p:sp>
        <p:nvSpPr>
          <p:cNvPr id="5" name="TextBox 4">
            <a:extLst>
              <a:ext uri="{FF2B5EF4-FFF2-40B4-BE49-F238E27FC236}">
                <a16:creationId xmlns:a16="http://schemas.microsoft.com/office/drawing/2014/main" id="{73377AF1-7A76-4825-A185-64C6E3F843B5}"/>
              </a:ext>
            </a:extLst>
          </p:cNvPr>
          <p:cNvSpPr txBox="1"/>
          <p:nvPr/>
        </p:nvSpPr>
        <p:spPr>
          <a:xfrm>
            <a:off x="6948751" y="1373368"/>
            <a:ext cx="3087577" cy="523220"/>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Complement Goods</a:t>
            </a:r>
          </a:p>
        </p:txBody>
      </p:sp>
      <p:sp>
        <p:nvSpPr>
          <p:cNvPr id="6" name="TextBox 5">
            <a:extLst>
              <a:ext uri="{FF2B5EF4-FFF2-40B4-BE49-F238E27FC236}">
                <a16:creationId xmlns:a16="http://schemas.microsoft.com/office/drawing/2014/main" id="{4901C794-43D9-45DE-9C30-0DAD831B8965}"/>
              </a:ext>
            </a:extLst>
          </p:cNvPr>
          <p:cNvSpPr txBox="1"/>
          <p:nvPr/>
        </p:nvSpPr>
        <p:spPr>
          <a:xfrm>
            <a:off x="1889048" y="2011393"/>
            <a:ext cx="3172792" cy="400110"/>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positive cross-price elasticity</a:t>
            </a:r>
          </a:p>
        </p:txBody>
      </p:sp>
      <p:sp>
        <p:nvSpPr>
          <p:cNvPr id="7" name="TextBox 6">
            <a:extLst>
              <a:ext uri="{FF2B5EF4-FFF2-40B4-BE49-F238E27FC236}">
                <a16:creationId xmlns:a16="http://schemas.microsoft.com/office/drawing/2014/main" id="{F787876E-67C3-4C8F-BC31-E6E2006E356E}"/>
              </a:ext>
            </a:extLst>
          </p:cNvPr>
          <p:cNvSpPr txBox="1"/>
          <p:nvPr/>
        </p:nvSpPr>
        <p:spPr>
          <a:xfrm>
            <a:off x="6871229" y="2020192"/>
            <a:ext cx="3242619" cy="400110"/>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negative cross-price elasticity</a:t>
            </a:r>
          </a:p>
        </p:txBody>
      </p:sp>
      <p:grpSp>
        <p:nvGrpSpPr>
          <p:cNvPr id="20" name="Group 19" descr="ice cream cone">
            <a:extLst>
              <a:ext uri="{FF2B5EF4-FFF2-40B4-BE49-F238E27FC236}">
                <a16:creationId xmlns:a16="http://schemas.microsoft.com/office/drawing/2014/main" id="{5A8502E4-257A-4AE5-808B-C50B07A9DA44}"/>
              </a:ext>
            </a:extLst>
          </p:cNvPr>
          <p:cNvGrpSpPr/>
          <p:nvPr/>
        </p:nvGrpSpPr>
        <p:grpSpPr>
          <a:xfrm>
            <a:off x="8941708" y="3210253"/>
            <a:ext cx="1209311" cy="1524562"/>
            <a:chOff x="9955340" y="3413242"/>
            <a:chExt cx="1209311" cy="1524562"/>
          </a:xfrm>
          <a:solidFill>
            <a:srgbClr val="627981"/>
          </a:solidFill>
        </p:grpSpPr>
        <p:sp>
          <p:nvSpPr>
            <p:cNvPr id="9" name="TextBox 8">
              <a:extLst>
                <a:ext uri="{FF2B5EF4-FFF2-40B4-BE49-F238E27FC236}">
                  <a16:creationId xmlns:a16="http://schemas.microsoft.com/office/drawing/2014/main" id="{DCFF42F3-DE7F-4BE9-A5EE-61FE6C0D05B1}"/>
                </a:ext>
              </a:extLst>
            </p:cNvPr>
            <p:cNvSpPr txBox="1"/>
            <p:nvPr/>
          </p:nvSpPr>
          <p:spPr>
            <a:xfrm>
              <a:off x="10086147" y="4537694"/>
              <a:ext cx="947695" cy="400110"/>
            </a:xfrm>
            <a:prstGeom prst="rect">
              <a:avLst/>
            </a:prstGeom>
            <a:grp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 B</a:t>
              </a:r>
            </a:p>
          </p:txBody>
        </p:sp>
        <p:pic>
          <p:nvPicPr>
            <p:cNvPr id="12" name="Graphic 11" descr="Ice cream">
              <a:extLst>
                <a:ext uri="{FF2B5EF4-FFF2-40B4-BE49-F238E27FC236}">
                  <a16:creationId xmlns:a16="http://schemas.microsoft.com/office/drawing/2014/main" id="{ED500084-109B-4545-9C4F-D25D8C65BB0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955340" y="3413242"/>
              <a:ext cx="1209311" cy="1209311"/>
            </a:xfrm>
            <a:prstGeom prst="rect">
              <a:avLst/>
            </a:prstGeom>
          </p:spPr>
        </p:pic>
      </p:grpSp>
      <p:grpSp>
        <p:nvGrpSpPr>
          <p:cNvPr id="19" name="Group 18" descr="slice of cake">
            <a:extLst>
              <a:ext uri="{FF2B5EF4-FFF2-40B4-BE49-F238E27FC236}">
                <a16:creationId xmlns:a16="http://schemas.microsoft.com/office/drawing/2014/main" id="{871FF96F-7B5C-42EB-BFC0-AAEF9F863780}"/>
              </a:ext>
            </a:extLst>
          </p:cNvPr>
          <p:cNvGrpSpPr/>
          <p:nvPr/>
        </p:nvGrpSpPr>
        <p:grpSpPr>
          <a:xfrm>
            <a:off x="6948751" y="3219350"/>
            <a:ext cx="1209311" cy="1518399"/>
            <a:chOff x="8083981" y="4054210"/>
            <a:chExt cx="1209311" cy="1518399"/>
          </a:xfrm>
          <a:solidFill>
            <a:srgbClr val="627981"/>
          </a:solidFill>
        </p:grpSpPr>
        <p:sp>
          <p:nvSpPr>
            <p:cNvPr id="10" name="TextBox 9">
              <a:extLst>
                <a:ext uri="{FF2B5EF4-FFF2-40B4-BE49-F238E27FC236}">
                  <a16:creationId xmlns:a16="http://schemas.microsoft.com/office/drawing/2014/main" id="{A73CC5B0-ED67-4E2E-9CA5-D9D3AC4C041F}"/>
                </a:ext>
              </a:extLst>
            </p:cNvPr>
            <p:cNvSpPr txBox="1"/>
            <p:nvPr/>
          </p:nvSpPr>
          <p:spPr>
            <a:xfrm>
              <a:off x="8209979" y="5172499"/>
              <a:ext cx="957313" cy="400110"/>
            </a:xfrm>
            <a:prstGeom prst="rect">
              <a:avLst/>
            </a:prstGeom>
            <a:grp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 A</a:t>
              </a:r>
            </a:p>
          </p:txBody>
        </p:sp>
        <p:pic>
          <p:nvPicPr>
            <p:cNvPr id="13" name="Graphic 12" descr="Cake slice">
              <a:extLst>
                <a:ext uri="{FF2B5EF4-FFF2-40B4-BE49-F238E27FC236}">
                  <a16:creationId xmlns:a16="http://schemas.microsoft.com/office/drawing/2014/main" id="{9ED6E17E-3F7D-4A7A-8A8D-54EC13C9DFB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083981" y="4054210"/>
              <a:ext cx="1209311" cy="1209311"/>
            </a:xfrm>
            <a:prstGeom prst="rect">
              <a:avLst/>
            </a:prstGeom>
          </p:spPr>
        </p:pic>
      </p:grpSp>
      <p:grpSp>
        <p:nvGrpSpPr>
          <p:cNvPr id="3" name="Group 2" descr="bicycle">
            <a:extLst>
              <a:ext uri="{FF2B5EF4-FFF2-40B4-BE49-F238E27FC236}">
                <a16:creationId xmlns:a16="http://schemas.microsoft.com/office/drawing/2014/main" id="{7ED70BA2-8002-4A56-BD3E-10C0C3050DA5}"/>
              </a:ext>
            </a:extLst>
          </p:cNvPr>
          <p:cNvGrpSpPr/>
          <p:nvPr/>
        </p:nvGrpSpPr>
        <p:grpSpPr>
          <a:xfrm>
            <a:off x="1892672" y="3132637"/>
            <a:ext cx="1209311" cy="1529865"/>
            <a:chOff x="861148" y="2860037"/>
            <a:chExt cx="1209311" cy="1529865"/>
          </a:xfrm>
          <a:solidFill>
            <a:srgbClr val="627981"/>
          </a:solidFill>
        </p:grpSpPr>
        <p:sp>
          <p:nvSpPr>
            <p:cNvPr id="8" name="TextBox 7">
              <a:extLst>
                <a:ext uri="{FF2B5EF4-FFF2-40B4-BE49-F238E27FC236}">
                  <a16:creationId xmlns:a16="http://schemas.microsoft.com/office/drawing/2014/main" id="{0DDC6F6C-70C8-4D37-ABAE-ECF1A1132C61}"/>
                </a:ext>
              </a:extLst>
            </p:cNvPr>
            <p:cNvSpPr txBox="1"/>
            <p:nvPr/>
          </p:nvSpPr>
          <p:spPr>
            <a:xfrm>
              <a:off x="986554" y="3989792"/>
              <a:ext cx="957313" cy="400110"/>
            </a:xfrm>
            <a:prstGeom prst="rect">
              <a:avLst/>
            </a:prstGeom>
            <a:grp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 A</a:t>
              </a:r>
            </a:p>
          </p:txBody>
        </p:sp>
        <p:pic>
          <p:nvPicPr>
            <p:cNvPr id="14" name="Graphic 13" descr="Cycling">
              <a:extLst>
                <a:ext uri="{FF2B5EF4-FFF2-40B4-BE49-F238E27FC236}">
                  <a16:creationId xmlns:a16="http://schemas.microsoft.com/office/drawing/2014/main" id="{67D69422-D267-4F2B-9484-CCC01A489DC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61148" y="2860037"/>
              <a:ext cx="1209311" cy="1209311"/>
            </a:xfrm>
            <a:prstGeom prst="rect">
              <a:avLst/>
            </a:prstGeom>
          </p:spPr>
        </p:pic>
      </p:grpSp>
      <p:grpSp>
        <p:nvGrpSpPr>
          <p:cNvPr id="4" name="Group 3" descr="car">
            <a:extLst>
              <a:ext uri="{FF2B5EF4-FFF2-40B4-BE49-F238E27FC236}">
                <a16:creationId xmlns:a16="http://schemas.microsoft.com/office/drawing/2014/main" id="{2E0BA84A-EB17-4FF7-A977-7EEC32F8730F}"/>
              </a:ext>
            </a:extLst>
          </p:cNvPr>
          <p:cNvGrpSpPr/>
          <p:nvPr/>
        </p:nvGrpSpPr>
        <p:grpSpPr>
          <a:xfrm>
            <a:off x="3762688" y="3152123"/>
            <a:ext cx="1375671" cy="1510379"/>
            <a:chOff x="2263703" y="2581297"/>
            <a:chExt cx="1375671" cy="1510379"/>
          </a:xfrm>
          <a:solidFill>
            <a:srgbClr val="627981"/>
          </a:solidFill>
        </p:grpSpPr>
        <p:sp>
          <p:nvSpPr>
            <p:cNvPr id="11" name="TextBox 10">
              <a:extLst>
                <a:ext uri="{FF2B5EF4-FFF2-40B4-BE49-F238E27FC236}">
                  <a16:creationId xmlns:a16="http://schemas.microsoft.com/office/drawing/2014/main" id="{F80E34C6-FE37-4FFC-9A31-C312B7DA1F34}"/>
                </a:ext>
              </a:extLst>
            </p:cNvPr>
            <p:cNvSpPr txBox="1"/>
            <p:nvPr/>
          </p:nvSpPr>
          <p:spPr>
            <a:xfrm>
              <a:off x="2480570" y="3691566"/>
              <a:ext cx="947695" cy="400110"/>
            </a:xfrm>
            <a:prstGeom prst="rect">
              <a:avLst/>
            </a:prstGeom>
            <a:grp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 B</a:t>
              </a:r>
            </a:p>
          </p:txBody>
        </p:sp>
        <p:pic>
          <p:nvPicPr>
            <p:cNvPr id="15" name="Graphic 14" descr="Car">
              <a:extLst>
                <a:ext uri="{FF2B5EF4-FFF2-40B4-BE49-F238E27FC236}">
                  <a16:creationId xmlns:a16="http://schemas.microsoft.com/office/drawing/2014/main" id="{0ED5156F-CFB2-48FB-8E03-37E3C115DE5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263703" y="2581297"/>
              <a:ext cx="1375671" cy="1375671"/>
            </a:xfrm>
            <a:prstGeom prst="rect">
              <a:avLst/>
            </a:prstGeom>
          </p:spPr>
        </p:pic>
      </p:grpSp>
      <p:pic>
        <p:nvPicPr>
          <p:cNvPr id="16" name="Graphic 15" descr="Dollar">
            <a:extLst>
              <a:ext uri="{FF2B5EF4-FFF2-40B4-BE49-F238E27FC236}">
                <a16:creationId xmlns:a16="http://schemas.microsoft.com/office/drawing/2014/main" id="{B9C703FF-E0D6-4813-B0C7-FE8C6B5ACC8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875829" y="2601435"/>
            <a:ext cx="586332" cy="586332"/>
          </a:xfrm>
          <a:prstGeom prst="rect">
            <a:avLst/>
          </a:prstGeom>
        </p:spPr>
      </p:pic>
      <p:sp>
        <p:nvSpPr>
          <p:cNvPr id="17" name="Arrow: Up 16">
            <a:extLst>
              <a:ext uri="{FF2B5EF4-FFF2-40B4-BE49-F238E27FC236}">
                <a16:creationId xmlns:a16="http://schemas.microsoft.com/office/drawing/2014/main" id="{C9EE9710-8482-4B4D-A1A9-FDD238B50431}"/>
              </a:ext>
            </a:extLst>
          </p:cNvPr>
          <p:cNvSpPr/>
          <p:nvPr/>
        </p:nvSpPr>
        <p:spPr>
          <a:xfrm>
            <a:off x="2309585" y="4730381"/>
            <a:ext cx="484632" cy="713232"/>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Arrow: Down 17">
            <a:extLst>
              <a:ext uri="{FF2B5EF4-FFF2-40B4-BE49-F238E27FC236}">
                <a16:creationId xmlns:a16="http://schemas.microsoft.com/office/drawing/2014/main" id="{E5652F81-2251-4889-AFD1-9D7246AE536D}"/>
              </a:ext>
            </a:extLst>
          </p:cNvPr>
          <p:cNvSpPr/>
          <p:nvPr/>
        </p:nvSpPr>
        <p:spPr>
          <a:xfrm>
            <a:off x="4211087" y="4727849"/>
            <a:ext cx="484632" cy="712888"/>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3" name="Graphic 22" descr="Dollar">
            <a:extLst>
              <a:ext uri="{FF2B5EF4-FFF2-40B4-BE49-F238E27FC236}">
                <a16:creationId xmlns:a16="http://schemas.microsoft.com/office/drawing/2014/main" id="{8C8ED4EE-671F-4BB8-9CA1-E2CE5419B82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255341" y="2593601"/>
            <a:ext cx="586332" cy="586332"/>
          </a:xfrm>
          <a:prstGeom prst="rect">
            <a:avLst/>
          </a:prstGeom>
        </p:spPr>
      </p:pic>
      <p:pic>
        <p:nvPicPr>
          <p:cNvPr id="24" name="Graphic 23" descr="Dollar">
            <a:extLst>
              <a:ext uri="{FF2B5EF4-FFF2-40B4-BE49-F238E27FC236}">
                <a16:creationId xmlns:a16="http://schemas.microsoft.com/office/drawing/2014/main" id="{3A6FF60B-77B1-4C21-99AE-F63C8094FA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258735" y="2592651"/>
            <a:ext cx="586332" cy="586332"/>
          </a:xfrm>
          <a:prstGeom prst="rect">
            <a:avLst/>
          </a:prstGeom>
        </p:spPr>
      </p:pic>
      <p:pic>
        <p:nvPicPr>
          <p:cNvPr id="25" name="Graphic 24" descr="Dollar">
            <a:extLst>
              <a:ext uri="{FF2B5EF4-FFF2-40B4-BE49-F238E27FC236}">
                <a16:creationId xmlns:a16="http://schemas.microsoft.com/office/drawing/2014/main" id="{FC67E5E9-B50F-4374-9E68-BFFB11085408}"/>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963002" y="2607506"/>
            <a:ext cx="586332" cy="586332"/>
          </a:xfrm>
          <a:prstGeom prst="rect">
            <a:avLst/>
          </a:prstGeom>
        </p:spPr>
      </p:pic>
      <p:pic>
        <p:nvPicPr>
          <p:cNvPr id="27" name="Graphic 26" descr="Dollar">
            <a:extLst>
              <a:ext uri="{FF2B5EF4-FFF2-40B4-BE49-F238E27FC236}">
                <a16:creationId xmlns:a16="http://schemas.microsoft.com/office/drawing/2014/main" id="{5B38EA2C-0548-4D54-A577-CBD35583860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363001" y="2611335"/>
            <a:ext cx="586332" cy="586332"/>
          </a:xfrm>
          <a:prstGeom prst="rect">
            <a:avLst/>
          </a:prstGeom>
        </p:spPr>
      </p:pic>
      <p:sp>
        <p:nvSpPr>
          <p:cNvPr id="28" name="Arrow: Down 27">
            <a:extLst>
              <a:ext uri="{FF2B5EF4-FFF2-40B4-BE49-F238E27FC236}">
                <a16:creationId xmlns:a16="http://schemas.microsoft.com/office/drawing/2014/main" id="{D394A425-CF27-471B-849A-EF2637A9406C}"/>
              </a:ext>
            </a:extLst>
          </p:cNvPr>
          <p:cNvSpPr/>
          <p:nvPr/>
        </p:nvSpPr>
        <p:spPr>
          <a:xfrm>
            <a:off x="7344887" y="4816108"/>
            <a:ext cx="484632" cy="715822"/>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9" name="Graphic 28" descr="Dollar">
            <a:extLst>
              <a:ext uri="{FF2B5EF4-FFF2-40B4-BE49-F238E27FC236}">
                <a16:creationId xmlns:a16="http://schemas.microsoft.com/office/drawing/2014/main" id="{A53893D5-2929-4AB4-9A22-691983556D7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016165" y="2595096"/>
            <a:ext cx="586332" cy="586332"/>
          </a:xfrm>
          <a:prstGeom prst="rect">
            <a:avLst/>
          </a:prstGeom>
        </p:spPr>
      </p:pic>
      <p:pic>
        <p:nvPicPr>
          <p:cNvPr id="30" name="Graphic 29" descr="Dollar">
            <a:extLst>
              <a:ext uri="{FF2B5EF4-FFF2-40B4-BE49-F238E27FC236}">
                <a16:creationId xmlns:a16="http://schemas.microsoft.com/office/drawing/2014/main" id="{31FF30F9-BC01-4429-B96B-58434F7A7E3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416164" y="2598925"/>
            <a:ext cx="586332" cy="586332"/>
          </a:xfrm>
          <a:prstGeom prst="rect">
            <a:avLst/>
          </a:prstGeom>
        </p:spPr>
      </p:pic>
      <p:sp>
        <p:nvSpPr>
          <p:cNvPr id="31" name="Arrow: Down 30">
            <a:extLst>
              <a:ext uri="{FF2B5EF4-FFF2-40B4-BE49-F238E27FC236}">
                <a16:creationId xmlns:a16="http://schemas.microsoft.com/office/drawing/2014/main" id="{9759286E-4C12-4A74-8F95-0573F080E9C9}"/>
              </a:ext>
            </a:extLst>
          </p:cNvPr>
          <p:cNvSpPr/>
          <p:nvPr/>
        </p:nvSpPr>
        <p:spPr>
          <a:xfrm>
            <a:off x="9361887" y="4794827"/>
            <a:ext cx="484632" cy="712888"/>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53547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Cross-Price Elasticity of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453F9E01-2E85-4428-BA12-4FBEAE2A72F2}"/>
              </a:ext>
            </a:extLst>
          </p:cNvPr>
          <p:cNvSpPr txBox="1"/>
          <p:nvPr/>
        </p:nvSpPr>
        <p:spPr>
          <a:xfrm>
            <a:off x="2192211" y="4713183"/>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society where people love to eat peanut butter and jelly sandwiches, while refusing to eat one good without the other, an increase in the price of one of the goods will decrease the demand for the other. This means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cross-price elasticity of demand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between peanut butter and jelly is negative, indicating the two goods are complements.</a:t>
            </a:r>
          </a:p>
        </p:txBody>
      </p:sp>
      <p:pic>
        <p:nvPicPr>
          <p:cNvPr id="3" name="Picture 2" descr="A picture containing table, cup, indoor, glass&#10;&#10;Description automatically generated">
            <a:extLst>
              <a:ext uri="{FF2B5EF4-FFF2-40B4-BE49-F238E27FC236}">
                <a16:creationId xmlns:a16="http://schemas.microsoft.com/office/drawing/2014/main" id="{09FA8213-686D-4C36-A5E0-EC0E9D6F4010}"/>
              </a:ext>
            </a:extLst>
          </p:cNvPr>
          <p:cNvPicPr>
            <a:picLocks noChangeAspect="1"/>
          </p:cNvPicPr>
          <p:nvPr/>
        </p:nvPicPr>
        <p:blipFill rotWithShape="1">
          <a:blip r:embed="rId3">
            <a:extLst>
              <a:ext uri="{28A0092B-C50C-407E-A947-70E740481C1C}">
                <a14:useLocalDpi xmlns:a14="http://schemas.microsoft.com/office/drawing/2010/main" val="0"/>
              </a:ext>
            </a:extLst>
          </a:blip>
          <a:srcRect t="37471" r="1264"/>
          <a:stretch/>
        </p:blipFill>
        <p:spPr>
          <a:xfrm>
            <a:off x="6342994" y="1371485"/>
            <a:ext cx="3967819" cy="3043901"/>
          </a:xfrm>
          <a:prstGeom prst="rect">
            <a:avLst/>
          </a:prstGeom>
        </p:spPr>
      </p:pic>
      <p:pic>
        <p:nvPicPr>
          <p:cNvPr id="6" name="Picture 5" descr="A picture containing cup, table, coffee, plate&#10;&#10;Description automatically generated">
            <a:extLst>
              <a:ext uri="{FF2B5EF4-FFF2-40B4-BE49-F238E27FC236}">
                <a16:creationId xmlns:a16="http://schemas.microsoft.com/office/drawing/2014/main" id="{458974DF-FBE2-459D-8286-3E55303E44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81187" y="1435704"/>
            <a:ext cx="3967820" cy="2979683"/>
          </a:xfrm>
          <a:prstGeom prst="rect">
            <a:avLst/>
          </a:prstGeom>
        </p:spPr>
      </p:pic>
    </p:spTree>
    <p:extLst>
      <p:ext uri="{BB962C8B-B14F-4D97-AF65-F5344CB8AC3E}">
        <p14:creationId xmlns:p14="http://schemas.microsoft.com/office/powerpoint/2010/main" val="51111909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in Labor and Financial Capital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1BD8C9D1-3C23-4A57-877E-6BC7D6791356}"/>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79C9F7D4-103A-4628-8A6A-7F2F0D4193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EB9417AF-2064-44C2-A497-3E6671B17020}"/>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concept of elasticity applies to any market, not just markets for goods and services.</a:t>
              </a:r>
            </a:p>
          </p:txBody>
        </p:sp>
      </p:grpSp>
      <p:grpSp>
        <p:nvGrpSpPr>
          <p:cNvPr id="14" name="Group 13">
            <a:extLst>
              <a:ext uri="{FF2B5EF4-FFF2-40B4-BE49-F238E27FC236}">
                <a16:creationId xmlns:a16="http://schemas.microsoft.com/office/drawing/2014/main" id="{E3299D06-C9A5-4B6F-9FE5-3C4F8C85B1B4}"/>
              </a:ext>
            </a:extLst>
          </p:cNvPr>
          <p:cNvGrpSpPr/>
          <p:nvPr/>
        </p:nvGrpSpPr>
        <p:grpSpPr>
          <a:xfrm>
            <a:off x="2066922" y="2573028"/>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7AC997-41FC-420E-82A8-B22FC39A8C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36F3271F-783C-4C4E-B4CE-070F0ABD729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wage elasticity of labor supply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percentage change in hours worked divided by the percentage change in wages.</a:t>
              </a:r>
            </a:p>
          </p:txBody>
        </p:sp>
      </p:grpSp>
      <p:grpSp>
        <p:nvGrpSpPr>
          <p:cNvPr id="17" name="Group 16">
            <a:extLst>
              <a:ext uri="{FF2B5EF4-FFF2-40B4-BE49-F238E27FC236}">
                <a16:creationId xmlns:a16="http://schemas.microsoft.com/office/drawing/2014/main" id="{D8465D74-2A4D-4976-B461-023A80CBA99E}"/>
              </a:ext>
            </a:extLst>
          </p:cNvPr>
          <p:cNvGrpSpPr/>
          <p:nvPr/>
        </p:nvGrpSpPr>
        <p:grpSpPr>
          <a:xfrm>
            <a:off x="2066922" y="4322444"/>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78A7F2E1-4ED4-4FA1-890E-842FC92689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6183C79-828C-4C0C-9EA2-68DDEF0EA81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elasticity of savings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percentage change in the quantity of savings divided by the percentage change in interest rates.</a:t>
              </a:r>
            </a:p>
          </p:txBody>
        </p:sp>
      </p:grp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53D9284F-8025-432A-A3DC-661FC0438858}"/>
                  </a:ext>
                </a:extLst>
              </p:cNvPr>
              <p:cNvSpPr txBox="1"/>
              <p:nvPr/>
            </p:nvSpPr>
            <p:spPr>
              <a:xfrm>
                <a:off x="2066921" y="3469712"/>
                <a:ext cx="8058155" cy="639086"/>
              </a:xfrm>
              <a:prstGeom prst="rect">
                <a:avLst/>
              </a:prstGeom>
              <a:solidFill>
                <a:srgbClr val="627981"/>
              </a:solid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US" sz="2000" b="0" i="0" u="none" strike="noStrike" kern="1200" cap="none" spc="0" normalizeH="0" baseline="0" noProof="0">
                          <a:ln>
                            <a:noFill/>
                          </a:ln>
                          <a:solidFill>
                            <a:prstClr val="white"/>
                          </a:solidFill>
                          <a:effectLst/>
                          <a:uLnTx/>
                          <a:uFillTx/>
                          <a:latin typeface="Cambria Math" panose="02040503050406030204" pitchFamily="18" charset="0"/>
                          <a:ea typeface="+mn-ea"/>
                          <a:cs typeface="+mn-cs"/>
                        </a:rPr>
                        <m:t>w</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age</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elasticity</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of</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labor</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supply</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m:t>
                      </m:r>
                      <m:f>
                        <m:fPr>
                          <m:ctrlP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ctrlPr>
                        </m:fPr>
                        <m:num>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change</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in</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quantity</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of</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labor</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demanded</m:t>
                          </m:r>
                        </m:num>
                        <m:den>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change</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in</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wage</m:t>
                          </m:r>
                        </m:den>
                      </m:f>
                    </m:oMath>
                  </m:oMathPara>
                </a14:m>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mc:Choice>
        <mc:Fallback xmlns="">
          <p:sp>
            <p:nvSpPr>
              <p:cNvPr id="27" name="TextBox 26">
                <a:extLst>
                  <a:ext uri="{FF2B5EF4-FFF2-40B4-BE49-F238E27FC236}">
                    <a16:creationId xmlns:a16="http://schemas.microsoft.com/office/drawing/2014/main" id="{53D9284F-8025-432A-A3DC-661FC0438858}"/>
                  </a:ext>
                </a:extLst>
              </p:cNvPr>
              <p:cNvSpPr txBox="1">
                <a:spLocks noRot="1" noChangeAspect="1" noMove="1" noResize="1" noEditPoints="1" noAdjustHandles="1" noChangeArrowheads="1" noChangeShapeType="1" noTextEdit="1"/>
              </p:cNvSpPr>
              <p:nvPr/>
            </p:nvSpPr>
            <p:spPr>
              <a:xfrm>
                <a:off x="2066921" y="3469712"/>
                <a:ext cx="8058155" cy="639086"/>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C449A1E3-4CB4-4D55-90D5-1D51F994810F}"/>
                  </a:ext>
                </a:extLst>
              </p:cNvPr>
              <p:cNvSpPr txBox="1"/>
              <p:nvPr/>
            </p:nvSpPr>
            <p:spPr>
              <a:xfrm>
                <a:off x="2066921" y="5289314"/>
                <a:ext cx="8058155" cy="639086"/>
              </a:xfrm>
              <a:prstGeom prst="rect">
                <a:avLst/>
              </a:prstGeom>
              <a:solidFill>
                <a:srgbClr val="627981"/>
              </a:solid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elasticity</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of</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savings</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m:t>
                      </m:r>
                      <m:f>
                        <m:fPr>
                          <m:ctrlP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ctrlPr>
                        </m:fPr>
                        <m:num>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change</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in</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quantity</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of</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savings</m:t>
                          </m:r>
                        </m:num>
                        <m:den>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change</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in</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interest</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rate</m:t>
                          </m:r>
                        </m:den>
                      </m:f>
                    </m:oMath>
                  </m:oMathPara>
                </a14:m>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mc:Choice>
        <mc:Fallback xmlns="">
          <p:sp>
            <p:nvSpPr>
              <p:cNvPr id="28" name="TextBox 27">
                <a:extLst>
                  <a:ext uri="{FF2B5EF4-FFF2-40B4-BE49-F238E27FC236}">
                    <a16:creationId xmlns:a16="http://schemas.microsoft.com/office/drawing/2014/main" id="{C449A1E3-4CB4-4D55-90D5-1D51F994810F}"/>
                  </a:ext>
                </a:extLst>
              </p:cNvPr>
              <p:cNvSpPr txBox="1">
                <a:spLocks noRot="1" noChangeAspect="1" noMove="1" noResize="1" noEditPoints="1" noAdjustHandles="1" noChangeArrowheads="1" noChangeShapeType="1" noTextEdit="1"/>
              </p:cNvSpPr>
              <p:nvPr/>
            </p:nvSpPr>
            <p:spPr>
              <a:xfrm>
                <a:off x="2066921" y="5289314"/>
                <a:ext cx="8058155" cy="639086"/>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115493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7919"/>
            <a:ext cx="9273061" cy="5016758"/>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refers to the change of one variable divided by the percentage change of a related variable that we can apply to many economic connections.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elasticity of demand is the percentage change in quantity demanded divided by the percentage change in income.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cross-price elasticity of demand is the percentage change in the quantity demanded of a good divided by the percentage change in the price of another good.</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wage elasticity of labor supply is the percentage change in the quantity of hours supplied divided by the percentage change in the wage.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elasticity of savings with respect to interest rates is the percentage change in the quantity of savings divided by the percentage change in interest rates.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936363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 Elasticity of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 showing a positively sloping supply curve. Distances between points on the curve are labeled to show the changes that occur between x-axis values, quantity, and y-axis values, price in dollars.">
            <a:extLst>
              <a:ext uri="{FF2B5EF4-FFF2-40B4-BE49-F238E27FC236}">
                <a16:creationId xmlns:a16="http://schemas.microsoft.com/office/drawing/2014/main" id="{DF353247-2A53-4C6E-BDFD-8D683957CFB8}"/>
              </a:ext>
            </a:extLst>
          </p:cNvPr>
          <p:cNvPicPr>
            <a:picLocks noChangeAspect="1"/>
          </p:cNvPicPr>
          <p:nvPr/>
        </p:nvPicPr>
        <p:blipFill rotWithShape="1">
          <a:blip r:embed="rId3"/>
          <a:srcRect t="3298"/>
          <a:stretch/>
        </p:blipFill>
        <p:spPr>
          <a:xfrm>
            <a:off x="4110979" y="1247510"/>
            <a:ext cx="3970041" cy="4037800"/>
          </a:xfrm>
          <a:prstGeom prst="rect">
            <a:avLst/>
          </a:prstGeom>
        </p:spPr>
      </p:pic>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0BA1B235-36CE-4496-B599-2325EA39239F}"/>
                  </a:ext>
                </a:extLst>
              </p:cNvPr>
              <p:cNvSpPr txBox="1"/>
              <p:nvPr/>
            </p:nvSpPr>
            <p:spPr>
              <a:xfrm>
                <a:off x="2645408" y="5476546"/>
                <a:ext cx="6530890" cy="684803"/>
              </a:xfrm>
              <a:prstGeom prst="rect">
                <a:avLst/>
              </a:prstGeom>
              <a:solidFill>
                <a:srgbClr val="627981"/>
              </a:solid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000" b="0" i="0" smtClean="0">
                          <a:solidFill>
                            <a:schemeClr val="bg1"/>
                          </a:solidFill>
                          <a:latin typeface="Cambria Math" panose="02040503050406030204" pitchFamily="18" charset="0"/>
                        </a:rPr>
                        <m:t>price</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elasticity</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of</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supply</m:t>
                      </m:r>
                      <m:r>
                        <a:rPr lang="en-US" sz="2000" b="0" i="0" smtClean="0">
                          <a:solidFill>
                            <a:schemeClr val="bg1"/>
                          </a:solidFill>
                          <a:latin typeface="Cambria Math" panose="02040503050406030204" pitchFamily="18" charset="0"/>
                        </a:rPr>
                        <m:t>=</m:t>
                      </m:r>
                      <m:d>
                        <m:dPr>
                          <m:begChr m:val="|"/>
                          <m:endChr m:val="|"/>
                          <m:ctrlPr>
                            <a:rPr lang="en-US" sz="2000" b="0" i="1" smtClean="0">
                              <a:solidFill>
                                <a:schemeClr val="bg1"/>
                              </a:solidFill>
                              <a:latin typeface="Cambria Math" panose="02040503050406030204" pitchFamily="18" charset="0"/>
                            </a:rPr>
                          </m:ctrlPr>
                        </m:dPr>
                        <m:e>
                          <m:f>
                            <m:fPr>
                              <m:ctrlPr>
                                <a:rPr lang="en-US" sz="2000" b="0" i="1" smtClean="0">
                                  <a:solidFill>
                                    <a:schemeClr val="bg1"/>
                                  </a:solidFill>
                                  <a:latin typeface="Cambria Math" panose="02040503050406030204" pitchFamily="18" charset="0"/>
                                </a:rPr>
                              </m:ctrlPr>
                            </m:fPr>
                            <m:num>
                              <m:r>
                                <a:rPr lang="en-US" sz="2000">
                                  <a:solidFill>
                                    <a:schemeClr val="bg1"/>
                                  </a:solidFill>
                                  <a:latin typeface="Cambria Math" panose="02040503050406030204" pitchFamily="18" charset="0"/>
                                </a:rPr>
                                <m:t>% </m:t>
                              </m:r>
                              <m:r>
                                <m:rPr>
                                  <m:sty m:val="p"/>
                                </m:rPr>
                                <a:rPr lang="en-US" sz="2000">
                                  <a:solidFill>
                                    <a:schemeClr val="bg1"/>
                                  </a:solidFill>
                                  <a:latin typeface="Cambria Math" panose="02040503050406030204" pitchFamily="18" charset="0"/>
                                </a:rPr>
                                <m:t>change</m:t>
                              </m:r>
                              <m:r>
                                <a:rPr lang="en-US" sz="2000">
                                  <a:solidFill>
                                    <a:schemeClr val="bg1"/>
                                  </a:solidFill>
                                  <a:latin typeface="Cambria Math" panose="02040503050406030204" pitchFamily="18" charset="0"/>
                                </a:rPr>
                                <m:t> </m:t>
                              </m:r>
                              <m:r>
                                <m:rPr>
                                  <m:sty m:val="p"/>
                                </m:rPr>
                                <a:rPr lang="en-US" sz="2000">
                                  <a:solidFill>
                                    <a:schemeClr val="bg1"/>
                                  </a:solidFill>
                                  <a:latin typeface="Cambria Math" panose="02040503050406030204" pitchFamily="18" charset="0"/>
                                </a:rPr>
                                <m:t>in</m:t>
                              </m:r>
                              <m:r>
                                <a:rPr lang="en-US" sz="2000">
                                  <a:solidFill>
                                    <a:schemeClr val="bg1"/>
                                  </a:solidFill>
                                  <a:latin typeface="Cambria Math" panose="02040503050406030204" pitchFamily="18" charset="0"/>
                                </a:rPr>
                                <m:t> </m:t>
                              </m:r>
                              <m:r>
                                <m:rPr>
                                  <m:sty m:val="p"/>
                                </m:rPr>
                                <a:rPr lang="en-US" sz="2000">
                                  <a:solidFill>
                                    <a:schemeClr val="bg1"/>
                                  </a:solidFill>
                                  <a:latin typeface="Cambria Math" panose="02040503050406030204" pitchFamily="18" charset="0"/>
                                </a:rPr>
                                <m:t>quantity</m:t>
                              </m:r>
                              <m:r>
                                <a:rPr lang="en-US" sz="2000" b="0" i="1"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supplied</m:t>
                              </m:r>
                            </m:num>
                            <m:den>
                              <m:r>
                                <a:rPr lang="en-US" sz="2000" b="0" i="1"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change</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in</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price</m:t>
                              </m:r>
                            </m:den>
                          </m:f>
                        </m:e>
                      </m:d>
                    </m:oMath>
                  </m:oMathPara>
                </a14:m>
                <a:endParaRPr lang="en-US" sz="2000" dirty="0">
                  <a:latin typeface="Calibri" panose="020F0502020204030204" pitchFamily="34" charset="0"/>
                  <a:cs typeface="Calibri" panose="020F0502020204030204" pitchFamily="34" charset="0"/>
                </a:endParaRPr>
              </a:p>
            </p:txBody>
          </p:sp>
        </mc:Choice>
        <mc:Fallback xmlns="">
          <p:sp>
            <p:nvSpPr>
              <p:cNvPr id="10" name="TextBox 9">
                <a:extLst>
                  <a:ext uri="{FF2B5EF4-FFF2-40B4-BE49-F238E27FC236}">
                    <a16:creationId xmlns:a16="http://schemas.microsoft.com/office/drawing/2014/main" id="{0BA1B235-36CE-4496-B599-2325EA39239F}"/>
                  </a:ext>
                </a:extLst>
              </p:cNvPr>
              <p:cNvSpPr txBox="1">
                <a:spLocks noRot="1" noChangeAspect="1" noMove="1" noResize="1" noEditPoints="1" noAdjustHandles="1" noChangeArrowheads="1" noChangeShapeType="1" noTextEdit="1"/>
              </p:cNvSpPr>
              <p:nvPr/>
            </p:nvSpPr>
            <p:spPr>
              <a:xfrm>
                <a:off x="2645408" y="5476546"/>
                <a:ext cx="6530890" cy="684803"/>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Elasticity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graphicFrame>
            <p:nvGraphicFramePr>
              <p:cNvPr id="2" name="Table 1">
                <a:extLst>
                  <a:ext uri="{FF2B5EF4-FFF2-40B4-BE49-F238E27FC236}">
                    <a16:creationId xmlns:a16="http://schemas.microsoft.com/office/drawing/2014/main" id="{E418570B-0C13-4CE1-B2D1-2B45583E2DB8}"/>
                  </a:ext>
                </a:extLst>
              </p:cNvPr>
              <p:cNvGraphicFramePr>
                <a:graphicFrameLocks noGrp="1"/>
              </p:cNvGraphicFramePr>
              <p:nvPr/>
            </p:nvGraphicFramePr>
            <p:xfrm>
              <a:off x="1249680" y="2184672"/>
              <a:ext cx="9692640" cy="3024697"/>
            </p:xfrm>
            <a:graphic>
              <a:graphicData uri="http://schemas.openxmlformats.org/drawingml/2006/table">
                <a:tbl>
                  <a:tblPr firstRow="1" bandRow="1">
                    <a:tableStyleId>{5940675A-B579-460E-94D1-54222C63F5DA}</a:tableStyleId>
                  </a:tblPr>
                  <a:tblGrid>
                    <a:gridCol w="4663440">
                      <a:extLst>
                        <a:ext uri="{9D8B030D-6E8A-4147-A177-3AD203B41FA5}">
                          <a16:colId xmlns:a16="http://schemas.microsoft.com/office/drawing/2014/main" val="3966571123"/>
                        </a:ext>
                      </a:extLst>
                    </a:gridCol>
                    <a:gridCol w="3119120">
                      <a:extLst>
                        <a:ext uri="{9D8B030D-6E8A-4147-A177-3AD203B41FA5}">
                          <a16:colId xmlns:a16="http://schemas.microsoft.com/office/drawing/2014/main" val="1180094484"/>
                        </a:ext>
                      </a:extLst>
                    </a:gridCol>
                    <a:gridCol w="1910080">
                      <a:extLst>
                        <a:ext uri="{9D8B030D-6E8A-4147-A177-3AD203B41FA5}">
                          <a16:colId xmlns:a16="http://schemas.microsoft.com/office/drawing/2014/main" val="3859133991"/>
                        </a:ext>
                      </a:extLst>
                    </a:gridCol>
                  </a:tblGrid>
                  <a:tr h="370840">
                    <a:tc>
                      <a:txBody>
                        <a:bodyPr/>
                        <a:lstStyle/>
                        <a:p>
                          <a:pPr algn="ctr"/>
                          <a:r>
                            <a:rPr lang="en-US" b="1" dirty="0">
                              <a:solidFill>
                                <a:schemeClr val="bg1"/>
                              </a:solidFill>
                              <a:latin typeface="+mn-lt"/>
                            </a:rPr>
                            <a:t>If </a:t>
                          </a:r>
                        </a:p>
                      </a:txBody>
                      <a:tcPr>
                        <a:solidFill>
                          <a:srgbClr val="627981"/>
                        </a:solidFill>
                      </a:tcPr>
                    </a:tc>
                    <a:tc>
                      <a:txBody>
                        <a:bodyPr/>
                        <a:lstStyle/>
                        <a:p>
                          <a:pPr algn="ctr"/>
                          <a:r>
                            <a:rPr lang="en-US" b="1" dirty="0">
                              <a:solidFill>
                                <a:schemeClr val="bg1"/>
                              </a:solidFill>
                              <a:latin typeface="+mn-lt"/>
                            </a:rPr>
                            <a:t>Then </a:t>
                          </a:r>
                        </a:p>
                      </a:txBody>
                      <a:tcPr>
                        <a:solidFill>
                          <a:srgbClr val="627981"/>
                        </a:solidFill>
                      </a:tcPr>
                    </a:tc>
                    <a:tc>
                      <a:txBody>
                        <a:bodyPr/>
                        <a:lstStyle/>
                        <a:p>
                          <a:pPr algn="ctr"/>
                          <a:r>
                            <a:rPr lang="en-US" b="1" dirty="0">
                              <a:solidFill>
                                <a:schemeClr val="bg1"/>
                              </a:solidFill>
                              <a:latin typeface="+mn-lt"/>
                            </a:rPr>
                            <a:t>Category</a:t>
                          </a:r>
                        </a:p>
                      </a:txBody>
                      <a:tcPr>
                        <a:solidFill>
                          <a:srgbClr val="627981"/>
                        </a:solidFill>
                      </a:tcPr>
                    </a:tc>
                    <a:extLst>
                      <a:ext uri="{0D108BD9-81ED-4DB2-BD59-A6C34878D82A}">
                        <a16:rowId xmlns:a16="http://schemas.microsoft.com/office/drawing/2014/main" val="2612673419"/>
                      </a:ext>
                    </a:extLst>
                  </a:tr>
                  <a:tr h="370840">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change</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in</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quantity</m:t>
                                </m:r>
                                <m:r>
                                  <a:rPr lang="en-US" b="0" i="0" smtClean="0">
                                    <a:solidFill>
                                      <a:schemeClr val="bg1"/>
                                    </a:solidFill>
                                    <a:latin typeface="Cambria Math" panose="02040503050406030204" pitchFamily="18" charset="0"/>
                                  </a:rPr>
                                  <m:t> &gt;% </m:t>
                                </m:r>
                                <m:r>
                                  <m:rPr>
                                    <m:sty m:val="p"/>
                                  </m:rPr>
                                  <a:rPr lang="en-US" b="0" i="0" smtClean="0">
                                    <a:solidFill>
                                      <a:schemeClr val="bg1"/>
                                    </a:solidFill>
                                    <a:latin typeface="Cambria Math" panose="02040503050406030204" pitchFamily="18" charset="0"/>
                                    <a:ea typeface="Cambria Math" panose="02040503050406030204" pitchFamily="18" charset="0"/>
                                  </a:rPr>
                                  <m:t>change</m:t>
                                </m:r>
                                <m:r>
                                  <a:rPr lang="en-US" b="0" i="0" smtClean="0">
                                    <a:solidFill>
                                      <a:schemeClr val="bg1"/>
                                    </a:solidFill>
                                    <a:latin typeface="Cambria Math" panose="02040503050406030204" pitchFamily="18" charset="0"/>
                                    <a:ea typeface="Cambria Math" panose="02040503050406030204" pitchFamily="18" charset="0"/>
                                  </a:rPr>
                                  <m:t> </m:t>
                                </m:r>
                                <m:r>
                                  <m:rPr>
                                    <m:sty m:val="p"/>
                                  </m:rPr>
                                  <a:rPr lang="en-US" b="0" i="0" smtClean="0">
                                    <a:solidFill>
                                      <a:schemeClr val="bg1"/>
                                    </a:solidFill>
                                    <a:latin typeface="Cambria Math" panose="02040503050406030204" pitchFamily="18" charset="0"/>
                                    <a:ea typeface="Cambria Math" panose="02040503050406030204" pitchFamily="18" charset="0"/>
                                  </a:rPr>
                                  <m:t>in</m:t>
                                </m:r>
                                <m:r>
                                  <a:rPr lang="en-US" b="0" i="0" smtClean="0">
                                    <a:solidFill>
                                      <a:schemeClr val="bg1"/>
                                    </a:solidFill>
                                    <a:latin typeface="Cambria Math" panose="02040503050406030204" pitchFamily="18" charset="0"/>
                                    <a:ea typeface="Cambria Math" panose="02040503050406030204" pitchFamily="18" charset="0"/>
                                  </a:rPr>
                                  <m:t> </m:t>
                                </m:r>
                                <m:r>
                                  <m:rPr>
                                    <m:sty m:val="p"/>
                                  </m:rPr>
                                  <a:rPr lang="en-US" b="0" i="0" smtClean="0">
                                    <a:solidFill>
                                      <a:schemeClr val="bg1"/>
                                    </a:solidFill>
                                    <a:latin typeface="Cambria Math" panose="02040503050406030204" pitchFamily="18" charset="0"/>
                                    <a:ea typeface="Cambria Math" panose="02040503050406030204" pitchFamily="18" charset="0"/>
                                  </a:rPr>
                                  <m:t>price</m:t>
                                </m:r>
                              </m:oMath>
                            </m:oMathPara>
                          </a14:m>
                          <a:endParaRPr lang="en-US" i="0" dirty="0">
                            <a:solidFill>
                              <a:schemeClr val="bg1"/>
                            </a:solidFill>
                            <a:latin typeface="+mn-lt"/>
                          </a:endParaRPr>
                        </a:p>
                      </a:txBody>
                      <a:tcPr anchor="ctr">
                        <a:solidFill>
                          <a:srgbClr val="627981"/>
                        </a:solidFill>
                      </a:tcPr>
                    </a:tc>
                    <a:tc>
                      <a:txBody>
                        <a:bodyPr/>
                        <a:lstStyle/>
                        <a:p>
                          <a:pPr algn="ctr"/>
                          <a14:m>
                            <m:oMathPara xmlns:m="http://schemas.openxmlformats.org/officeDocument/2006/math">
                              <m:oMathParaPr>
                                <m:jc m:val="centerGroup"/>
                              </m:oMathParaPr>
                              <m:oMath xmlns:m="http://schemas.openxmlformats.org/officeDocument/2006/math">
                                <m:d>
                                  <m:dPr>
                                    <m:begChr m:val="|"/>
                                    <m:endChr m:val="|"/>
                                    <m:ctrlPr>
                                      <a:rPr lang="en-US" sz="1800" b="0" i="1" smtClean="0">
                                        <a:solidFill>
                                          <a:schemeClr val="bg1"/>
                                        </a:solidFill>
                                        <a:latin typeface="Cambria Math" panose="02040503050406030204" pitchFamily="18" charset="0"/>
                                      </a:rPr>
                                    </m:ctrlPr>
                                  </m:dPr>
                                  <m:e>
                                    <m:f>
                                      <m:fPr>
                                        <m:ctrlPr>
                                          <a:rPr lang="en-US" sz="1800" b="0" i="1" smtClean="0">
                                            <a:solidFill>
                                              <a:schemeClr val="bg1"/>
                                            </a:solidFill>
                                            <a:latin typeface="Cambria Math" panose="02040503050406030204" pitchFamily="18" charset="0"/>
                                          </a:rPr>
                                        </m:ctrlPr>
                                      </m:fPr>
                                      <m:num>
                                        <m:r>
                                          <a:rPr lang="en-US" sz="1800">
                                            <a:solidFill>
                                              <a:schemeClr val="bg1"/>
                                            </a:solidFill>
                                            <a:latin typeface="Cambria Math" panose="02040503050406030204" pitchFamily="18" charset="0"/>
                                          </a:rPr>
                                          <m:t>% </m:t>
                                        </m:r>
                                        <m:r>
                                          <m:rPr>
                                            <m:sty m:val="p"/>
                                          </m:rPr>
                                          <a:rPr lang="en-US" sz="1800">
                                            <a:solidFill>
                                              <a:schemeClr val="bg1"/>
                                            </a:solidFill>
                                            <a:latin typeface="Cambria Math" panose="02040503050406030204" pitchFamily="18" charset="0"/>
                                          </a:rPr>
                                          <m:t>change</m:t>
                                        </m:r>
                                        <m:r>
                                          <a:rPr lang="en-US" sz="1800">
                                            <a:solidFill>
                                              <a:schemeClr val="bg1"/>
                                            </a:solidFill>
                                            <a:latin typeface="Cambria Math" panose="02040503050406030204" pitchFamily="18" charset="0"/>
                                          </a:rPr>
                                          <m:t> </m:t>
                                        </m:r>
                                        <m:r>
                                          <m:rPr>
                                            <m:sty m:val="p"/>
                                          </m:rPr>
                                          <a:rPr lang="en-US" sz="1800">
                                            <a:solidFill>
                                              <a:schemeClr val="bg1"/>
                                            </a:solidFill>
                                            <a:latin typeface="Cambria Math" panose="02040503050406030204" pitchFamily="18" charset="0"/>
                                          </a:rPr>
                                          <m:t>in</m:t>
                                        </m:r>
                                        <m:r>
                                          <a:rPr lang="en-US" sz="1800">
                                            <a:solidFill>
                                              <a:schemeClr val="bg1"/>
                                            </a:solidFill>
                                            <a:latin typeface="Cambria Math" panose="02040503050406030204" pitchFamily="18" charset="0"/>
                                          </a:rPr>
                                          <m:t> </m:t>
                                        </m:r>
                                        <m:r>
                                          <m:rPr>
                                            <m:sty m:val="p"/>
                                          </m:rPr>
                                          <a:rPr lang="en-US" sz="1800">
                                            <a:solidFill>
                                              <a:schemeClr val="bg1"/>
                                            </a:solidFill>
                                            <a:latin typeface="Cambria Math" panose="02040503050406030204" pitchFamily="18" charset="0"/>
                                          </a:rPr>
                                          <m:t>quantity</m:t>
                                        </m:r>
                                        <m:r>
                                          <a:rPr lang="en-US" sz="1800" b="0" i="1" smtClean="0">
                                            <a:solidFill>
                                              <a:schemeClr val="bg1"/>
                                            </a:solidFill>
                                            <a:latin typeface="Cambria Math" panose="02040503050406030204" pitchFamily="18" charset="0"/>
                                          </a:rPr>
                                          <m:t> </m:t>
                                        </m:r>
                                      </m:num>
                                      <m:den>
                                        <m:r>
                                          <a:rPr lang="en-US" sz="1800" b="0" i="1" smtClean="0">
                                            <a:solidFill>
                                              <a:schemeClr val="bg1"/>
                                            </a:solidFill>
                                            <a:latin typeface="Cambria Math" panose="02040503050406030204" pitchFamily="18" charset="0"/>
                                          </a:rPr>
                                          <m:t>% </m:t>
                                        </m:r>
                                        <m:r>
                                          <m:rPr>
                                            <m:sty m:val="p"/>
                                          </m:rPr>
                                          <a:rPr lang="en-US" sz="1800" b="0" i="0" smtClean="0">
                                            <a:solidFill>
                                              <a:schemeClr val="bg1"/>
                                            </a:solidFill>
                                            <a:latin typeface="Cambria Math" panose="02040503050406030204" pitchFamily="18" charset="0"/>
                                          </a:rPr>
                                          <m:t>change</m:t>
                                        </m:r>
                                        <m:r>
                                          <a:rPr lang="en-US" sz="1800" b="0" i="0" smtClean="0">
                                            <a:solidFill>
                                              <a:schemeClr val="bg1"/>
                                            </a:solidFill>
                                            <a:latin typeface="Cambria Math" panose="02040503050406030204" pitchFamily="18" charset="0"/>
                                          </a:rPr>
                                          <m:t> </m:t>
                                        </m:r>
                                        <m:r>
                                          <m:rPr>
                                            <m:sty m:val="p"/>
                                          </m:rPr>
                                          <a:rPr lang="en-US" sz="1800" b="0" i="0" smtClean="0">
                                            <a:solidFill>
                                              <a:schemeClr val="bg1"/>
                                            </a:solidFill>
                                            <a:latin typeface="Cambria Math" panose="02040503050406030204" pitchFamily="18" charset="0"/>
                                          </a:rPr>
                                          <m:t>in</m:t>
                                        </m:r>
                                        <m:r>
                                          <a:rPr lang="en-US" sz="1800" b="0" i="0" smtClean="0">
                                            <a:solidFill>
                                              <a:schemeClr val="bg1"/>
                                            </a:solidFill>
                                            <a:latin typeface="Cambria Math" panose="02040503050406030204" pitchFamily="18" charset="0"/>
                                          </a:rPr>
                                          <m:t> </m:t>
                                        </m:r>
                                        <m:r>
                                          <m:rPr>
                                            <m:sty m:val="p"/>
                                          </m:rPr>
                                          <a:rPr lang="en-US" sz="1800" b="0" i="0" smtClean="0">
                                            <a:solidFill>
                                              <a:schemeClr val="bg1"/>
                                            </a:solidFill>
                                            <a:latin typeface="Cambria Math" panose="02040503050406030204" pitchFamily="18" charset="0"/>
                                          </a:rPr>
                                          <m:t>price</m:t>
                                        </m:r>
                                      </m:den>
                                    </m:f>
                                  </m:e>
                                </m:d>
                                <m:r>
                                  <a:rPr lang="en-US" i="1" smtClean="0">
                                    <a:solidFill>
                                      <a:schemeClr val="bg1"/>
                                    </a:solidFill>
                                    <a:latin typeface="Cambria Math" panose="02040503050406030204" pitchFamily="18" charset="0"/>
                                    <a:ea typeface="Cambria Math" panose="02040503050406030204" pitchFamily="18" charset="0"/>
                                  </a:rPr>
                                  <m:t>&gt;</m:t>
                                </m:r>
                                <m:r>
                                  <a:rPr lang="en-US" b="0" i="1" smtClean="0">
                                    <a:solidFill>
                                      <a:schemeClr val="bg1"/>
                                    </a:solidFill>
                                    <a:latin typeface="Cambria Math" panose="02040503050406030204" pitchFamily="18" charset="0"/>
                                    <a:ea typeface="Cambria Math" panose="02040503050406030204" pitchFamily="18" charset="0"/>
                                  </a:rPr>
                                  <m:t>1</m:t>
                                </m:r>
                              </m:oMath>
                            </m:oMathPara>
                          </a14:m>
                          <a:endParaRPr lang="en-US" dirty="0">
                            <a:solidFill>
                              <a:schemeClr val="bg1"/>
                            </a:solidFill>
                            <a:latin typeface="+mn-lt"/>
                          </a:endParaRPr>
                        </a:p>
                      </a:txBody>
                      <a:tcPr marL="137160" marR="137160" marT="137160" marB="137160" anchor="ctr">
                        <a:solidFill>
                          <a:srgbClr val="627981"/>
                        </a:solidFill>
                      </a:tcPr>
                    </a:tc>
                    <a:tc>
                      <a:txBody>
                        <a:bodyPr/>
                        <a:lstStyle/>
                        <a:p>
                          <a:pPr algn="ctr"/>
                          <a:r>
                            <a:rPr lang="en-US" dirty="0">
                              <a:solidFill>
                                <a:schemeClr val="bg1"/>
                              </a:solidFill>
                              <a:latin typeface="+mn-lt"/>
                            </a:rPr>
                            <a:t>Elastic</a:t>
                          </a:r>
                        </a:p>
                      </a:txBody>
                      <a:tcPr anchor="ctr">
                        <a:solidFill>
                          <a:srgbClr val="627981"/>
                        </a:solidFill>
                      </a:tcPr>
                    </a:tc>
                    <a:extLst>
                      <a:ext uri="{0D108BD9-81ED-4DB2-BD59-A6C34878D82A}">
                        <a16:rowId xmlns:a16="http://schemas.microsoft.com/office/drawing/2014/main" val="387312784"/>
                      </a:ext>
                    </a:extLst>
                  </a:tr>
                  <a:tr h="370840">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change</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in</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quantity</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change</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in</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price</m:t>
                                </m:r>
                              </m:oMath>
                            </m:oMathPara>
                          </a14:m>
                          <a:endParaRPr lang="en-US" i="0" dirty="0">
                            <a:solidFill>
                              <a:schemeClr val="bg1"/>
                            </a:solidFill>
                            <a:latin typeface="+mn-lt"/>
                          </a:endParaRPr>
                        </a:p>
                      </a:txBody>
                      <a:tcPr anchor="ctr">
                        <a:solidFill>
                          <a:srgbClr val="627981"/>
                        </a:solidFill>
                      </a:tcPr>
                    </a:tc>
                    <a:tc>
                      <a:txBody>
                        <a:bodyPr/>
                        <a:lstStyle/>
                        <a:p>
                          <a:pPr algn="ctr"/>
                          <a14:m>
                            <m:oMathPara xmlns:m="http://schemas.openxmlformats.org/officeDocument/2006/math">
                              <m:oMathParaPr>
                                <m:jc m:val="centerGroup"/>
                              </m:oMathParaPr>
                              <m:oMath xmlns:m="http://schemas.openxmlformats.org/officeDocument/2006/math">
                                <m:d>
                                  <m:dPr>
                                    <m:begChr m:val="|"/>
                                    <m:endChr m:val="|"/>
                                    <m:ctrlPr>
                                      <a:rPr lang="en-US" sz="1800" b="0" i="1" smtClean="0">
                                        <a:solidFill>
                                          <a:schemeClr val="bg1"/>
                                        </a:solidFill>
                                        <a:latin typeface="Cambria Math" panose="02040503050406030204" pitchFamily="18" charset="0"/>
                                      </a:rPr>
                                    </m:ctrlPr>
                                  </m:dPr>
                                  <m:e>
                                    <m:f>
                                      <m:fPr>
                                        <m:ctrlPr>
                                          <a:rPr lang="en-US" sz="1800" b="0" i="1" smtClean="0">
                                            <a:solidFill>
                                              <a:schemeClr val="bg1"/>
                                            </a:solidFill>
                                            <a:latin typeface="Cambria Math" panose="02040503050406030204" pitchFamily="18" charset="0"/>
                                          </a:rPr>
                                        </m:ctrlPr>
                                      </m:fPr>
                                      <m:num>
                                        <m:r>
                                          <a:rPr lang="en-US" sz="1800">
                                            <a:solidFill>
                                              <a:schemeClr val="bg1"/>
                                            </a:solidFill>
                                            <a:latin typeface="Cambria Math" panose="02040503050406030204" pitchFamily="18" charset="0"/>
                                          </a:rPr>
                                          <m:t>% </m:t>
                                        </m:r>
                                        <m:r>
                                          <m:rPr>
                                            <m:sty m:val="p"/>
                                          </m:rPr>
                                          <a:rPr lang="en-US" sz="1800">
                                            <a:solidFill>
                                              <a:schemeClr val="bg1"/>
                                            </a:solidFill>
                                            <a:latin typeface="Cambria Math" panose="02040503050406030204" pitchFamily="18" charset="0"/>
                                          </a:rPr>
                                          <m:t>change</m:t>
                                        </m:r>
                                        <m:r>
                                          <a:rPr lang="en-US" sz="1800">
                                            <a:solidFill>
                                              <a:schemeClr val="bg1"/>
                                            </a:solidFill>
                                            <a:latin typeface="Cambria Math" panose="02040503050406030204" pitchFamily="18" charset="0"/>
                                          </a:rPr>
                                          <m:t> </m:t>
                                        </m:r>
                                        <m:r>
                                          <m:rPr>
                                            <m:sty m:val="p"/>
                                          </m:rPr>
                                          <a:rPr lang="en-US" sz="1800">
                                            <a:solidFill>
                                              <a:schemeClr val="bg1"/>
                                            </a:solidFill>
                                            <a:latin typeface="Cambria Math" panose="02040503050406030204" pitchFamily="18" charset="0"/>
                                          </a:rPr>
                                          <m:t>in</m:t>
                                        </m:r>
                                        <m:r>
                                          <a:rPr lang="en-US" sz="1800">
                                            <a:solidFill>
                                              <a:schemeClr val="bg1"/>
                                            </a:solidFill>
                                            <a:latin typeface="Cambria Math" panose="02040503050406030204" pitchFamily="18" charset="0"/>
                                          </a:rPr>
                                          <m:t> </m:t>
                                        </m:r>
                                        <m:r>
                                          <m:rPr>
                                            <m:sty m:val="p"/>
                                          </m:rPr>
                                          <a:rPr lang="en-US" sz="1800">
                                            <a:solidFill>
                                              <a:schemeClr val="bg1"/>
                                            </a:solidFill>
                                            <a:latin typeface="Cambria Math" panose="02040503050406030204" pitchFamily="18" charset="0"/>
                                          </a:rPr>
                                          <m:t>quantity</m:t>
                                        </m:r>
                                        <m:r>
                                          <a:rPr lang="en-US" sz="1800" b="0" i="1" smtClean="0">
                                            <a:solidFill>
                                              <a:schemeClr val="bg1"/>
                                            </a:solidFill>
                                            <a:latin typeface="Cambria Math" panose="02040503050406030204" pitchFamily="18" charset="0"/>
                                          </a:rPr>
                                          <m:t> </m:t>
                                        </m:r>
                                      </m:num>
                                      <m:den>
                                        <m:r>
                                          <a:rPr lang="en-US" sz="1800" b="0" i="1" smtClean="0">
                                            <a:solidFill>
                                              <a:schemeClr val="bg1"/>
                                            </a:solidFill>
                                            <a:latin typeface="Cambria Math" panose="02040503050406030204" pitchFamily="18" charset="0"/>
                                          </a:rPr>
                                          <m:t>% </m:t>
                                        </m:r>
                                        <m:r>
                                          <m:rPr>
                                            <m:sty m:val="p"/>
                                          </m:rPr>
                                          <a:rPr lang="en-US" sz="1800" b="0" i="0" smtClean="0">
                                            <a:solidFill>
                                              <a:schemeClr val="bg1"/>
                                            </a:solidFill>
                                            <a:latin typeface="Cambria Math" panose="02040503050406030204" pitchFamily="18" charset="0"/>
                                          </a:rPr>
                                          <m:t>change</m:t>
                                        </m:r>
                                        <m:r>
                                          <a:rPr lang="en-US" sz="1800" b="0" i="0" smtClean="0">
                                            <a:solidFill>
                                              <a:schemeClr val="bg1"/>
                                            </a:solidFill>
                                            <a:latin typeface="Cambria Math" panose="02040503050406030204" pitchFamily="18" charset="0"/>
                                          </a:rPr>
                                          <m:t> </m:t>
                                        </m:r>
                                        <m:r>
                                          <m:rPr>
                                            <m:sty m:val="p"/>
                                          </m:rPr>
                                          <a:rPr lang="en-US" sz="1800" b="0" i="0" smtClean="0">
                                            <a:solidFill>
                                              <a:schemeClr val="bg1"/>
                                            </a:solidFill>
                                            <a:latin typeface="Cambria Math" panose="02040503050406030204" pitchFamily="18" charset="0"/>
                                          </a:rPr>
                                          <m:t>in</m:t>
                                        </m:r>
                                        <m:r>
                                          <a:rPr lang="en-US" sz="1800" b="0" i="0" smtClean="0">
                                            <a:solidFill>
                                              <a:schemeClr val="bg1"/>
                                            </a:solidFill>
                                            <a:latin typeface="Cambria Math" panose="02040503050406030204" pitchFamily="18" charset="0"/>
                                          </a:rPr>
                                          <m:t> </m:t>
                                        </m:r>
                                        <m:r>
                                          <m:rPr>
                                            <m:sty m:val="p"/>
                                          </m:rPr>
                                          <a:rPr lang="en-US" sz="1800" b="0" i="0" smtClean="0">
                                            <a:solidFill>
                                              <a:schemeClr val="bg1"/>
                                            </a:solidFill>
                                            <a:latin typeface="Cambria Math" panose="02040503050406030204" pitchFamily="18" charset="0"/>
                                          </a:rPr>
                                          <m:t>price</m:t>
                                        </m:r>
                                      </m:den>
                                    </m:f>
                                  </m:e>
                                </m:d>
                                <m:r>
                                  <a:rPr lang="en-US" b="0" i="1" smtClean="0">
                                    <a:solidFill>
                                      <a:schemeClr val="bg1"/>
                                    </a:solidFill>
                                    <a:latin typeface="Cambria Math" panose="02040503050406030204" pitchFamily="18" charset="0"/>
                                  </a:rPr>
                                  <m:t>=1</m:t>
                                </m:r>
                              </m:oMath>
                            </m:oMathPara>
                          </a14:m>
                          <a:endParaRPr lang="en-US" dirty="0">
                            <a:solidFill>
                              <a:schemeClr val="bg1"/>
                            </a:solidFill>
                            <a:latin typeface="+mn-lt"/>
                          </a:endParaRPr>
                        </a:p>
                      </a:txBody>
                      <a:tcPr marL="137160" marR="137160" marT="137160" marB="137160" anchor="ctr">
                        <a:solidFill>
                          <a:srgbClr val="627981"/>
                        </a:solidFill>
                      </a:tcPr>
                    </a:tc>
                    <a:tc>
                      <a:txBody>
                        <a:bodyPr/>
                        <a:lstStyle/>
                        <a:p>
                          <a:pPr algn="ctr"/>
                          <a:r>
                            <a:rPr lang="en-US" dirty="0">
                              <a:solidFill>
                                <a:schemeClr val="bg1"/>
                              </a:solidFill>
                              <a:latin typeface="+mn-lt"/>
                            </a:rPr>
                            <a:t>Unitary</a:t>
                          </a:r>
                        </a:p>
                      </a:txBody>
                      <a:tcPr anchor="ctr">
                        <a:solidFill>
                          <a:srgbClr val="627981"/>
                        </a:solidFill>
                      </a:tcPr>
                    </a:tc>
                    <a:extLst>
                      <a:ext uri="{0D108BD9-81ED-4DB2-BD59-A6C34878D82A}">
                        <a16:rowId xmlns:a16="http://schemas.microsoft.com/office/drawing/2014/main" val="4255612733"/>
                      </a:ext>
                    </a:extLst>
                  </a:tr>
                  <a:tr h="370840">
                    <a:tc>
                      <a:txBody>
                        <a:bodyPr/>
                        <a:lstStyle/>
                        <a:p>
                          <a:pPr algn="ctr"/>
                          <a14:m>
                            <m:oMathPara xmlns:m="http://schemas.openxmlformats.org/officeDocument/2006/math">
                              <m:oMathParaPr>
                                <m:jc m:val="centerGroup"/>
                              </m:oMathParaPr>
                              <m:oMath xmlns:m="http://schemas.openxmlformats.org/officeDocument/2006/math">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change</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in</m:t>
                                </m:r>
                                <m:r>
                                  <a:rPr lang="en-US" b="0" i="0" smtClean="0">
                                    <a:solidFill>
                                      <a:schemeClr val="bg1"/>
                                    </a:solidFill>
                                    <a:latin typeface="Cambria Math" panose="02040503050406030204" pitchFamily="18" charset="0"/>
                                  </a:rPr>
                                  <m:t> </m:t>
                                </m:r>
                                <m:r>
                                  <m:rPr>
                                    <m:sty m:val="p"/>
                                  </m:rPr>
                                  <a:rPr lang="en-US" b="0" i="0" smtClean="0">
                                    <a:solidFill>
                                      <a:schemeClr val="bg1"/>
                                    </a:solidFill>
                                    <a:latin typeface="Cambria Math" panose="02040503050406030204" pitchFamily="18" charset="0"/>
                                  </a:rPr>
                                  <m:t>quantity</m:t>
                                </m:r>
                                <m:r>
                                  <a:rPr lang="en-US" b="0" i="0" smtClean="0">
                                    <a:solidFill>
                                      <a:schemeClr val="bg1"/>
                                    </a:solidFill>
                                    <a:latin typeface="Cambria Math" panose="02040503050406030204" pitchFamily="18" charset="0"/>
                                  </a:rPr>
                                  <m:t> &lt;% </m:t>
                                </m:r>
                                <m:r>
                                  <m:rPr>
                                    <m:sty m:val="p"/>
                                  </m:rPr>
                                  <a:rPr lang="en-US" b="0" i="0" smtClean="0">
                                    <a:solidFill>
                                      <a:schemeClr val="bg1"/>
                                    </a:solidFill>
                                    <a:latin typeface="Cambria Math" panose="02040503050406030204" pitchFamily="18" charset="0"/>
                                    <a:ea typeface="Cambria Math" panose="02040503050406030204" pitchFamily="18" charset="0"/>
                                  </a:rPr>
                                  <m:t>change</m:t>
                                </m:r>
                                <m:r>
                                  <a:rPr lang="en-US" b="0" i="0" smtClean="0">
                                    <a:solidFill>
                                      <a:schemeClr val="bg1"/>
                                    </a:solidFill>
                                    <a:latin typeface="Cambria Math" panose="02040503050406030204" pitchFamily="18" charset="0"/>
                                    <a:ea typeface="Cambria Math" panose="02040503050406030204" pitchFamily="18" charset="0"/>
                                  </a:rPr>
                                  <m:t> </m:t>
                                </m:r>
                                <m:r>
                                  <m:rPr>
                                    <m:sty m:val="p"/>
                                  </m:rPr>
                                  <a:rPr lang="en-US" b="0" i="0" smtClean="0">
                                    <a:solidFill>
                                      <a:schemeClr val="bg1"/>
                                    </a:solidFill>
                                    <a:latin typeface="Cambria Math" panose="02040503050406030204" pitchFamily="18" charset="0"/>
                                    <a:ea typeface="Cambria Math" panose="02040503050406030204" pitchFamily="18" charset="0"/>
                                  </a:rPr>
                                  <m:t>in</m:t>
                                </m:r>
                                <m:r>
                                  <a:rPr lang="en-US" b="0" i="0" smtClean="0">
                                    <a:solidFill>
                                      <a:schemeClr val="bg1"/>
                                    </a:solidFill>
                                    <a:latin typeface="Cambria Math" panose="02040503050406030204" pitchFamily="18" charset="0"/>
                                    <a:ea typeface="Cambria Math" panose="02040503050406030204" pitchFamily="18" charset="0"/>
                                  </a:rPr>
                                  <m:t> </m:t>
                                </m:r>
                                <m:r>
                                  <m:rPr>
                                    <m:sty m:val="p"/>
                                  </m:rPr>
                                  <a:rPr lang="en-US" b="0" i="0" smtClean="0">
                                    <a:solidFill>
                                      <a:schemeClr val="bg1"/>
                                    </a:solidFill>
                                    <a:latin typeface="Cambria Math" panose="02040503050406030204" pitchFamily="18" charset="0"/>
                                    <a:ea typeface="Cambria Math" panose="02040503050406030204" pitchFamily="18" charset="0"/>
                                  </a:rPr>
                                  <m:t>price</m:t>
                                </m:r>
                              </m:oMath>
                            </m:oMathPara>
                          </a14:m>
                          <a:endParaRPr lang="en-US" i="0" dirty="0">
                            <a:solidFill>
                              <a:schemeClr val="bg1"/>
                            </a:solidFill>
                            <a:latin typeface="+mn-lt"/>
                          </a:endParaRPr>
                        </a:p>
                      </a:txBody>
                      <a:tcPr anchor="ctr">
                        <a:solidFill>
                          <a:srgbClr val="627981"/>
                        </a:solidFill>
                      </a:tcPr>
                    </a:tc>
                    <a:tc>
                      <a:txBody>
                        <a:bodyPr/>
                        <a:lstStyle/>
                        <a:p>
                          <a:pPr algn="ctr"/>
                          <a14:m>
                            <m:oMathPara xmlns:m="http://schemas.openxmlformats.org/officeDocument/2006/math">
                              <m:oMathParaPr>
                                <m:jc m:val="centerGroup"/>
                              </m:oMathParaPr>
                              <m:oMath xmlns:m="http://schemas.openxmlformats.org/officeDocument/2006/math">
                                <m:d>
                                  <m:dPr>
                                    <m:begChr m:val="|"/>
                                    <m:endChr m:val="|"/>
                                    <m:ctrlPr>
                                      <a:rPr lang="en-US" sz="1800" b="0" i="1" smtClean="0">
                                        <a:solidFill>
                                          <a:schemeClr val="bg1"/>
                                        </a:solidFill>
                                        <a:latin typeface="Cambria Math" panose="02040503050406030204" pitchFamily="18" charset="0"/>
                                      </a:rPr>
                                    </m:ctrlPr>
                                  </m:dPr>
                                  <m:e>
                                    <m:f>
                                      <m:fPr>
                                        <m:ctrlPr>
                                          <a:rPr lang="en-US" sz="1800" b="0" i="1" smtClean="0">
                                            <a:solidFill>
                                              <a:schemeClr val="bg1"/>
                                            </a:solidFill>
                                            <a:latin typeface="Cambria Math" panose="02040503050406030204" pitchFamily="18" charset="0"/>
                                          </a:rPr>
                                        </m:ctrlPr>
                                      </m:fPr>
                                      <m:num>
                                        <m:r>
                                          <a:rPr lang="en-US" sz="1800">
                                            <a:solidFill>
                                              <a:schemeClr val="bg1"/>
                                            </a:solidFill>
                                            <a:latin typeface="Cambria Math" panose="02040503050406030204" pitchFamily="18" charset="0"/>
                                          </a:rPr>
                                          <m:t>% </m:t>
                                        </m:r>
                                        <m:r>
                                          <m:rPr>
                                            <m:sty m:val="p"/>
                                          </m:rPr>
                                          <a:rPr lang="en-US" sz="1800">
                                            <a:solidFill>
                                              <a:schemeClr val="bg1"/>
                                            </a:solidFill>
                                            <a:latin typeface="Cambria Math" panose="02040503050406030204" pitchFamily="18" charset="0"/>
                                          </a:rPr>
                                          <m:t>change</m:t>
                                        </m:r>
                                        <m:r>
                                          <a:rPr lang="en-US" sz="1800">
                                            <a:solidFill>
                                              <a:schemeClr val="bg1"/>
                                            </a:solidFill>
                                            <a:latin typeface="Cambria Math" panose="02040503050406030204" pitchFamily="18" charset="0"/>
                                          </a:rPr>
                                          <m:t> </m:t>
                                        </m:r>
                                        <m:r>
                                          <m:rPr>
                                            <m:sty m:val="p"/>
                                          </m:rPr>
                                          <a:rPr lang="en-US" sz="1800">
                                            <a:solidFill>
                                              <a:schemeClr val="bg1"/>
                                            </a:solidFill>
                                            <a:latin typeface="Cambria Math" panose="02040503050406030204" pitchFamily="18" charset="0"/>
                                          </a:rPr>
                                          <m:t>in</m:t>
                                        </m:r>
                                        <m:r>
                                          <a:rPr lang="en-US" sz="1800">
                                            <a:solidFill>
                                              <a:schemeClr val="bg1"/>
                                            </a:solidFill>
                                            <a:latin typeface="Cambria Math" panose="02040503050406030204" pitchFamily="18" charset="0"/>
                                          </a:rPr>
                                          <m:t> </m:t>
                                        </m:r>
                                        <m:r>
                                          <m:rPr>
                                            <m:sty m:val="p"/>
                                          </m:rPr>
                                          <a:rPr lang="en-US" sz="1800">
                                            <a:solidFill>
                                              <a:schemeClr val="bg1"/>
                                            </a:solidFill>
                                            <a:latin typeface="Cambria Math" panose="02040503050406030204" pitchFamily="18" charset="0"/>
                                          </a:rPr>
                                          <m:t>quantity</m:t>
                                        </m:r>
                                        <m:r>
                                          <a:rPr lang="en-US" sz="1800" b="0" i="1" smtClean="0">
                                            <a:solidFill>
                                              <a:schemeClr val="bg1"/>
                                            </a:solidFill>
                                            <a:latin typeface="Cambria Math" panose="02040503050406030204" pitchFamily="18" charset="0"/>
                                          </a:rPr>
                                          <m:t> </m:t>
                                        </m:r>
                                      </m:num>
                                      <m:den>
                                        <m:r>
                                          <a:rPr lang="en-US" sz="1800" b="0" i="1" smtClean="0">
                                            <a:solidFill>
                                              <a:schemeClr val="bg1"/>
                                            </a:solidFill>
                                            <a:latin typeface="Cambria Math" panose="02040503050406030204" pitchFamily="18" charset="0"/>
                                          </a:rPr>
                                          <m:t>% </m:t>
                                        </m:r>
                                        <m:r>
                                          <m:rPr>
                                            <m:sty m:val="p"/>
                                          </m:rPr>
                                          <a:rPr lang="en-US" sz="1800" b="0" i="0" smtClean="0">
                                            <a:solidFill>
                                              <a:schemeClr val="bg1"/>
                                            </a:solidFill>
                                            <a:latin typeface="Cambria Math" panose="02040503050406030204" pitchFamily="18" charset="0"/>
                                          </a:rPr>
                                          <m:t>change</m:t>
                                        </m:r>
                                        <m:r>
                                          <a:rPr lang="en-US" sz="1800" b="0" i="0" smtClean="0">
                                            <a:solidFill>
                                              <a:schemeClr val="bg1"/>
                                            </a:solidFill>
                                            <a:latin typeface="Cambria Math" panose="02040503050406030204" pitchFamily="18" charset="0"/>
                                          </a:rPr>
                                          <m:t> </m:t>
                                        </m:r>
                                        <m:r>
                                          <m:rPr>
                                            <m:sty m:val="p"/>
                                          </m:rPr>
                                          <a:rPr lang="en-US" sz="1800" b="0" i="0" smtClean="0">
                                            <a:solidFill>
                                              <a:schemeClr val="bg1"/>
                                            </a:solidFill>
                                            <a:latin typeface="Cambria Math" panose="02040503050406030204" pitchFamily="18" charset="0"/>
                                          </a:rPr>
                                          <m:t>in</m:t>
                                        </m:r>
                                        <m:r>
                                          <a:rPr lang="en-US" sz="1800" b="0" i="0" smtClean="0">
                                            <a:solidFill>
                                              <a:schemeClr val="bg1"/>
                                            </a:solidFill>
                                            <a:latin typeface="Cambria Math" panose="02040503050406030204" pitchFamily="18" charset="0"/>
                                          </a:rPr>
                                          <m:t> </m:t>
                                        </m:r>
                                        <m:r>
                                          <m:rPr>
                                            <m:sty m:val="p"/>
                                          </m:rPr>
                                          <a:rPr lang="en-US" sz="1800" b="0" i="0" smtClean="0">
                                            <a:solidFill>
                                              <a:schemeClr val="bg1"/>
                                            </a:solidFill>
                                            <a:latin typeface="Cambria Math" panose="02040503050406030204" pitchFamily="18" charset="0"/>
                                          </a:rPr>
                                          <m:t>price</m:t>
                                        </m:r>
                                      </m:den>
                                    </m:f>
                                  </m:e>
                                </m:d>
                                <m:r>
                                  <a:rPr lang="en-US" i="1" smtClean="0">
                                    <a:solidFill>
                                      <a:schemeClr val="bg1"/>
                                    </a:solidFill>
                                    <a:latin typeface="Cambria Math" panose="02040503050406030204" pitchFamily="18" charset="0"/>
                                    <a:ea typeface="Cambria Math" panose="02040503050406030204" pitchFamily="18" charset="0"/>
                                  </a:rPr>
                                  <m:t>&lt;</m:t>
                                </m:r>
                                <m:r>
                                  <a:rPr lang="en-US" b="0" i="1" smtClean="0">
                                    <a:solidFill>
                                      <a:schemeClr val="bg1"/>
                                    </a:solidFill>
                                    <a:latin typeface="Cambria Math" panose="02040503050406030204" pitchFamily="18" charset="0"/>
                                    <a:ea typeface="Cambria Math" panose="02040503050406030204" pitchFamily="18" charset="0"/>
                                  </a:rPr>
                                  <m:t>1</m:t>
                                </m:r>
                              </m:oMath>
                            </m:oMathPara>
                          </a14:m>
                          <a:endParaRPr lang="en-US" dirty="0">
                            <a:solidFill>
                              <a:schemeClr val="bg1"/>
                            </a:solidFill>
                            <a:latin typeface="+mn-lt"/>
                          </a:endParaRPr>
                        </a:p>
                      </a:txBody>
                      <a:tcPr marL="137160" marR="137160" marT="137160" marB="137160" anchor="ctr">
                        <a:solidFill>
                          <a:srgbClr val="627981"/>
                        </a:solidFill>
                      </a:tcPr>
                    </a:tc>
                    <a:tc>
                      <a:txBody>
                        <a:bodyPr/>
                        <a:lstStyle/>
                        <a:p>
                          <a:pPr algn="ctr"/>
                          <a:r>
                            <a:rPr lang="en-US" dirty="0">
                              <a:solidFill>
                                <a:schemeClr val="bg1"/>
                              </a:solidFill>
                              <a:latin typeface="+mn-lt"/>
                            </a:rPr>
                            <a:t>Inelastic</a:t>
                          </a:r>
                        </a:p>
                      </a:txBody>
                      <a:tcPr anchor="ctr">
                        <a:solidFill>
                          <a:srgbClr val="627981"/>
                        </a:solidFill>
                      </a:tcPr>
                    </a:tc>
                    <a:extLst>
                      <a:ext uri="{0D108BD9-81ED-4DB2-BD59-A6C34878D82A}">
                        <a16:rowId xmlns:a16="http://schemas.microsoft.com/office/drawing/2014/main" val="1559499294"/>
                      </a:ext>
                    </a:extLst>
                  </a:tr>
                </a:tbl>
              </a:graphicData>
            </a:graphic>
          </p:graphicFrame>
        </mc:Choice>
        <mc:Fallback>
          <p:graphicFrame>
            <p:nvGraphicFramePr>
              <p:cNvPr id="2" name="Table 1">
                <a:extLst>
                  <a:ext uri="{FF2B5EF4-FFF2-40B4-BE49-F238E27FC236}">
                    <a16:creationId xmlns:a16="http://schemas.microsoft.com/office/drawing/2014/main" id="{E418570B-0C13-4CE1-B2D1-2B45583E2DB8}"/>
                  </a:ext>
                </a:extLst>
              </p:cNvPr>
              <p:cNvGraphicFramePr>
                <a:graphicFrameLocks noGrp="1"/>
              </p:cNvGraphicFramePr>
              <p:nvPr/>
            </p:nvGraphicFramePr>
            <p:xfrm>
              <a:off x="1249680" y="2184672"/>
              <a:ext cx="9692640" cy="3024697"/>
            </p:xfrm>
            <a:graphic>
              <a:graphicData uri="http://schemas.openxmlformats.org/drawingml/2006/table">
                <a:tbl>
                  <a:tblPr firstRow="1" bandRow="1">
                    <a:tableStyleId>{5940675A-B579-460E-94D1-54222C63F5DA}</a:tableStyleId>
                  </a:tblPr>
                  <a:tblGrid>
                    <a:gridCol w="4663440">
                      <a:extLst>
                        <a:ext uri="{9D8B030D-6E8A-4147-A177-3AD203B41FA5}">
                          <a16:colId xmlns:a16="http://schemas.microsoft.com/office/drawing/2014/main" val="3966571123"/>
                        </a:ext>
                      </a:extLst>
                    </a:gridCol>
                    <a:gridCol w="3119120">
                      <a:extLst>
                        <a:ext uri="{9D8B030D-6E8A-4147-A177-3AD203B41FA5}">
                          <a16:colId xmlns:a16="http://schemas.microsoft.com/office/drawing/2014/main" val="1180094484"/>
                        </a:ext>
                      </a:extLst>
                    </a:gridCol>
                    <a:gridCol w="1910080">
                      <a:extLst>
                        <a:ext uri="{9D8B030D-6E8A-4147-A177-3AD203B41FA5}">
                          <a16:colId xmlns:a16="http://schemas.microsoft.com/office/drawing/2014/main" val="3859133991"/>
                        </a:ext>
                      </a:extLst>
                    </a:gridCol>
                  </a:tblGrid>
                  <a:tr h="370840">
                    <a:tc>
                      <a:txBody>
                        <a:bodyPr/>
                        <a:lstStyle/>
                        <a:p>
                          <a:pPr algn="ctr"/>
                          <a:r>
                            <a:rPr lang="en-US" b="1" dirty="0">
                              <a:solidFill>
                                <a:schemeClr val="bg1"/>
                              </a:solidFill>
                              <a:latin typeface="+mn-lt"/>
                            </a:rPr>
                            <a:t>If </a:t>
                          </a:r>
                        </a:p>
                      </a:txBody>
                      <a:tcPr>
                        <a:solidFill>
                          <a:srgbClr val="627981"/>
                        </a:solidFill>
                      </a:tcPr>
                    </a:tc>
                    <a:tc>
                      <a:txBody>
                        <a:bodyPr/>
                        <a:lstStyle/>
                        <a:p>
                          <a:pPr algn="ctr"/>
                          <a:r>
                            <a:rPr lang="en-US" b="1" dirty="0">
                              <a:solidFill>
                                <a:schemeClr val="bg1"/>
                              </a:solidFill>
                              <a:latin typeface="+mn-lt"/>
                            </a:rPr>
                            <a:t>Then </a:t>
                          </a:r>
                        </a:p>
                      </a:txBody>
                      <a:tcPr>
                        <a:solidFill>
                          <a:srgbClr val="627981"/>
                        </a:solidFill>
                      </a:tcPr>
                    </a:tc>
                    <a:tc>
                      <a:txBody>
                        <a:bodyPr/>
                        <a:lstStyle/>
                        <a:p>
                          <a:pPr algn="ctr"/>
                          <a:r>
                            <a:rPr lang="en-US" b="1" dirty="0">
                              <a:solidFill>
                                <a:schemeClr val="bg1"/>
                              </a:solidFill>
                              <a:latin typeface="+mn-lt"/>
                            </a:rPr>
                            <a:t>Category</a:t>
                          </a:r>
                        </a:p>
                      </a:txBody>
                      <a:tcPr>
                        <a:solidFill>
                          <a:srgbClr val="627981"/>
                        </a:solidFill>
                      </a:tcPr>
                    </a:tc>
                    <a:extLst>
                      <a:ext uri="{0D108BD9-81ED-4DB2-BD59-A6C34878D82A}">
                        <a16:rowId xmlns:a16="http://schemas.microsoft.com/office/drawing/2014/main" val="2612673419"/>
                      </a:ext>
                    </a:extLst>
                  </a:tr>
                  <a:tr h="884619">
                    <a:tc>
                      <a:txBody>
                        <a:bodyPr/>
                        <a:lstStyle/>
                        <a:p>
                          <a:endParaRPr lang="en-US"/>
                        </a:p>
                      </a:txBody>
                      <a:tcPr anchor="ctr">
                        <a:blipFill>
                          <a:blip r:embed="rId3"/>
                          <a:stretch>
                            <a:fillRect l="-261" t="-45517" r="-108235" b="-202069"/>
                          </a:stretch>
                        </a:blipFill>
                      </a:tcPr>
                    </a:tc>
                    <a:tc>
                      <a:txBody>
                        <a:bodyPr/>
                        <a:lstStyle/>
                        <a:p>
                          <a:endParaRPr lang="en-US"/>
                        </a:p>
                      </a:txBody>
                      <a:tcPr marL="137160" marR="137160" marT="137160" marB="137160" anchor="ctr">
                        <a:blipFill>
                          <a:blip r:embed="rId3"/>
                          <a:stretch>
                            <a:fillRect l="-149805" t="-45517" r="-61719" b="-202069"/>
                          </a:stretch>
                        </a:blipFill>
                      </a:tcPr>
                    </a:tc>
                    <a:tc>
                      <a:txBody>
                        <a:bodyPr/>
                        <a:lstStyle/>
                        <a:p>
                          <a:pPr algn="ctr"/>
                          <a:r>
                            <a:rPr lang="en-US" dirty="0">
                              <a:solidFill>
                                <a:schemeClr val="bg1"/>
                              </a:solidFill>
                              <a:latin typeface="+mn-lt"/>
                            </a:rPr>
                            <a:t>Elastic</a:t>
                          </a:r>
                        </a:p>
                      </a:txBody>
                      <a:tcPr anchor="ctr">
                        <a:solidFill>
                          <a:srgbClr val="627981"/>
                        </a:solidFill>
                      </a:tcPr>
                    </a:tc>
                    <a:extLst>
                      <a:ext uri="{0D108BD9-81ED-4DB2-BD59-A6C34878D82A}">
                        <a16:rowId xmlns:a16="http://schemas.microsoft.com/office/drawing/2014/main" val="387312784"/>
                      </a:ext>
                    </a:extLst>
                  </a:tr>
                  <a:tr h="884619">
                    <a:tc>
                      <a:txBody>
                        <a:bodyPr/>
                        <a:lstStyle/>
                        <a:p>
                          <a:endParaRPr lang="en-US"/>
                        </a:p>
                      </a:txBody>
                      <a:tcPr anchor="ctr">
                        <a:blipFill>
                          <a:blip r:embed="rId3"/>
                          <a:stretch>
                            <a:fillRect l="-261" t="-144521" r="-108235" b="-100685"/>
                          </a:stretch>
                        </a:blipFill>
                      </a:tcPr>
                    </a:tc>
                    <a:tc>
                      <a:txBody>
                        <a:bodyPr/>
                        <a:lstStyle/>
                        <a:p>
                          <a:endParaRPr lang="en-US"/>
                        </a:p>
                      </a:txBody>
                      <a:tcPr marL="137160" marR="137160" marT="137160" marB="137160" anchor="ctr">
                        <a:blipFill>
                          <a:blip r:embed="rId3"/>
                          <a:stretch>
                            <a:fillRect l="-149805" t="-144521" r="-61719" b="-100685"/>
                          </a:stretch>
                        </a:blipFill>
                      </a:tcPr>
                    </a:tc>
                    <a:tc>
                      <a:txBody>
                        <a:bodyPr/>
                        <a:lstStyle/>
                        <a:p>
                          <a:pPr algn="ctr"/>
                          <a:r>
                            <a:rPr lang="en-US" dirty="0">
                              <a:solidFill>
                                <a:schemeClr val="bg1"/>
                              </a:solidFill>
                              <a:latin typeface="+mn-lt"/>
                            </a:rPr>
                            <a:t>Unitary</a:t>
                          </a:r>
                        </a:p>
                      </a:txBody>
                      <a:tcPr anchor="ctr">
                        <a:solidFill>
                          <a:srgbClr val="627981"/>
                        </a:solidFill>
                      </a:tcPr>
                    </a:tc>
                    <a:extLst>
                      <a:ext uri="{0D108BD9-81ED-4DB2-BD59-A6C34878D82A}">
                        <a16:rowId xmlns:a16="http://schemas.microsoft.com/office/drawing/2014/main" val="4255612733"/>
                      </a:ext>
                    </a:extLst>
                  </a:tr>
                  <a:tr h="884619">
                    <a:tc>
                      <a:txBody>
                        <a:bodyPr/>
                        <a:lstStyle/>
                        <a:p>
                          <a:endParaRPr lang="en-US"/>
                        </a:p>
                      </a:txBody>
                      <a:tcPr anchor="ctr">
                        <a:blipFill>
                          <a:blip r:embed="rId3"/>
                          <a:stretch>
                            <a:fillRect l="-261" t="-246207" r="-108235" b="-1379"/>
                          </a:stretch>
                        </a:blipFill>
                      </a:tcPr>
                    </a:tc>
                    <a:tc>
                      <a:txBody>
                        <a:bodyPr/>
                        <a:lstStyle/>
                        <a:p>
                          <a:endParaRPr lang="en-US"/>
                        </a:p>
                      </a:txBody>
                      <a:tcPr marL="137160" marR="137160" marT="137160" marB="137160" anchor="ctr">
                        <a:blipFill>
                          <a:blip r:embed="rId3"/>
                          <a:stretch>
                            <a:fillRect l="-149805" t="-246207" r="-61719" b="-1379"/>
                          </a:stretch>
                        </a:blipFill>
                      </a:tcPr>
                    </a:tc>
                    <a:tc>
                      <a:txBody>
                        <a:bodyPr/>
                        <a:lstStyle/>
                        <a:p>
                          <a:pPr algn="ctr"/>
                          <a:r>
                            <a:rPr lang="en-US" dirty="0">
                              <a:solidFill>
                                <a:schemeClr val="bg1"/>
                              </a:solidFill>
                              <a:latin typeface="+mn-lt"/>
                            </a:rPr>
                            <a:t>Inelastic</a:t>
                          </a:r>
                        </a:p>
                      </a:txBody>
                      <a:tcPr anchor="ctr">
                        <a:solidFill>
                          <a:srgbClr val="627981"/>
                        </a:solidFill>
                      </a:tcPr>
                    </a:tc>
                    <a:extLst>
                      <a:ext uri="{0D108BD9-81ED-4DB2-BD59-A6C34878D82A}">
                        <a16:rowId xmlns:a16="http://schemas.microsoft.com/office/drawing/2014/main" val="1559499294"/>
                      </a:ext>
                    </a:extLst>
                  </a:tr>
                </a:tbl>
              </a:graphicData>
            </a:graphic>
          </p:graphicFrame>
        </mc:Fallback>
      </mc:AlternateContent>
    </p:spTree>
    <p:extLst>
      <p:ext uri="{BB962C8B-B14F-4D97-AF65-F5344CB8AC3E}">
        <p14:creationId xmlns:p14="http://schemas.microsoft.com/office/powerpoint/2010/main" val="4154204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1200329"/>
          </a:xfrm>
          <a:prstGeom prst="rect">
            <a:avLst/>
          </a:prstGeom>
          <a:solidFill>
            <a:srgbClr val="627981"/>
          </a:solidFill>
        </p:spPr>
        <p:txBody>
          <a:bodyPr wrap="square" rtlCol="0">
            <a:spAutoFit/>
          </a:bodyPr>
          <a:lstStyle/>
          <a:p>
            <a:pPr algn="ctr"/>
            <a:r>
              <a:rPr lang="en-US" sz="2400" dirty="0">
                <a:solidFill>
                  <a:schemeClr val="bg1"/>
                </a:solidFill>
              </a:rPr>
              <a:t>The price elasticity of demand for a product is 2.60. Given that the percentage change in price is 15%, what is the percentage change in quantity demanded? </a:t>
            </a:r>
            <a:endParaRPr lang="en-US" sz="2000" dirty="0"/>
          </a:p>
        </p:txBody>
      </p:sp>
    </p:spTree>
    <p:extLst>
      <p:ext uri="{BB962C8B-B14F-4D97-AF65-F5344CB8AC3E}">
        <p14:creationId xmlns:p14="http://schemas.microsoft.com/office/powerpoint/2010/main" val="301011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615231" y="1442445"/>
            <a:ext cx="8961538"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2211633" y="1844740"/>
            <a:ext cx="8429625" cy="923330"/>
          </a:xfrm>
          <a:prstGeom prst="rect">
            <a:avLst/>
          </a:prstGeom>
          <a:noFill/>
        </p:spPr>
        <p:txBody>
          <a:bodyPr wrap="square" rtlCol="0">
            <a:spAutoFit/>
          </a:bodyPr>
          <a:lstStyle/>
          <a:p>
            <a:pPr marL="342900" indent="-342900">
              <a:buAutoNum type="arabicPeriod"/>
            </a:pPr>
            <a:r>
              <a:rPr lang="en-US" dirty="0">
                <a:solidFill>
                  <a:schemeClr val="bg1"/>
                </a:solidFill>
              </a:rPr>
              <a:t>The elasticity formula is:                                                                                                                                                                                     </a:t>
            </a:r>
          </a:p>
          <a:p>
            <a:r>
              <a:rPr lang="en-US" dirty="0">
                <a:solidFill>
                  <a:schemeClr val="bg1"/>
                </a:solidFill>
              </a:rPr>
              <a:t>       </a:t>
            </a:r>
          </a:p>
          <a:p>
            <a:r>
              <a:rPr lang="en-US" dirty="0">
                <a:solidFill>
                  <a:schemeClr val="bg1"/>
                </a:solidFill>
              </a:rPr>
              <a:t>       Rearrange the formula to solve for percentage change in quantity demanded:</a:t>
            </a:r>
          </a:p>
        </p:txBody>
      </p:sp>
      <p:sp>
        <p:nvSpPr>
          <p:cNvPr id="11" name="TextBox 10">
            <a:extLst>
              <a:ext uri="{FF2B5EF4-FFF2-40B4-BE49-F238E27FC236}">
                <a16:creationId xmlns:a16="http://schemas.microsoft.com/office/drawing/2014/main" id="{795A56C9-2901-4187-92B6-A933A23297BC}"/>
              </a:ext>
            </a:extLst>
          </p:cNvPr>
          <p:cNvSpPr txBox="1"/>
          <p:nvPr/>
        </p:nvSpPr>
        <p:spPr>
          <a:xfrm>
            <a:off x="2210838" y="3213914"/>
            <a:ext cx="8429625" cy="646331"/>
          </a:xfrm>
          <a:prstGeom prst="rect">
            <a:avLst/>
          </a:prstGeom>
          <a:noFill/>
        </p:spPr>
        <p:txBody>
          <a:bodyPr wrap="square" rtlCol="0">
            <a:spAutoFit/>
          </a:bodyPr>
          <a:lstStyle/>
          <a:p>
            <a:endParaRPr lang="en-US" dirty="0">
              <a:solidFill>
                <a:schemeClr val="bg1"/>
              </a:solidFill>
            </a:endParaRPr>
          </a:p>
          <a:p>
            <a:r>
              <a:rPr lang="en-US" dirty="0">
                <a:solidFill>
                  <a:schemeClr val="bg1"/>
                </a:solidFill>
              </a:rPr>
              <a:t>2. Plug the given values into the equation:</a:t>
            </a:r>
          </a:p>
        </p:txBody>
      </p:sp>
      <p:graphicFrame>
        <p:nvGraphicFramePr>
          <p:cNvPr id="15" name="Object 14">
            <a:extLst>
              <a:ext uri="{FF2B5EF4-FFF2-40B4-BE49-F238E27FC236}">
                <a16:creationId xmlns:a16="http://schemas.microsoft.com/office/drawing/2014/main" id="{90B1B6C5-8B11-4BE9-B159-229CB2C16ADA}"/>
              </a:ext>
            </a:extLst>
          </p:cNvPr>
          <p:cNvGraphicFramePr>
            <a:graphicFrameLocks noChangeAspect="1"/>
          </p:cNvGraphicFramePr>
          <p:nvPr>
            <p:extLst>
              <p:ext uri="{D42A27DB-BD31-4B8C-83A1-F6EECF244321}">
                <p14:modId xmlns:p14="http://schemas.microsoft.com/office/powerpoint/2010/main" val="3302902071"/>
              </p:ext>
            </p:extLst>
          </p:nvPr>
        </p:nvGraphicFramePr>
        <p:xfrm>
          <a:off x="4655589" y="4064116"/>
          <a:ext cx="3667125" cy="387350"/>
        </p:xfrm>
        <a:graphic>
          <a:graphicData uri="http://schemas.openxmlformats.org/presentationml/2006/ole">
            <mc:AlternateContent xmlns:mc="http://schemas.openxmlformats.org/markup-compatibility/2006">
              <mc:Choice xmlns:v="urn:schemas-microsoft-com:vml" Requires="v">
                <p:oleObj name="Equation" r:id="rId3" imgW="1803240" imgH="190440" progId="Equation.DSMT4">
                  <p:embed/>
                </p:oleObj>
              </mc:Choice>
              <mc:Fallback>
                <p:oleObj name="Equation" r:id="rId3" imgW="1803240" imgH="190440" progId="Equation.DSMT4">
                  <p:embed/>
                  <p:pic>
                    <p:nvPicPr>
                      <p:cNvPr id="15" name="Object 14">
                        <a:extLst>
                          <a:ext uri="{FF2B5EF4-FFF2-40B4-BE49-F238E27FC236}">
                            <a16:creationId xmlns:a16="http://schemas.microsoft.com/office/drawing/2014/main" id="{90B1B6C5-8B11-4BE9-B159-229CB2C16ADA}"/>
                          </a:ext>
                        </a:extLst>
                      </p:cNvPr>
                      <p:cNvPicPr/>
                      <p:nvPr/>
                    </p:nvPicPr>
                    <p:blipFill>
                      <a:blip r:embed="rId4"/>
                      <a:stretch>
                        <a:fillRect/>
                      </a:stretch>
                    </p:blipFill>
                    <p:spPr>
                      <a:xfrm>
                        <a:off x="4655589" y="4064116"/>
                        <a:ext cx="3667125" cy="387350"/>
                      </a:xfrm>
                      <a:prstGeom prst="rect">
                        <a:avLst/>
                      </a:prstGeom>
                      <a:ln>
                        <a:noFill/>
                      </a:ln>
                    </p:spPr>
                  </p:pic>
                </p:oleObj>
              </mc:Fallback>
            </mc:AlternateContent>
          </a:graphicData>
        </a:graphic>
      </p:graphicFrame>
      <p:graphicFrame>
        <p:nvGraphicFramePr>
          <p:cNvPr id="17" name="Object 16">
            <a:extLst>
              <a:ext uri="{FF2B5EF4-FFF2-40B4-BE49-F238E27FC236}">
                <a16:creationId xmlns:a16="http://schemas.microsoft.com/office/drawing/2014/main" id="{011BB3EA-A54C-45CF-AC55-0D58AF08AD08}"/>
              </a:ext>
            </a:extLst>
          </p:cNvPr>
          <p:cNvGraphicFramePr>
            <a:graphicFrameLocks noChangeAspect="1"/>
          </p:cNvGraphicFramePr>
          <p:nvPr>
            <p:extLst>
              <p:ext uri="{D42A27DB-BD31-4B8C-83A1-F6EECF244321}">
                <p14:modId xmlns:p14="http://schemas.microsoft.com/office/powerpoint/2010/main" val="899648985"/>
              </p:ext>
            </p:extLst>
          </p:nvPr>
        </p:nvGraphicFramePr>
        <p:xfrm>
          <a:off x="5038725" y="1693863"/>
          <a:ext cx="3811588" cy="715962"/>
        </p:xfrm>
        <a:graphic>
          <a:graphicData uri="http://schemas.openxmlformats.org/presentationml/2006/ole">
            <mc:AlternateContent xmlns:mc="http://schemas.openxmlformats.org/markup-compatibility/2006">
              <mc:Choice xmlns:v="urn:schemas-microsoft-com:vml" Requires="v">
                <p:oleObj name="Equation" r:id="rId5" imgW="2095200" imgH="393480" progId="Equation.DSMT4">
                  <p:embed/>
                </p:oleObj>
              </mc:Choice>
              <mc:Fallback>
                <p:oleObj name="Equation" r:id="rId5" imgW="2095200" imgH="393480" progId="Equation.DSMT4">
                  <p:embed/>
                  <p:pic>
                    <p:nvPicPr>
                      <p:cNvPr id="4" name="Object 3">
                        <a:extLst>
                          <a:ext uri="{FF2B5EF4-FFF2-40B4-BE49-F238E27FC236}">
                            <a16:creationId xmlns:a16="http://schemas.microsoft.com/office/drawing/2014/main" id="{EB861194-B04C-42D1-9E06-B80418AB03CD}"/>
                          </a:ext>
                        </a:extLst>
                      </p:cNvPr>
                      <p:cNvPicPr/>
                      <p:nvPr/>
                    </p:nvPicPr>
                    <p:blipFill>
                      <a:blip r:embed="rId6"/>
                      <a:stretch>
                        <a:fillRect/>
                      </a:stretch>
                    </p:blipFill>
                    <p:spPr>
                      <a:xfrm>
                        <a:off x="5038725" y="1693863"/>
                        <a:ext cx="3811588" cy="715962"/>
                      </a:xfrm>
                      <a:prstGeom prst="rect">
                        <a:avLst/>
                      </a:prstGeom>
                      <a:ln>
                        <a:noFill/>
                      </a:ln>
                    </p:spPr>
                  </p:pic>
                </p:oleObj>
              </mc:Fallback>
            </mc:AlternateContent>
          </a:graphicData>
        </a:graphic>
      </p:graphicFrame>
      <p:graphicFrame>
        <p:nvGraphicFramePr>
          <p:cNvPr id="2" name="Object 1">
            <a:extLst>
              <a:ext uri="{FF2B5EF4-FFF2-40B4-BE49-F238E27FC236}">
                <a16:creationId xmlns:a16="http://schemas.microsoft.com/office/drawing/2014/main" id="{5CC247F9-24F2-4F3D-A5B1-D91A38366F7E}"/>
              </a:ext>
            </a:extLst>
          </p:cNvPr>
          <p:cNvGraphicFramePr>
            <a:graphicFrameLocks noChangeAspect="1"/>
          </p:cNvGraphicFramePr>
          <p:nvPr>
            <p:extLst>
              <p:ext uri="{D42A27DB-BD31-4B8C-83A1-F6EECF244321}">
                <p14:modId xmlns:p14="http://schemas.microsoft.com/office/powerpoint/2010/main" val="3696647154"/>
              </p:ext>
            </p:extLst>
          </p:nvPr>
        </p:nvGraphicFramePr>
        <p:xfrm>
          <a:off x="3697106" y="2979157"/>
          <a:ext cx="5568950" cy="339725"/>
        </p:xfrm>
        <a:graphic>
          <a:graphicData uri="http://schemas.openxmlformats.org/presentationml/2006/ole">
            <mc:AlternateContent xmlns:mc="http://schemas.openxmlformats.org/markup-compatibility/2006">
              <mc:Choice xmlns:v="urn:schemas-microsoft-com:vml" Requires="v">
                <p:oleObj name="Equation" r:id="rId7" imgW="3111480" imgH="190440" progId="Equation.DSMT4">
                  <p:embed/>
                </p:oleObj>
              </mc:Choice>
              <mc:Fallback>
                <p:oleObj name="Equation" r:id="rId7" imgW="3111480" imgH="190440" progId="Equation.DSMT4">
                  <p:embed/>
                  <p:pic>
                    <p:nvPicPr>
                      <p:cNvPr id="0" name=""/>
                      <p:cNvPicPr/>
                      <p:nvPr/>
                    </p:nvPicPr>
                    <p:blipFill>
                      <a:blip r:embed="rId8"/>
                      <a:stretch>
                        <a:fillRect/>
                      </a:stretch>
                    </p:blipFill>
                    <p:spPr>
                      <a:xfrm>
                        <a:off x="3697106" y="2979157"/>
                        <a:ext cx="5568950" cy="339725"/>
                      </a:xfrm>
                      <a:prstGeom prst="rect">
                        <a:avLst/>
                      </a:prstGeom>
                      <a:ln>
                        <a:noFill/>
                      </a:ln>
                    </p:spPr>
                  </p:pic>
                </p:oleObj>
              </mc:Fallback>
            </mc:AlternateContent>
          </a:graphicData>
        </a:graphic>
      </p:graphicFrame>
      <p:sp>
        <p:nvSpPr>
          <p:cNvPr id="19" name="TextBox 18">
            <a:extLst>
              <a:ext uri="{FF2B5EF4-FFF2-40B4-BE49-F238E27FC236}">
                <a16:creationId xmlns:a16="http://schemas.microsoft.com/office/drawing/2014/main" id="{C09E4BDD-953F-4FC2-85BB-7B6412DB8EA2}"/>
              </a:ext>
            </a:extLst>
          </p:cNvPr>
          <p:cNvSpPr txBox="1"/>
          <p:nvPr/>
        </p:nvSpPr>
        <p:spPr>
          <a:xfrm>
            <a:off x="2210837" y="4483373"/>
            <a:ext cx="8429625" cy="923330"/>
          </a:xfrm>
          <a:prstGeom prst="rect">
            <a:avLst/>
          </a:prstGeom>
          <a:noFill/>
        </p:spPr>
        <p:txBody>
          <a:bodyPr wrap="square" rtlCol="0">
            <a:spAutoFit/>
          </a:bodyPr>
          <a:lstStyle/>
          <a:p>
            <a:endParaRPr lang="en-US" dirty="0">
              <a:solidFill>
                <a:schemeClr val="bg1"/>
              </a:solidFill>
            </a:endParaRPr>
          </a:p>
          <a:p>
            <a:r>
              <a:rPr lang="en-US" dirty="0">
                <a:solidFill>
                  <a:schemeClr val="bg1"/>
                </a:solidFill>
              </a:rPr>
              <a:t>3. Solve the equation:</a:t>
            </a:r>
          </a:p>
          <a:p>
            <a:pPr algn="ctr"/>
            <a:endParaRPr lang="en-US" dirty="0">
              <a:solidFill>
                <a:schemeClr val="bg1"/>
              </a:solidFill>
            </a:endParaRPr>
          </a:p>
        </p:txBody>
      </p:sp>
      <p:graphicFrame>
        <p:nvGraphicFramePr>
          <p:cNvPr id="5" name="Object 4">
            <a:extLst>
              <a:ext uri="{FF2B5EF4-FFF2-40B4-BE49-F238E27FC236}">
                <a16:creationId xmlns:a16="http://schemas.microsoft.com/office/drawing/2014/main" id="{E69D3887-3284-47C3-BAAF-C94ED8D8061E}"/>
              </a:ext>
            </a:extLst>
          </p:cNvPr>
          <p:cNvGraphicFramePr>
            <a:graphicFrameLocks noChangeAspect="1"/>
          </p:cNvGraphicFramePr>
          <p:nvPr>
            <p:extLst>
              <p:ext uri="{D42A27DB-BD31-4B8C-83A1-F6EECF244321}">
                <p14:modId xmlns:p14="http://schemas.microsoft.com/office/powerpoint/2010/main" val="995531553"/>
              </p:ext>
            </p:extLst>
          </p:nvPr>
        </p:nvGraphicFramePr>
        <p:xfrm>
          <a:off x="4987925" y="5267325"/>
          <a:ext cx="2876550" cy="369888"/>
        </p:xfrm>
        <a:graphic>
          <a:graphicData uri="http://schemas.openxmlformats.org/presentationml/2006/ole">
            <mc:AlternateContent xmlns:mc="http://schemas.openxmlformats.org/markup-compatibility/2006">
              <mc:Choice xmlns:v="urn:schemas-microsoft-com:vml" Requires="v">
                <p:oleObj name="Equation" r:id="rId9" imgW="1485720" imgH="190440" progId="Equation.DSMT4">
                  <p:embed/>
                </p:oleObj>
              </mc:Choice>
              <mc:Fallback>
                <p:oleObj name="Equation" r:id="rId9" imgW="1485720" imgH="190440" progId="Equation.DSMT4">
                  <p:embed/>
                  <p:pic>
                    <p:nvPicPr>
                      <p:cNvPr id="0" name=""/>
                      <p:cNvPicPr/>
                      <p:nvPr/>
                    </p:nvPicPr>
                    <p:blipFill>
                      <a:blip r:embed="rId10"/>
                      <a:stretch>
                        <a:fillRect/>
                      </a:stretch>
                    </p:blipFill>
                    <p:spPr>
                      <a:xfrm>
                        <a:off x="4987925" y="5267325"/>
                        <a:ext cx="2876550" cy="369888"/>
                      </a:xfrm>
                      <a:prstGeom prst="rect">
                        <a:avLst/>
                      </a:prstGeom>
                      <a:ln>
                        <a:noFill/>
                      </a:ln>
                    </p:spPr>
                  </p:pic>
                </p:oleObj>
              </mc:Fallback>
            </mc:AlternateContent>
          </a:graphicData>
        </a:graphic>
      </p:graphicFrame>
    </p:spTree>
    <p:extLst>
      <p:ext uri="{BB962C8B-B14F-4D97-AF65-F5344CB8AC3E}">
        <p14:creationId xmlns:p14="http://schemas.microsoft.com/office/powerpoint/2010/main" val="3358511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915</TotalTime>
  <Words>7549</Words>
  <Application>Microsoft Office PowerPoint</Application>
  <PresentationFormat>Widescreen</PresentationFormat>
  <Paragraphs>487</Paragraphs>
  <Slides>59</Slides>
  <Notes>56</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59</vt:i4>
      </vt:variant>
    </vt:vector>
  </HeadingPairs>
  <TitlesOfParts>
    <vt:vector size="68" baseType="lpstr">
      <vt:lpstr>Arial</vt:lpstr>
      <vt:lpstr>Calibri</vt:lpstr>
      <vt:lpstr>Calibri Light</vt:lpstr>
      <vt:lpstr>Cambria Math</vt:lpstr>
      <vt:lpstr>Century Gothic</vt:lpstr>
      <vt:lpstr>Open Sans</vt:lpstr>
      <vt:lpstr>Office Theme</vt:lpstr>
      <vt:lpstr>1_Office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73</cp:revision>
  <dcterms:created xsi:type="dcterms:W3CDTF">2017-06-16T13:06:21Z</dcterms:created>
  <dcterms:modified xsi:type="dcterms:W3CDTF">2023-08-03T16:06:59Z</dcterms:modified>
</cp:coreProperties>
</file>