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7"/>
  </p:notesMasterIdLst>
  <p:sldIdLst>
    <p:sldId id="256" r:id="rId3"/>
    <p:sldId id="367" r:id="rId4"/>
    <p:sldId id="293" r:id="rId5"/>
    <p:sldId id="371" r:id="rId6"/>
    <p:sldId id="369" r:id="rId7"/>
    <p:sldId id="390" r:id="rId8"/>
    <p:sldId id="370" r:id="rId9"/>
    <p:sldId id="374" r:id="rId10"/>
    <p:sldId id="375" r:id="rId11"/>
    <p:sldId id="372" r:id="rId12"/>
    <p:sldId id="373" r:id="rId13"/>
    <p:sldId id="368" r:id="rId14"/>
    <p:sldId id="364" r:id="rId15"/>
    <p:sldId id="376" r:id="rId16"/>
    <p:sldId id="377" r:id="rId17"/>
    <p:sldId id="378" r:id="rId18"/>
    <p:sldId id="379" r:id="rId19"/>
    <p:sldId id="380" r:id="rId20"/>
    <p:sldId id="381" r:id="rId21"/>
    <p:sldId id="382" r:id="rId22"/>
    <p:sldId id="383" r:id="rId23"/>
    <p:sldId id="384" r:id="rId24"/>
    <p:sldId id="385" r:id="rId25"/>
    <p:sldId id="386" r:id="rId26"/>
    <p:sldId id="387" r:id="rId27"/>
    <p:sldId id="290" r:id="rId28"/>
    <p:sldId id="291" r:id="rId29"/>
    <p:sldId id="299" r:id="rId30"/>
    <p:sldId id="257" r:id="rId31"/>
    <p:sldId id="300" r:id="rId32"/>
    <p:sldId id="298" r:id="rId33"/>
    <p:sldId id="388" r:id="rId34"/>
    <p:sldId id="389" r:id="rId35"/>
    <p:sldId id="278" r:id="rId3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70" d="100"/>
          <a:sy n="70" d="100"/>
        </p:scale>
        <p:origin x="116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calculate total utility; propose decisions that maximize utility; and explain marginal utility and the significance of diminishing marginal utility.</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67384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utility per dollar is the additional satisfaction gained from purchasing a good given the price of the product. To maximize utility given a budget, consumers will always purchase the item with the greatest marginal utility per dollar of expenditure.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33963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you always choose the item with the greatest marginal utility per dollar spent, when your budget is exhausted, the utility-maximizing choice should occur where the marginal utility per dollar spent is the same for both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43224722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i="0" u="none" strike="noStrike" baseline="0" dirty="0">
                <a:solidFill>
                  <a:srgbClr val="000000"/>
                </a:solidFill>
                <a:latin typeface="Open Sans" panose="020B0606030504020204" pitchFamily="34" charset="0"/>
              </a:rPr>
              <a:t>Think about how you make decisions about what you consume. You know that you have a limited budget, and you want to get the most satisfaction per dollar from what you consume. What process do you go through to make your consumption decisions to try to maximize utility and be as close as possible to consumer equilibrium?</a:t>
            </a: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a:t>
            </a:r>
            <a:r>
              <a:rPr lang="en-US" sz="1200" kern="1200">
                <a:solidFill>
                  <a:schemeClr val="tx1"/>
                </a:solidFill>
                <a:effectLst/>
                <a:latin typeface="+mn-lt"/>
                <a:ea typeface="+mn-ea"/>
                <a:cs typeface="+mn-cs"/>
              </a:rPr>
              <a:t>price of goods </a:t>
            </a:r>
            <a:r>
              <a:rPr lang="en-US" sz="1200" kern="1200" dirty="0">
                <a:solidFill>
                  <a:schemeClr val="tx1"/>
                </a:solidFill>
                <a:effectLst/>
                <a:latin typeface="+mn-lt"/>
                <a:ea typeface="+mn-ea"/>
                <a:cs typeface="+mn-cs"/>
              </a:rPr>
              <a:t>and the amount you have to spend affect </a:t>
            </a:r>
            <a:r>
              <a:rPr lang="en-US" sz="1200" b="0" i="1" kern="1200" dirty="0">
                <a:solidFill>
                  <a:schemeClr val="tx1"/>
                </a:solidFill>
                <a:effectLst/>
                <a:latin typeface="+mn-lt"/>
                <a:ea typeface="+mn-ea"/>
                <a:cs typeface="+mn-cs"/>
              </a:rPr>
              <a:t>what</a:t>
            </a:r>
            <a:r>
              <a:rPr lang="en-US" sz="1200" kern="1200" dirty="0">
                <a:solidFill>
                  <a:schemeClr val="tx1"/>
                </a:solidFill>
                <a:effectLst/>
                <a:latin typeface="+mn-lt"/>
                <a:ea typeface="+mn-ea"/>
                <a:cs typeface="+mn-cs"/>
              </a:rPr>
              <a:t> and </a:t>
            </a:r>
            <a:r>
              <a:rPr lang="en-US" sz="1200" b="0" i="1" kern="1200" dirty="0">
                <a:solidFill>
                  <a:schemeClr val="tx1"/>
                </a:solidFill>
                <a:effectLst/>
                <a:latin typeface="+mn-lt"/>
                <a:ea typeface="+mn-ea"/>
                <a:cs typeface="+mn-cs"/>
              </a:rPr>
              <a:t>how much </a:t>
            </a:r>
            <a:r>
              <a:rPr lang="en-US" sz="1200" kern="1200" dirty="0">
                <a:solidFill>
                  <a:schemeClr val="tx1"/>
                </a:solidFill>
                <a:effectLst/>
                <a:latin typeface="+mn-lt"/>
                <a:ea typeface="+mn-ea"/>
                <a:cs typeface="+mn-cs"/>
              </a:rPr>
              <a:t>you purchase. In this lesson, titled “How Changes in Income and Prices Affect Consumption Choices,” we’ll explore that in detail.</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616140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income shifts the budget constraint to the right. Following the change, consumers will again consider the utility and marginal utility received from the two goods to make the utility-maximizing choice.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75087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income rises, the most common reaction is to purchase more of both goods on the budget constraint. Goods and services are normal goods when a rise in income leads to a rise in the quantity consumed of that good, and vice versa. A rise in income could, however, cause consumption of one good to increase while consumption of the other good declines. Goods where demand declines as income rises (or conversely, where the demand rises as income falls) are called inferior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An increase in the price of a good means less of the good can be bought with any given budget. If the good on the horizontal axis of a budget constraint has an increase in price, the budget constraint will shift inward from the vertical axis.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57293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get your lawn mowed by a lawn service, and the government just imposed sales tax on lawn mowing services. What is the likely impact of the new tax on your budget constraint?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get your lawn mowed by a lawn service, and the government just imposed sales tax on lawn mowing services. What is the likely impact of the new tax on your budget constraint? The budget constraint would pivot inward for lawn services since the price is likely to be higher, making the amount of lawn mowing that can be purchased lower. At the same time, you might choose to consume less of other goods so that you can allocate more money to lawn care.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7945327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typical response to higher prices is that a person chooses to consume less of the product with the higher price. This occurs for two reasons, and both effects can occur simultaneously. The substitute effect states that a higher price means the buying power of income has been reduced (even though actual income has not changed), which leads to buying less of the good. The income effect states that when a price changes and consumers have an incentive to substitute some of the good with a relatively lower-priced good.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38964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seeks to understand the behavior of individual economic agents such as individuals and businesses. If people base their decisions on their own tastes and personal preferences, how can economists hope to analyze the choices consumers make?</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Changes in the price of a good lead the budget constraint to rotate. Budget constraint rotations mean that when individuals are seeking their highest utility, the quantity demanded of that good will change. In this way, the logical foundations of demand curves are based on the underlying idea of individuals seeking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66321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budget constraint framework for making utility-maximizing choices offers a reminder that people can react to a change in price or income in a range of different ways. Real life examples include the aftermath of Hurricanes Katrina and Rita and taxes on alcohol.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755710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Changes in the price of a good lead the budget constraint to rotate. Budget constraint rotations mean that when individuals are seeking their highest utility, the quantity demanded of that good will change. In this way, the logical foundations of demand curves are based on the underlying idea of individuals seeking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256481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The budget constraint framework suggests that when income or price changes, a range of responses are possible.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When income rises, households will demand a higher quantity of normal goods but a lower quantity of inferior goods.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When the price of a good rises, households will typically demand less of that good—but whether they will demand a much lower quantity or only a slightly lower quantity will depend on personal preferences.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Utility refers to the satisfaction that a good or service provides, which diminishes as a person receives more of a good, known as diminishing marginal utility.</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A higher price for one good can lead to more or less demand for other goods.</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1234291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traditional economic models assume </a:t>
            </a:r>
            <a:r>
              <a:rPr lang="en-US" sz="1200" b="1" kern="1200" dirty="0">
                <a:solidFill>
                  <a:schemeClr val="tx1"/>
                </a:solidFill>
                <a:effectLst/>
                <a:latin typeface="+mn-lt"/>
                <a:ea typeface="+mn-ea"/>
                <a:cs typeface="+mn-cs"/>
              </a:rPr>
              <a:t>rationality</a:t>
            </a:r>
            <a:r>
              <a:rPr lang="en-US" sz="1200" kern="1200" dirty="0">
                <a:solidFill>
                  <a:schemeClr val="tx1"/>
                </a:solidFill>
                <a:effectLst/>
                <a:latin typeface="+mn-lt"/>
                <a:ea typeface="+mn-ea"/>
                <a:cs typeface="+mn-cs"/>
              </a:rPr>
              <a:t>, which means that people take all available information and make consistent and informed decisions that are in their best interest. However, some economists believe that a traditional look at this study negates one important factor: the human state of mind.</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9395408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Behavioral economics aims at understanding decision-making by integrating psychology into economics. It considers how given dollar amounts can mean different things to individuals in different situations.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2934502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People sometimes make decisions that </a:t>
            </a:r>
            <a:r>
              <a:rPr lang="en-US" sz="1200" kern="1200">
                <a:solidFill>
                  <a:schemeClr val="tx1"/>
                </a:solidFill>
                <a:effectLst/>
                <a:latin typeface="+mn-lt"/>
                <a:ea typeface="+mn-ea"/>
                <a:cs typeface="+mn-cs"/>
              </a:rPr>
              <a:t>seem irrational </a:t>
            </a:r>
            <a:r>
              <a:rPr lang="en-US" sz="1200" kern="1200" dirty="0">
                <a:solidFill>
                  <a:schemeClr val="tx1"/>
                </a:solidFill>
                <a:effectLst/>
                <a:latin typeface="+mn-lt"/>
                <a:ea typeface="+mn-ea"/>
                <a:cs typeface="+mn-cs"/>
              </a:rPr>
              <a:t>and not in their best interest. Their decisions can seem inconsistent from one day to another, and sometimes, people deliberately ignore ways to save money and time. Traditional economics assumes that that people take all available information and make decisions that are in their best interest. Behavioral economists argue that the traditional method omits something important: people's state of mind. Behavioral economics seeks to enrich our understanding of decision-making by integrating the insights of psychology into economics.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849709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Behavioral economics investigates how given dollar amounts can mean different things to individuals depending on the situation. Traditional economics holds that if you lose a $10 bill today and also receive an extra $10 in your paycheck, you should feel perfectly neutral. Behavioral economics holds that if you lose a $10 bill today and also receive an extra $10 in your paycheck, you will still feel negative emotion. Behavioral economists believe we tend to focus more on the loss than the 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159016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Mental accounting refers the process of putting dollars in different mental categories where they take different values. Economists typically consider dollars to be fungible, or having equal value to the individual, regardless of the situation. Dollars, however, are not always fungible, as you may think of $25 you found in the street differently than $25 you earned from working. You might treat the street money as "mad money," with little rational regard to getting the best value.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7542411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the question becomes: which view of economics is more accurate? While both have some merit, at the least, behavioral economists have tried to identify and understand decisions that traditional economics have historically deemed irrational. People regularly make decisions that seem less than rational. This is because traditional theory ignores people’s state of mind or feelings, which can strongly influence behavior.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515841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analyze individuals' decisions about goods and services to buy as choices made within certain budget constraints. Generally, consumers are trying to get the most happiness from their limited budget. In economics, happiness or satisfaction is called utility. This lesson introduces the economic theory of how consumers make choices about what to buy given their limited incomes.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U</a:t>
            </a:r>
            <a:r>
              <a:rPr lang="en-US" sz="1200" kern="1200" dirty="0">
                <a:solidFill>
                  <a:schemeClr val="bg1"/>
                </a:solidFill>
                <a:effectLst/>
                <a:latin typeface="+mn-lt"/>
                <a:ea typeface="+mn-ea"/>
                <a:cs typeface="+mn-cs"/>
              </a:rPr>
              <a:t>nemployment spiked </a:t>
            </a:r>
            <a:r>
              <a:rPr lang="en-US" sz="1200" dirty="0">
                <a:solidFill>
                  <a:schemeClr val="bg1"/>
                </a:solidFill>
              </a:rPr>
              <a:t>d</a:t>
            </a:r>
            <a:r>
              <a:rPr lang="en-US" sz="1200" kern="1200" dirty="0">
                <a:solidFill>
                  <a:schemeClr val="bg1"/>
                </a:solidFill>
                <a:effectLst/>
                <a:latin typeface="+mn-lt"/>
                <a:ea typeface="+mn-ea"/>
                <a:cs typeface="+mn-cs"/>
              </a:rPr>
              <a:t>uring the COVID-19 pandemic. How do you think this impacted the demand for higher education compared to when the economy is not in a recession?</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EC611CA-4268-4E72-8BFC-C641B4C40515}"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9654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budget constraint shows the various combinations of two goods that are affordable given a consumer’s limited income. Total utility is the amount of satisfaction consumers receive from the choices they make given their budget constraint.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33656445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Consumers wish to choose the combination of goods on a budget constraint that will provide the greatest utility, or the most utils. Marginal utility refers to the additional utility provided by one additional unit of consumption. Typically, consuming additional units of a particular good leads to greater total utility, but at a decreasing rate. The law of diminishing marginal utility holds that for most goods, the additional utility received decreases with each unit added.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5175087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this table that corresponds to the budget constraint shown previously. Notice that marginal utility diminishes as additional units are consumed, which means that each subsequent unit of a good consumed provides less additional utility.</a:t>
            </a: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Consumers wish to choose the combination of goods on a budget constraint that will provide the greatest utility. In this case, Point S will give the consumer the highest utility, 103 utils. Moving to Point T results in a marginal utility of -3 utils, making it less desirable than Point 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41273139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3315290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316277495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9.svg"/></Relationships>
</file>

<file path=ppt/slides/_rels/slide27.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2.xml"/><Relationship Id="rId5" Type="http://schemas.openxmlformats.org/officeDocument/2006/relationships/image" Target="../media/image20.png"/><Relationship Id="rId4" Type="http://schemas.openxmlformats.org/officeDocument/2006/relationships/image" Target="../media/image19.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88413"/>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Consumption Choices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51978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Marginal Utility Per Dollar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Marginal </a:t>
              </a:r>
              <a:r>
                <a:rPr lang="en-US" sz="2000" b="1" dirty="0">
                  <a:solidFill>
                    <a:prstClr val="white"/>
                  </a:solidFill>
                  <a:latin typeface="Calibri" panose="020F0502020204030204"/>
                </a:rPr>
                <a:t>utility per dollar </a:t>
              </a:r>
              <a:r>
                <a:rPr lang="en-US" sz="2000" dirty="0">
                  <a:solidFill>
                    <a:prstClr val="white"/>
                  </a:solidFill>
                  <a:latin typeface="Calibri" panose="020F0502020204030204"/>
                </a:rPr>
                <a:t>is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additional satisfaction gained from purchasing a good given the price of the product.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1941628" y="3629274"/>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811048"/>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i="0" u="none" strike="noStrike" kern="1200" cap="none" spc="0" normalizeH="0" baseline="0" noProof="0" dirty="0">
                  <a:ln>
                    <a:noFill/>
                  </a:ln>
                  <a:solidFill>
                    <a:prstClr val="white"/>
                  </a:solidFill>
                  <a:effectLst/>
                  <a:uLnTx/>
                  <a:uFillTx/>
                  <a:latin typeface="Calibri" panose="020F0502020204030204"/>
                  <a:ea typeface="+mn-ea"/>
                  <a:cs typeface="+mn-cs"/>
                </a:rPr>
                <a:t>To maximize utility</a:t>
              </a:r>
              <a:r>
                <a:rPr lang="en-US" sz="2000" dirty="0">
                  <a:solidFill>
                    <a:prstClr val="white"/>
                  </a:solidFill>
                  <a:latin typeface="Calibri" panose="020F0502020204030204"/>
                </a:rPr>
                <a:t> given a budget, consumers</a:t>
              </a:r>
              <a:r>
                <a:rPr kumimoji="0" lang="en-US" sz="2000" i="0" u="none" strike="noStrike" kern="1200" cap="none" spc="0" normalizeH="0" baseline="0" noProof="0" dirty="0">
                  <a:ln>
                    <a:noFill/>
                  </a:ln>
                  <a:solidFill>
                    <a:prstClr val="white"/>
                  </a:solidFill>
                  <a:effectLst/>
                  <a:uLnTx/>
                  <a:uFillTx/>
                  <a:latin typeface="Calibri" panose="020F0502020204030204"/>
                  <a:ea typeface="+mn-ea"/>
                  <a:cs typeface="+mn-cs"/>
                </a:rPr>
                <a:t> will always purchase the item with the greatest marginal utility per dollar of expenditure.</a:t>
              </a:r>
            </a:p>
          </p:txBody>
        </p:sp>
      </p:grpSp>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323BC240-297F-46C2-A3B3-148E63049F2B}"/>
                  </a:ext>
                </a:extLst>
              </p:cNvPr>
              <p:cNvSpPr txBox="1"/>
              <p:nvPr/>
            </p:nvSpPr>
            <p:spPr>
              <a:xfrm>
                <a:off x="2739178" y="2644230"/>
                <a:ext cx="6463056" cy="728661"/>
              </a:xfrm>
              <a:prstGeom prst="rect">
                <a:avLst/>
              </a:prstGeom>
              <a:solidFill>
                <a:srgbClr val="627981"/>
              </a:solidFill>
            </p:spPr>
            <p:txBody>
              <a:bodyPr wrap="square" rtlCol="0">
                <a:spAutoFit/>
              </a:bodyPr>
              <a:lstStyle/>
              <a:p>
                <a:pPr marR="0" lvl="0" algn="ctr" defTabSz="914400" rtl="0" eaLnBrk="1" fontAlgn="auto" latinLnBrk="0" hangingPunct="1">
                  <a:lnSpc>
                    <a:spcPct val="100000"/>
                  </a:lnSpc>
                  <a:spcBef>
                    <a:spcPts val="0"/>
                  </a:spcBef>
                  <a:spcAft>
                    <a:spcPts val="0"/>
                  </a:spcAft>
                  <a:buClrTx/>
                  <a:buSzTx/>
                  <a:tabLst/>
                  <a:defRPr/>
                </a:pPr>
                <a14:m>
                  <m:oMathPara xmlns:m="http://schemas.openxmlformats.org/officeDocument/2006/math">
                    <m:oMathParaPr>
                      <m:jc m:val="centerGroup"/>
                    </m:oMathParaPr>
                    <m:oMath xmlns:m="http://schemas.openxmlformats.org/officeDocument/2006/math">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marginal</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utility</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per</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dollar</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f>
                        <m:fPr>
                          <m:ctrlPr>
                            <a:rPr kumimoji="0" lang="en-US" sz="2000" b="0" i="1"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ctrlPr>
                        </m:fPr>
                        <m:num>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marginal</m:t>
                          </m:r>
                          <m: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 </m:t>
                          </m:r>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utility</m:t>
                          </m:r>
                        </m:num>
                        <m:den>
                          <m:r>
                            <m:rPr>
                              <m:sty m:val="p"/>
                            </m:rPr>
                            <a:rPr kumimoji="0" lang="en-US" sz="2000" b="0" i="0" u="none" strike="noStrike" kern="1200" cap="none" spc="0" normalizeH="0" baseline="0" noProof="0" smtClean="0">
                              <a:ln>
                                <a:noFill/>
                              </a:ln>
                              <a:solidFill>
                                <a:prstClr val="white"/>
                              </a:solidFill>
                              <a:effectLst/>
                              <a:uLnTx/>
                              <a:uFillTx/>
                              <a:latin typeface="Cambria Math" panose="02040503050406030204" pitchFamily="18" charset="0"/>
                              <a:ea typeface="+mn-ea"/>
                              <a:cs typeface="+mn-cs"/>
                            </a:rPr>
                            <m:t>price</m:t>
                          </m:r>
                        </m:den>
                      </m:f>
                    </m:oMath>
                  </m:oMathPara>
                </a14:m>
                <a:endParaRPr kumimoji="0" lang="en-US" sz="2000" u="none" strike="noStrike" kern="1200" cap="none" spc="0" normalizeH="0" baseline="0" noProof="0" dirty="0">
                  <a:ln>
                    <a:noFill/>
                  </a:ln>
                  <a:solidFill>
                    <a:prstClr val="white"/>
                  </a:solidFill>
                  <a:effectLst/>
                  <a:uLnTx/>
                  <a:uFillTx/>
                  <a:latin typeface="Calibri" panose="020F0502020204030204"/>
                  <a:ea typeface="+mn-ea"/>
                  <a:cs typeface="+mn-cs"/>
                </a:endParaRPr>
              </a:p>
            </p:txBody>
          </p:sp>
        </mc:Choice>
        <mc:Fallback xmlns="">
          <p:sp>
            <p:nvSpPr>
              <p:cNvPr id="12" name="TextBox 11">
                <a:extLst>
                  <a:ext uri="{FF2B5EF4-FFF2-40B4-BE49-F238E27FC236}">
                    <a16:creationId xmlns:a16="http://schemas.microsoft.com/office/drawing/2014/main" id="{323BC240-297F-46C2-A3B3-148E63049F2B}"/>
                  </a:ext>
                </a:extLst>
              </p:cNvPr>
              <p:cNvSpPr txBox="1">
                <a:spLocks noRot="1" noChangeAspect="1" noMove="1" noResize="1" noEditPoints="1" noAdjustHandles="1" noChangeArrowheads="1" noChangeShapeType="1" noTextEdit="1"/>
              </p:cNvSpPr>
              <p:nvPr/>
            </p:nvSpPr>
            <p:spPr>
              <a:xfrm>
                <a:off x="2739178" y="2644230"/>
                <a:ext cx="6463056" cy="728661"/>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241525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a:extLst>
              <a:ext uri="{FF2B5EF4-FFF2-40B4-BE49-F238E27FC236}">
                <a16:creationId xmlns:a16="http://schemas.microsoft.com/office/drawing/2014/main" id="{139C993B-197A-4205-886E-A3D52B7EC187}"/>
              </a:ext>
            </a:extLst>
          </p:cNvPr>
          <p:cNvSpPr/>
          <p:nvPr/>
        </p:nvSpPr>
        <p:spPr>
          <a:xfrm>
            <a:off x="6788307" y="4209392"/>
            <a:ext cx="2601311" cy="13234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ECBD1C89-562F-47C7-AFED-3CE6731C9E1A}"/>
              </a:ext>
            </a:extLst>
          </p:cNvPr>
          <p:cNvSpPr/>
          <p:nvPr/>
        </p:nvSpPr>
        <p:spPr>
          <a:xfrm>
            <a:off x="2569779" y="4209393"/>
            <a:ext cx="2601311" cy="132343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 Rule for Maximizing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01C5E605-DA51-4B36-B2F5-E7ACF147264E}"/>
              </a:ext>
            </a:extLst>
          </p:cNvPr>
          <p:cNvSpPr txBox="1"/>
          <p:nvPr/>
        </p:nvSpPr>
        <p:spPr>
          <a:xfrm>
            <a:off x="2066922" y="1607013"/>
            <a:ext cx="7807571" cy="1323439"/>
          </a:xfrm>
          <a:prstGeom prst="rect">
            <a:avLst/>
          </a:prstGeom>
          <a:solidFill>
            <a:srgbClr val="627981"/>
          </a:solidFill>
        </p:spPr>
        <p:txBody>
          <a:bodyPr wrap="square" rtlCol="0">
            <a:spAutoFit/>
          </a:bodyPr>
          <a:lstStyle/>
          <a:p>
            <a:pPr algn="ctr"/>
            <a:r>
              <a:rPr lang="en-US" sz="2000" dirty="0">
                <a:solidFill>
                  <a:schemeClr val="bg1"/>
                </a:solidFill>
              </a:rPr>
              <a:t>If you always choose the item with the greatest marginal utility per dollar spent, when your budget is exhausted, the utility-maximizing choice should occur where the marginal utility per dollar spent is the same for both goods.</a:t>
            </a:r>
          </a:p>
        </p:txBody>
      </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0118D378-D998-4D80-A6A1-4564336826AA}"/>
                  </a:ext>
                </a:extLst>
              </p:cNvPr>
              <p:cNvSpPr txBox="1"/>
              <p:nvPr/>
            </p:nvSpPr>
            <p:spPr>
              <a:xfrm>
                <a:off x="2826773" y="4401537"/>
                <a:ext cx="2211055" cy="1002519"/>
              </a:xfrm>
              <a:prstGeom prst="rect">
                <a:avLst/>
              </a:prstGeom>
              <a:solidFill>
                <a:srgbClr val="627981"/>
              </a:solid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bg1"/>
                              </a:solidFill>
                              <a:latin typeface="Cambria Math" panose="02040503050406030204" pitchFamily="18" charset="0"/>
                            </a:rPr>
                          </m:ctrlPr>
                        </m:fPr>
                        <m:num>
                          <m:sSub>
                            <m:sSubPr>
                              <m:ctrlPr>
                                <a:rPr lang="en-US" sz="3200" b="0" i="1" smtClean="0">
                                  <a:solidFill>
                                    <a:schemeClr val="bg1"/>
                                  </a:solidFill>
                                  <a:latin typeface="Cambria Math" panose="02040503050406030204" pitchFamily="18" charset="0"/>
                                </a:rPr>
                              </m:ctrlPr>
                            </m:sSubPr>
                            <m:e>
                              <m:r>
                                <a:rPr lang="en-US" sz="3200" b="0" i="1" smtClean="0">
                                  <a:solidFill>
                                    <a:schemeClr val="bg1"/>
                                  </a:solidFill>
                                  <a:latin typeface="Cambria Math" panose="02040503050406030204" pitchFamily="18" charset="0"/>
                                </a:rPr>
                                <m:t>𝑀𝑈</m:t>
                              </m:r>
                            </m:e>
                            <m:sub>
                              <m:r>
                                <a:rPr lang="en-US" sz="3200" b="0" i="1" smtClean="0">
                                  <a:solidFill>
                                    <a:schemeClr val="bg1"/>
                                  </a:solidFill>
                                  <a:latin typeface="Cambria Math" panose="02040503050406030204" pitchFamily="18" charset="0"/>
                                </a:rPr>
                                <m:t>1</m:t>
                              </m:r>
                            </m:sub>
                          </m:sSub>
                        </m:num>
                        <m:den>
                          <m:sSub>
                            <m:sSubPr>
                              <m:ctrlPr>
                                <a:rPr lang="en-US" sz="3200" i="1" smtClean="0">
                                  <a:solidFill>
                                    <a:schemeClr val="bg1"/>
                                  </a:solidFill>
                                  <a:latin typeface="Cambria Math" panose="02040503050406030204" pitchFamily="18" charset="0"/>
                                </a:rPr>
                              </m:ctrlPr>
                            </m:sSubPr>
                            <m:e>
                              <m:r>
                                <a:rPr lang="en-US" sz="3200" b="0" i="1" smtClean="0">
                                  <a:solidFill>
                                    <a:schemeClr val="bg1"/>
                                  </a:solidFill>
                                  <a:latin typeface="Cambria Math" panose="02040503050406030204" pitchFamily="18" charset="0"/>
                                </a:rPr>
                                <m:t>𝑃</m:t>
                              </m:r>
                            </m:e>
                            <m:sub>
                              <m:r>
                                <a:rPr lang="en-US" sz="3200" b="0" i="1" smtClean="0">
                                  <a:solidFill>
                                    <a:schemeClr val="bg1"/>
                                  </a:solidFill>
                                  <a:latin typeface="Cambria Math" panose="02040503050406030204" pitchFamily="18" charset="0"/>
                                </a:rPr>
                                <m:t>1</m:t>
                              </m:r>
                            </m:sub>
                          </m:sSub>
                        </m:den>
                      </m:f>
                      <m:r>
                        <a:rPr lang="en-US" sz="3200" i="1" smtClean="0">
                          <a:solidFill>
                            <a:schemeClr val="bg1"/>
                          </a:solidFill>
                          <a:latin typeface="Cambria Math" panose="02040503050406030204" pitchFamily="18" charset="0"/>
                          <a:ea typeface="Cambria Math" panose="02040503050406030204" pitchFamily="18" charset="0"/>
                        </a:rPr>
                        <m:t>=</m:t>
                      </m:r>
                      <m:f>
                        <m:fPr>
                          <m:ctrlPr>
                            <a:rPr lang="en-US" sz="3200" i="1" smtClean="0">
                              <a:solidFill>
                                <a:schemeClr val="bg1"/>
                              </a:solidFill>
                              <a:latin typeface="Cambria Math" panose="02040503050406030204" pitchFamily="18" charset="0"/>
                              <a:ea typeface="Cambria Math" panose="02040503050406030204" pitchFamily="18" charset="0"/>
                            </a:rPr>
                          </m:ctrlPr>
                        </m:fPr>
                        <m:num>
                          <m:sSub>
                            <m:sSubPr>
                              <m:ctrlPr>
                                <a:rPr lang="en-US" sz="3200" i="1" smtClean="0">
                                  <a:solidFill>
                                    <a:schemeClr val="bg1"/>
                                  </a:solidFill>
                                  <a:latin typeface="Cambria Math" panose="02040503050406030204" pitchFamily="18" charset="0"/>
                                  <a:ea typeface="Cambria Math" panose="02040503050406030204" pitchFamily="18" charset="0"/>
                                </a:rPr>
                              </m:ctrlPr>
                            </m:sSubPr>
                            <m:e>
                              <m:r>
                                <a:rPr lang="en-US" sz="3200" b="0" i="1" smtClean="0">
                                  <a:solidFill>
                                    <a:schemeClr val="bg1"/>
                                  </a:solidFill>
                                  <a:latin typeface="Cambria Math" panose="02040503050406030204" pitchFamily="18" charset="0"/>
                                  <a:ea typeface="Cambria Math" panose="02040503050406030204" pitchFamily="18" charset="0"/>
                                </a:rPr>
                                <m:t>𝑀𝑈</m:t>
                              </m:r>
                            </m:e>
                            <m:sub>
                              <m:r>
                                <a:rPr lang="en-US" sz="3200" b="0" i="1" smtClean="0">
                                  <a:solidFill>
                                    <a:schemeClr val="bg1"/>
                                  </a:solidFill>
                                  <a:latin typeface="Cambria Math" panose="02040503050406030204" pitchFamily="18" charset="0"/>
                                  <a:ea typeface="Cambria Math" panose="02040503050406030204" pitchFamily="18" charset="0"/>
                                </a:rPr>
                                <m:t>2</m:t>
                              </m:r>
                            </m:sub>
                          </m:sSub>
                        </m:num>
                        <m:den>
                          <m:sSub>
                            <m:sSubPr>
                              <m:ctrlPr>
                                <a:rPr lang="en-US" sz="3200" i="1" smtClean="0">
                                  <a:solidFill>
                                    <a:schemeClr val="bg1"/>
                                  </a:solidFill>
                                  <a:latin typeface="Cambria Math" panose="02040503050406030204" pitchFamily="18" charset="0"/>
                                  <a:ea typeface="Cambria Math" panose="02040503050406030204" pitchFamily="18" charset="0"/>
                                </a:rPr>
                              </m:ctrlPr>
                            </m:sSubPr>
                            <m:e>
                              <m:r>
                                <a:rPr lang="en-US" sz="3200" b="0" i="1" smtClean="0">
                                  <a:solidFill>
                                    <a:schemeClr val="bg1"/>
                                  </a:solidFill>
                                  <a:latin typeface="Cambria Math" panose="02040503050406030204" pitchFamily="18" charset="0"/>
                                  <a:ea typeface="Cambria Math" panose="02040503050406030204" pitchFamily="18" charset="0"/>
                                </a:rPr>
                                <m:t>𝑃</m:t>
                              </m:r>
                            </m:e>
                            <m:sub>
                              <m:r>
                                <a:rPr lang="en-US" sz="3200" b="0" i="1" smtClean="0">
                                  <a:solidFill>
                                    <a:schemeClr val="bg1"/>
                                  </a:solidFill>
                                  <a:latin typeface="Cambria Math" panose="02040503050406030204" pitchFamily="18" charset="0"/>
                                  <a:ea typeface="Cambria Math" panose="02040503050406030204" pitchFamily="18" charset="0"/>
                                </a:rPr>
                                <m:t>2</m:t>
                              </m:r>
                            </m:sub>
                          </m:sSub>
                        </m:den>
                      </m:f>
                    </m:oMath>
                  </m:oMathPara>
                </a14:m>
                <a:endParaRPr lang="en-US" sz="3200" dirty="0"/>
              </a:p>
            </p:txBody>
          </p:sp>
        </mc:Choice>
        <mc:Fallback xmlns="">
          <p:sp>
            <p:nvSpPr>
              <p:cNvPr id="16" name="TextBox 15">
                <a:extLst>
                  <a:ext uri="{FF2B5EF4-FFF2-40B4-BE49-F238E27FC236}">
                    <a16:creationId xmlns:a16="http://schemas.microsoft.com/office/drawing/2014/main" id="{0118D378-D998-4D80-A6A1-4564336826AA}"/>
                  </a:ext>
                </a:extLst>
              </p:cNvPr>
              <p:cNvSpPr txBox="1">
                <a:spLocks noRot="1" noChangeAspect="1" noMove="1" noResize="1" noEditPoints="1" noAdjustHandles="1" noChangeArrowheads="1" noChangeShapeType="1" noTextEdit="1"/>
              </p:cNvSpPr>
              <p:nvPr/>
            </p:nvSpPr>
            <p:spPr>
              <a:xfrm>
                <a:off x="2826773" y="4401537"/>
                <a:ext cx="2211055" cy="1002519"/>
              </a:xfrm>
              <a:prstGeom prst="rect">
                <a:avLst/>
              </a:prstGeom>
              <a:blipFill>
                <a:blip r:embed="rId3"/>
                <a:stretch>
                  <a:fillRect b="-61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7" name="TextBox 16">
                <a:extLst>
                  <a:ext uri="{FF2B5EF4-FFF2-40B4-BE49-F238E27FC236}">
                    <a16:creationId xmlns:a16="http://schemas.microsoft.com/office/drawing/2014/main" id="{DEB4ED32-AAB4-438D-A531-C53D8AF0DFE1}"/>
                  </a:ext>
                </a:extLst>
              </p:cNvPr>
              <p:cNvSpPr txBox="1"/>
              <p:nvPr/>
            </p:nvSpPr>
            <p:spPr>
              <a:xfrm>
                <a:off x="7154173" y="4390288"/>
                <a:ext cx="1824859" cy="1002519"/>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3200" i="1" smtClean="0">
                              <a:solidFill>
                                <a:schemeClr val="bg1"/>
                              </a:solidFill>
                              <a:latin typeface="Cambria Math" panose="02040503050406030204" pitchFamily="18" charset="0"/>
                            </a:rPr>
                          </m:ctrlPr>
                        </m:fPr>
                        <m:num>
                          <m:sSub>
                            <m:sSubPr>
                              <m:ctrlPr>
                                <a:rPr lang="en-US" sz="3200" b="0" i="1" smtClean="0">
                                  <a:solidFill>
                                    <a:schemeClr val="bg1"/>
                                  </a:solidFill>
                                  <a:latin typeface="Cambria Math" panose="02040503050406030204" pitchFamily="18" charset="0"/>
                                </a:rPr>
                              </m:ctrlPr>
                            </m:sSubPr>
                            <m:e>
                              <m:r>
                                <a:rPr lang="en-US" sz="3200" b="0" i="1" smtClean="0">
                                  <a:solidFill>
                                    <a:schemeClr val="bg1"/>
                                  </a:solidFill>
                                  <a:latin typeface="Cambria Math" panose="02040503050406030204" pitchFamily="18" charset="0"/>
                                </a:rPr>
                                <m:t>𝑃</m:t>
                              </m:r>
                            </m:e>
                            <m:sub>
                              <m:r>
                                <a:rPr lang="en-US" sz="3200" b="0" i="1" smtClean="0">
                                  <a:solidFill>
                                    <a:schemeClr val="bg1"/>
                                  </a:solidFill>
                                  <a:latin typeface="Cambria Math" panose="02040503050406030204" pitchFamily="18" charset="0"/>
                                </a:rPr>
                                <m:t>1</m:t>
                              </m:r>
                            </m:sub>
                          </m:sSub>
                        </m:num>
                        <m:den>
                          <m:sSub>
                            <m:sSubPr>
                              <m:ctrlPr>
                                <a:rPr lang="en-US" sz="3200" i="1" smtClean="0">
                                  <a:solidFill>
                                    <a:schemeClr val="bg1"/>
                                  </a:solidFill>
                                  <a:latin typeface="Cambria Math" panose="02040503050406030204" pitchFamily="18" charset="0"/>
                                </a:rPr>
                              </m:ctrlPr>
                            </m:sSubPr>
                            <m:e>
                              <m:r>
                                <a:rPr lang="en-US" sz="3200" b="0" i="1" smtClean="0">
                                  <a:solidFill>
                                    <a:schemeClr val="bg1"/>
                                  </a:solidFill>
                                  <a:latin typeface="Cambria Math" panose="02040503050406030204" pitchFamily="18" charset="0"/>
                                </a:rPr>
                                <m:t>𝑃</m:t>
                              </m:r>
                            </m:e>
                            <m:sub>
                              <m:r>
                                <a:rPr lang="en-US" sz="3200" b="0" i="1" smtClean="0">
                                  <a:solidFill>
                                    <a:schemeClr val="bg1"/>
                                  </a:solidFill>
                                  <a:latin typeface="Cambria Math" panose="02040503050406030204" pitchFamily="18" charset="0"/>
                                </a:rPr>
                                <m:t>2</m:t>
                              </m:r>
                            </m:sub>
                          </m:sSub>
                        </m:den>
                      </m:f>
                      <m:r>
                        <a:rPr lang="en-US" sz="3200" i="1" smtClean="0">
                          <a:solidFill>
                            <a:schemeClr val="bg1"/>
                          </a:solidFill>
                          <a:latin typeface="Cambria Math" panose="02040503050406030204" pitchFamily="18" charset="0"/>
                          <a:ea typeface="Cambria Math" panose="02040503050406030204" pitchFamily="18" charset="0"/>
                        </a:rPr>
                        <m:t>=</m:t>
                      </m:r>
                      <m:f>
                        <m:fPr>
                          <m:ctrlPr>
                            <a:rPr lang="en-US" sz="3200" i="1" smtClean="0">
                              <a:solidFill>
                                <a:schemeClr val="bg1"/>
                              </a:solidFill>
                              <a:latin typeface="Cambria Math" panose="02040503050406030204" pitchFamily="18" charset="0"/>
                              <a:ea typeface="Cambria Math" panose="02040503050406030204" pitchFamily="18" charset="0"/>
                            </a:rPr>
                          </m:ctrlPr>
                        </m:fPr>
                        <m:num>
                          <m:sSub>
                            <m:sSubPr>
                              <m:ctrlPr>
                                <a:rPr lang="en-US" sz="3200" i="1" smtClean="0">
                                  <a:solidFill>
                                    <a:schemeClr val="bg1"/>
                                  </a:solidFill>
                                  <a:latin typeface="Cambria Math" panose="02040503050406030204" pitchFamily="18" charset="0"/>
                                  <a:ea typeface="Cambria Math" panose="02040503050406030204" pitchFamily="18" charset="0"/>
                                </a:rPr>
                              </m:ctrlPr>
                            </m:sSubPr>
                            <m:e>
                              <m:r>
                                <a:rPr lang="en-US" sz="3200" b="0" i="1" smtClean="0">
                                  <a:solidFill>
                                    <a:schemeClr val="bg1"/>
                                  </a:solidFill>
                                  <a:latin typeface="Cambria Math" panose="02040503050406030204" pitchFamily="18" charset="0"/>
                                  <a:ea typeface="Cambria Math" panose="02040503050406030204" pitchFamily="18" charset="0"/>
                                </a:rPr>
                                <m:t>𝑀𝑈</m:t>
                              </m:r>
                            </m:e>
                            <m:sub>
                              <m:r>
                                <a:rPr lang="en-US" sz="3200" b="0" i="1" smtClean="0">
                                  <a:solidFill>
                                    <a:schemeClr val="bg1"/>
                                  </a:solidFill>
                                  <a:latin typeface="Cambria Math" panose="02040503050406030204" pitchFamily="18" charset="0"/>
                                  <a:ea typeface="Cambria Math" panose="02040503050406030204" pitchFamily="18" charset="0"/>
                                </a:rPr>
                                <m:t>1</m:t>
                              </m:r>
                            </m:sub>
                          </m:sSub>
                        </m:num>
                        <m:den>
                          <m:sSub>
                            <m:sSubPr>
                              <m:ctrlPr>
                                <a:rPr lang="en-US" sz="3200" i="1" smtClean="0">
                                  <a:solidFill>
                                    <a:schemeClr val="bg1"/>
                                  </a:solidFill>
                                  <a:latin typeface="Cambria Math" panose="02040503050406030204" pitchFamily="18" charset="0"/>
                                  <a:ea typeface="Cambria Math" panose="02040503050406030204" pitchFamily="18" charset="0"/>
                                </a:rPr>
                              </m:ctrlPr>
                            </m:sSubPr>
                            <m:e>
                              <m:r>
                                <a:rPr lang="en-US" sz="3200" b="0" i="1" smtClean="0">
                                  <a:solidFill>
                                    <a:schemeClr val="bg1"/>
                                  </a:solidFill>
                                  <a:latin typeface="Cambria Math" panose="02040503050406030204" pitchFamily="18" charset="0"/>
                                  <a:ea typeface="Cambria Math" panose="02040503050406030204" pitchFamily="18" charset="0"/>
                                </a:rPr>
                                <m:t>𝑀𝑈</m:t>
                              </m:r>
                            </m:e>
                            <m:sub>
                              <m:r>
                                <a:rPr lang="en-US" sz="3200" b="0" i="1" smtClean="0">
                                  <a:solidFill>
                                    <a:schemeClr val="bg1"/>
                                  </a:solidFill>
                                  <a:latin typeface="Cambria Math" panose="02040503050406030204" pitchFamily="18" charset="0"/>
                                  <a:ea typeface="Cambria Math" panose="02040503050406030204" pitchFamily="18" charset="0"/>
                                </a:rPr>
                                <m:t>2</m:t>
                              </m:r>
                            </m:sub>
                          </m:sSub>
                        </m:den>
                      </m:f>
                    </m:oMath>
                  </m:oMathPara>
                </a14:m>
                <a:endParaRPr lang="en-US" sz="3200" dirty="0">
                  <a:latin typeface="Calibri" panose="020F0502020204030204" pitchFamily="34" charset="0"/>
                  <a:cs typeface="Calibri" panose="020F0502020204030204" pitchFamily="34" charset="0"/>
                </a:endParaRPr>
              </a:p>
            </p:txBody>
          </p:sp>
        </mc:Choice>
        <mc:Fallback xmlns="">
          <p:sp>
            <p:nvSpPr>
              <p:cNvPr id="17" name="TextBox 16">
                <a:extLst>
                  <a:ext uri="{FF2B5EF4-FFF2-40B4-BE49-F238E27FC236}">
                    <a16:creationId xmlns:a16="http://schemas.microsoft.com/office/drawing/2014/main" id="{DEB4ED32-AAB4-438D-A531-C53D8AF0DFE1}"/>
                  </a:ext>
                </a:extLst>
              </p:cNvPr>
              <p:cNvSpPr txBox="1">
                <a:spLocks noRot="1" noChangeAspect="1" noMove="1" noResize="1" noEditPoints="1" noAdjustHandles="1" noChangeArrowheads="1" noChangeShapeType="1" noTextEdit="1"/>
              </p:cNvSpPr>
              <p:nvPr/>
            </p:nvSpPr>
            <p:spPr>
              <a:xfrm>
                <a:off x="7154173" y="4390288"/>
                <a:ext cx="1824859" cy="1002519"/>
              </a:xfrm>
              <a:prstGeom prst="rect">
                <a:avLst/>
              </a:prstGeom>
              <a:blipFill>
                <a:blip r:embed="rId4"/>
                <a:stretch>
                  <a:fillRect/>
                </a:stretch>
              </a:blipFill>
            </p:spPr>
            <p:txBody>
              <a:bodyPr/>
              <a:lstStyle/>
              <a:p>
                <a:r>
                  <a:rPr lang="en-US">
                    <a:noFill/>
                  </a:rPr>
                  <a:t> </a:t>
                </a:r>
              </a:p>
            </p:txBody>
          </p:sp>
        </mc:Fallback>
      </mc:AlternateContent>
      <p:sp>
        <p:nvSpPr>
          <p:cNvPr id="18" name="Arrow: Right 17">
            <a:extLst>
              <a:ext uri="{FF2B5EF4-FFF2-40B4-BE49-F238E27FC236}">
                <a16:creationId xmlns:a16="http://schemas.microsoft.com/office/drawing/2014/main" id="{D0F521CD-1486-416D-9B6B-481A02824F6D}"/>
              </a:ext>
            </a:extLst>
          </p:cNvPr>
          <p:cNvSpPr/>
          <p:nvPr/>
        </p:nvSpPr>
        <p:spPr>
          <a:xfrm>
            <a:off x="5606796" y="4871111"/>
            <a:ext cx="978408" cy="484632"/>
          </a:xfrm>
          <a:prstGeom prst="rightArrow">
            <a:avLst/>
          </a:prstGeom>
          <a:solidFill>
            <a:srgbClr val="627981"/>
          </a:solidFill>
          <a:ln>
            <a:solidFill>
              <a:schemeClr val="accent6">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Arrow: Right 18">
            <a:extLst>
              <a:ext uri="{FF2B5EF4-FFF2-40B4-BE49-F238E27FC236}">
                <a16:creationId xmlns:a16="http://schemas.microsoft.com/office/drawing/2014/main" id="{279D1133-5ED1-4C36-9ECD-AE7A3E7EE4C9}"/>
              </a:ext>
            </a:extLst>
          </p:cNvPr>
          <p:cNvSpPr/>
          <p:nvPr/>
        </p:nvSpPr>
        <p:spPr>
          <a:xfrm flipH="1">
            <a:off x="5536956" y="4418164"/>
            <a:ext cx="978408" cy="48463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944208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36B01FD4-BF71-4ABB-AD66-EB5BBE9E9DC7}"/>
              </a:ext>
            </a:extLst>
          </p:cNvPr>
          <p:cNvSpPr txBox="1"/>
          <p:nvPr/>
        </p:nvSpPr>
        <p:spPr>
          <a:xfrm>
            <a:off x="1459469" y="1736076"/>
            <a:ext cx="9273061" cy="1323439"/>
          </a:xfrm>
          <a:prstGeom prst="rect">
            <a:avLst/>
          </a:prstGeom>
          <a:solidFill>
            <a:srgbClr val="627981"/>
          </a:solidFill>
        </p:spPr>
        <p:txBody>
          <a:bodyPr wrap="square" rtlCol="0" anchor="ctr">
            <a:spAutoFit/>
          </a:bodyPr>
          <a:lstStyle/>
          <a:p>
            <a:pPr algn="ctr"/>
            <a:r>
              <a:rPr lang="en-US" sz="2000" dirty="0">
                <a:solidFill>
                  <a:schemeClr val="bg1"/>
                </a:solidFill>
              </a:rPr>
              <a:t>Think about how you make decisions about what you consume. You know that you have a limited budget, and you want to get the most satisfaction per dollar from what you consume. What process do you go through to make your consumption decisions to try to maximize utility and be as close as possible to consumer equilibrium?</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279995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76082"/>
            <a:ext cx="9273061" cy="255454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Economic analysis of household behavior is based on the assumption that people seek the highest level of utility or satisfaction.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general, greater consumption of a good brings higher total utility. However, the additional utility people receive from each unit of greater consumption tends to decline in a pattern of diminishing marginal utility.</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241788" y="1975519"/>
            <a:ext cx="9991093"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How Changes in Income and Prices Affect Consumption Choices</a:t>
            </a:r>
          </a:p>
        </p:txBody>
      </p:sp>
      <p:cxnSp>
        <p:nvCxnSpPr>
          <p:cNvPr id="14" name="Straight Connector 13"/>
          <p:cNvCxnSpPr/>
          <p:nvPr/>
        </p:nvCxnSpPr>
        <p:spPr>
          <a:xfrm>
            <a:off x="3071446" y="473432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405426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8"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Changes in Income Affect Consumer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D0E1E7B-FE4D-443A-B921-805511369B2E}"/>
              </a:ext>
            </a:extLst>
          </p:cNvPr>
          <p:cNvGrpSpPr/>
          <p:nvPr/>
        </p:nvGrpSpPr>
        <p:grpSpPr>
          <a:xfrm>
            <a:off x="1979509" y="1431152"/>
            <a:ext cx="2914983" cy="4288940"/>
            <a:chOff x="542922" y="1736761"/>
            <a:chExt cx="8058155" cy="877897"/>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2" y="1736761"/>
              <a:ext cx="8058155" cy="87789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2" y="1761523"/>
              <a:ext cx="7807571" cy="828373"/>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income shifts the budget constraint to the right.</a:t>
              </a: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Following the change, consumers will again consider the utility and marginal utility received from the two goods to make the utility-maximizing choice.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grpSp>
      <p:pic>
        <p:nvPicPr>
          <p:cNvPr id="1026" name="Picture 2" descr="A graph of Kimberly's original and new budget constraints. An increase in income shifts the budget constraint to the right.">
            <a:extLst>
              <a:ext uri="{FF2B5EF4-FFF2-40B4-BE49-F238E27FC236}">
                <a16:creationId xmlns:a16="http://schemas.microsoft.com/office/drawing/2014/main" id="{5CB0F65D-59C9-4B61-825A-8A59A14F721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97934" y="1552126"/>
            <a:ext cx="4850530" cy="45271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219938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Normal and Inferior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income rises, the most common reaction is to purchase more of both goods on the budget constraint.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Goods and services are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normal goods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a rise in income leads to a rise in the quantity consumed of that good, and vice versa.</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Goods where demand declines as income rises (or conversely, where the demand rises as income falls) are called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inferior goods</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rise in income could, however, cause consumption of one good to increase while consumption of the other good declines.</a:t>
              </a:r>
            </a:p>
          </p:txBody>
        </p:sp>
      </p:grpSp>
    </p:spTree>
    <p:extLst>
      <p:ext uri="{BB962C8B-B14F-4D97-AF65-F5344CB8AC3E}">
        <p14:creationId xmlns:p14="http://schemas.microsoft.com/office/powerpoint/2010/main" val="2150577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345714"/>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How Price Changes Affect Consumer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1" name="Group 20">
            <a:extLst>
              <a:ext uri="{FF2B5EF4-FFF2-40B4-BE49-F238E27FC236}">
                <a16:creationId xmlns:a16="http://schemas.microsoft.com/office/drawing/2014/main" id="{4D0E1E7B-FE4D-443A-B921-805511369B2E}"/>
              </a:ext>
            </a:extLst>
          </p:cNvPr>
          <p:cNvGrpSpPr/>
          <p:nvPr/>
        </p:nvGrpSpPr>
        <p:grpSpPr>
          <a:xfrm>
            <a:off x="1173004" y="1566743"/>
            <a:ext cx="2914983" cy="4496670"/>
            <a:chOff x="-1414776" y="1736760"/>
            <a:chExt cx="8058155" cy="1166329"/>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1414776" y="1736760"/>
              <a:ext cx="8058155" cy="116632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1414776" y="1789055"/>
              <a:ext cx="7807571" cy="1061738"/>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increase in the price of a good means less of the good can be bought with any given budget.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the good on the horizontal axis of a budget constraint has an increase in price, the budget constraint will shift inward from the vertical axis.</a:t>
              </a:r>
            </a:p>
          </p:txBody>
        </p:sp>
      </p:grpSp>
      <p:pic>
        <p:nvPicPr>
          <p:cNvPr id="3" name="Picture 2" descr="A graph with baseball bats labeled on the x-axis and cameras labeled on the y-axis. Arrows indicate an inward shift of the line indicating a shift of the budget constraint following an increase in the price of baseball bats.">
            <a:extLst>
              <a:ext uri="{FF2B5EF4-FFF2-40B4-BE49-F238E27FC236}">
                <a16:creationId xmlns:a16="http://schemas.microsoft.com/office/drawing/2014/main" id="{D8CB441F-4F04-49E3-8F0C-80FCCE1FB8DD}"/>
              </a:ext>
            </a:extLst>
          </p:cNvPr>
          <p:cNvPicPr>
            <a:picLocks noChangeAspect="1"/>
          </p:cNvPicPr>
          <p:nvPr/>
        </p:nvPicPr>
        <p:blipFill>
          <a:blip r:embed="rId3"/>
          <a:stretch>
            <a:fillRect/>
          </a:stretch>
        </p:blipFill>
        <p:spPr>
          <a:xfrm>
            <a:off x="4544675" y="1768360"/>
            <a:ext cx="6626278" cy="4093422"/>
          </a:xfrm>
          <a:prstGeom prst="rect">
            <a:avLst/>
          </a:prstGeom>
        </p:spPr>
      </p:pic>
    </p:spTree>
    <p:extLst>
      <p:ext uri="{BB962C8B-B14F-4D97-AF65-F5344CB8AC3E}">
        <p14:creationId xmlns:p14="http://schemas.microsoft.com/office/powerpoint/2010/main" val="383862431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1D7FB2-664B-41B9-A4CD-89D423E04E0F}"/>
              </a:ext>
            </a:extLst>
          </p:cNvPr>
          <p:cNvSpPr/>
          <p:nvPr/>
        </p:nvSpPr>
        <p:spPr>
          <a:xfrm>
            <a:off x="1459469" y="1776818"/>
            <a:ext cx="9273061" cy="113790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6B01FD4-BF71-4ABB-AD66-EB5BBE9E9DC7}"/>
              </a:ext>
            </a:extLst>
          </p:cNvPr>
          <p:cNvSpPr txBox="1"/>
          <p:nvPr/>
        </p:nvSpPr>
        <p:spPr>
          <a:xfrm>
            <a:off x="1459469" y="1899062"/>
            <a:ext cx="9273061" cy="1015663"/>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get your lawn mowed by a lawn service, and the government just imposed sales tax on lawn mowing services. What is the likely impact of the new tax on your budget constraint?</a:t>
            </a: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332904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7F1D7FB2-664B-41B9-A4CD-89D423E04E0F}"/>
              </a:ext>
            </a:extLst>
          </p:cNvPr>
          <p:cNvSpPr/>
          <p:nvPr/>
        </p:nvSpPr>
        <p:spPr>
          <a:xfrm>
            <a:off x="1459469" y="1776818"/>
            <a:ext cx="9273061" cy="36938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36B01FD4-BF71-4ABB-AD66-EB5BBE9E9DC7}"/>
              </a:ext>
            </a:extLst>
          </p:cNvPr>
          <p:cNvSpPr txBox="1"/>
          <p:nvPr/>
        </p:nvSpPr>
        <p:spPr>
          <a:xfrm>
            <a:off x="1459469" y="1899062"/>
            <a:ext cx="9273061" cy="1015663"/>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Suppose you get your lawn mowed by a lawn service, and the government just imposed sales tax on lawn mowing services. What is the likely impact of the new tax on your budget constraint?</a:t>
            </a:r>
          </a:p>
        </p:txBody>
      </p:sp>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EC3146C1-81C6-4139-AC68-31D55CEF6DF0}"/>
              </a:ext>
            </a:extLst>
          </p:cNvPr>
          <p:cNvSpPr txBox="1"/>
          <p:nvPr/>
        </p:nvSpPr>
        <p:spPr>
          <a:xfrm>
            <a:off x="1491734" y="3645212"/>
            <a:ext cx="9208529" cy="1323439"/>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1" u="none" strike="noStrike" kern="1200" cap="none" spc="0" normalizeH="0" baseline="0" noProof="0" dirty="0">
                <a:ln>
                  <a:noFill/>
                </a:ln>
                <a:solidFill>
                  <a:prstClr val="white"/>
                </a:solidFill>
                <a:effectLst/>
                <a:uLnTx/>
                <a:uFillTx/>
                <a:latin typeface="Calibri" panose="020F0502020204030204"/>
                <a:ea typeface="+mn-ea"/>
                <a:cs typeface="+mn-cs"/>
              </a:rPr>
              <a:t>The budget constraint would pivot inward for lawn services since the price is likely to be higher, making the amount of lawn mowing that can be purchased lower. At the same time, you might choose to consume less of other goods so that you can allocate more money to lawn care.</a:t>
            </a:r>
          </a:p>
        </p:txBody>
      </p:sp>
    </p:spTree>
    <p:extLst>
      <p:ext uri="{BB962C8B-B14F-4D97-AF65-F5344CB8AC3E}">
        <p14:creationId xmlns:p14="http://schemas.microsoft.com/office/powerpoint/2010/main" val="13249080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Consumption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3BA1613B-4FD4-4AE6-8FFB-1A1AD1551B09}"/>
              </a:ext>
            </a:extLst>
          </p:cNvPr>
          <p:cNvSpPr txBox="1"/>
          <p:nvPr/>
        </p:nvSpPr>
        <p:spPr>
          <a:xfrm>
            <a:off x="2096771" y="4995687"/>
            <a:ext cx="7998448" cy="1384995"/>
          </a:xfrm>
          <a:prstGeom prst="rect">
            <a:avLst/>
          </a:prstGeom>
          <a:solidFill>
            <a:srgbClr val="627981"/>
          </a:solidFill>
        </p:spPr>
        <p:txBody>
          <a:bodyPr wrap="square" rtlCol="0">
            <a:spAutoFit/>
          </a:bodyPr>
          <a:lstStyle/>
          <a:p>
            <a:pPr algn="ctr"/>
            <a:r>
              <a:rPr lang="en-US" sz="2100" dirty="0">
                <a:solidFill>
                  <a:schemeClr val="bg1"/>
                </a:solidFill>
              </a:rPr>
              <a:t>Microeconomics seeks to understand the behavior of individual economic agents such as individuals and businesses. If people base their decisions on their own tastes and personal preferences, how can economists hope to analyze the choices consumers make?</a:t>
            </a:r>
          </a:p>
        </p:txBody>
      </p:sp>
      <p:pic>
        <p:nvPicPr>
          <p:cNvPr id="1026" name="Picture 2" descr="A photograph of a calculator laying on top of a spreadsheet with a pen to the side.">
            <a:extLst>
              <a:ext uri="{FF2B5EF4-FFF2-40B4-BE49-F238E27FC236}">
                <a16:creationId xmlns:a16="http://schemas.microsoft.com/office/drawing/2014/main" id="{D74FA4C2-4F1B-4B10-8D01-4FFBB21AA8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88824" y="1285050"/>
            <a:ext cx="5414351" cy="357101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Substitution and Income Effect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97248033-B4E3-467F-B60B-5EC023662539}"/>
              </a:ext>
            </a:extLst>
          </p:cNvPr>
          <p:cNvSpPr/>
          <p:nvPr/>
        </p:nvSpPr>
        <p:spPr>
          <a:xfrm>
            <a:off x="1553498" y="3896306"/>
            <a:ext cx="4345858" cy="132343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prstClr val="white"/>
                </a:solidFill>
                <a:effectLst/>
                <a:uLnTx/>
                <a:uFillTx/>
                <a:latin typeface="Calibri" panose="020F0502020204030204"/>
                <a:ea typeface="+mn-ea"/>
                <a:cs typeface="+mn-cs"/>
              </a:rPr>
              <a:t>When a price changes and consumers have an incentive to substitute some of the good with a relatively lower-priced good.</a:t>
            </a: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93A96AA5-1F80-4BFF-BE38-20DB1CA98D40}"/>
              </a:ext>
            </a:extLst>
          </p:cNvPr>
          <p:cNvSpPr/>
          <p:nvPr/>
        </p:nvSpPr>
        <p:spPr>
          <a:xfrm>
            <a:off x="6292646" y="3896306"/>
            <a:ext cx="4375355" cy="1323439"/>
          </a:xfrm>
          <a:prstGeom prst="rect">
            <a:avLst/>
          </a:prstGeom>
          <a:solidFill>
            <a:srgbClr val="627981"/>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price means the buying power of income has been reduced (even though actual income has not changed), which leads to buying less of the good.</a:t>
            </a:r>
          </a:p>
        </p:txBody>
      </p:sp>
      <p:grpSp>
        <p:nvGrpSpPr>
          <p:cNvPr id="7" name="Group 6">
            <a:extLst>
              <a:ext uri="{FF2B5EF4-FFF2-40B4-BE49-F238E27FC236}">
                <a16:creationId xmlns:a16="http://schemas.microsoft.com/office/drawing/2014/main" id="{47285EE7-D060-4635-A16E-9D51EC1088A8}"/>
              </a:ext>
            </a:extLst>
          </p:cNvPr>
          <p:cNvGrpSpPr/>
          <p:nvPr/>
        </p:nvGrpSpPr>
        <p:grpSpPr>
          <a:xfrm>
            <a:off x="2066923" y="1579841"/>
            <a:ext cx="8058154" cy="1080352"/>
            <a:chOff x="542923" y="1736761"/>
            <a:chExt cx="8058154" cy="1080352"/>
          </a:xfrm>
          <a:solidFill>
            <a:srgbClr val="627981"/>
          </a:solidFill>
        </p:grpSpPr>
        <p:sp>
          <p:nvSpPr>
            <p:cNvPr id="8" name="Rectangle 7">
              <a:extLst>
                <a:ext uri="{FF2B5EF4-FFF2-40B4-BE49-F238E27FC236}">
                  <a16:creationId xmlns:a16="http://schemas.microsoft.com/office/drawing/2014/main" id="{5E8FA9D3-7DB0-453F-ADB9-280A75CA8153}"/>
                </a:ext>
              </a:extLst>
            </p:cNvPr>
            <p:cNvSpPr/>
            <p:nvPr/>
          </p:nvSpPr>
          <p:spPr>
            <a:xfrm>
              <a:off x="542923" y="1736761"/>
              <a:ext cx="8058154" cy="108035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TextBox 8">
              <a:extLst>
                <a:ext uri="{FF2B5EF4-FFF2-40B4-BE49-F238E27FC236}">
                  <a16:creationId xmlns:a16="http://schemas.microsoft.com/office/drawing/2014/main" id="{5A36A3FF-9916-4DAB-BEC1-91C1E7790858}"/>
                </a:ext>
              </a:extLst>
            </p:cNvPr>
            <p:cNvSpPr txBox="1"/>
            <p:nvPr/>
          </p:nvSpPr>
          <p:spPr>
            <a:xfrm>
              <a:off x="542923" y="1762862"/>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typical response to higher prices is that a person chooses to consume less of the product with the higher price. This occurs for two reasons, and both effects can occur simultaneously.</a:t>
              </a:r>
            </a:p>
          </p:txBody>
        </p:sp>
      </p:grpSp>
      <p:sp>
        <p:nvSpPr>
          <p:cNvPr id="3" name="TextBox 2">
            <a:extLst>
              <a:ext uri="{FF2B5EF4-FFF2-40B4-BE49-F238E27FC236}">
                <a16:creationId xmlns:a16="http://schemas.microsoft.com/office/drawing/2014/main" id="{B24558C2-92E1-4505-A208-471B04AD70F6}"/>
              </a:ext>
            </a:extLst>
          </p:cNvPr>
          <p:cNvSpPr txBox="1"/>
          <p:nvPr/>
        </p:nvSpPr>
        <p:spPr>
          <a:xfrm>
            <a:off x="2727434" y="3244334"/>
            <a:ext cx="2175642" cy="36933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Substitution Effect</a:t>
            </a:r>
          </a:p>
        </p:txBody>
      </p:sp>
      <p:sp>
        <p:nvSpPr>
          <p:cNvPr id="11" name="TextBox 10">
            <a:extLst>
              <a:ext uri="{FF2B5EF4-FFF2-40B4-BE49-F238E27FC236}">
                <a16:creationId xmlns:a16="http://schemas.microsoft.com/office/drawing/2014/main" id="{B0DB496F-FE1E-4439-B1C2-FB10E2B4691B}"/>
              </a:ext>
            </a:extLst>
          </p:cNvPr>
          <p:cNvSpPr txBox="1"/>
          <p:nvPr/>
        </p:nvSpPr>
        <p:spPr>
          <a:xfrm>
            <a:off x="7392502" y="3244334"/>
            <a:ext cx="2175642" cy="369332"/>
          </a:xfrm>
          <a:prstGeom prst="rect">
            <a:avLst/>
          </a:prstGeom>
          <a:solidFill>
            <a:srgbClr val="627981"/>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Income Effect</a:t>
            </a:r>
          </a:p>
        </p:txBody>
      </p:sp>
    </p:spTree>
    <p:extLst>
      <p:ext uri="{BB962C8B-B14F-4D97-AF65-F5344CB8AC3E}">
        <p14:creationId xmlns:p14="http://schemas.microsoft.com/office/powerpoint/2010/main" val="10414972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Foundations of Demand Curves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45107" y="1502254"/>
            <a:ext cx="4827641" cy="916477"/>
            <a:chOff x="542920" y="1736762"/>
            <a:chExt cx="8058157" cy="66634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2"/>
              <a:ext cx="8058154" cy="66634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0" y="1801219"/>
              <a:ext cx="7807571" cy="400110"/>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Changes in the price of a good lead the budget constraint to rotate. </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45106" y="2614852"/>
            <a:ext cx="4827639" cy="1384773"/>
            <a:chOff x="542920" y="1782589"/>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0" y="1782589"/>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2" y="179687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Budget constraint rotations mean that when individuals are seeking their highest utility, the quantity demanded of that good will change.</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45107" y="4195746"/>
            <a:ext cx="4827639" cy="1437969"/>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36761"/>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In this way, the logical foundations of demand curves are based on the underlying idea of individuals seeking utility.</a:t>
              </a:r>
            </a:p>
          </p:txBody>
        </p:sp>
      </p:grpSp>
      <p:pic>
        <p:nvPicPr>
          <p:cNvPr id="3" name="Picture 2" descr="Two graphs showing how budget constraints influence the demand curve. The top graph, labeled a, is a budget constraint diagram for housing and &quot;everything else&quot;. The bottom graph, labeled b, derives a demand curve for housing. Dashed lines extend from the points on Graph a to points on Graph b to demonstrate the quantity of housing is the same.&#10;">
            <a:extLst>
              <a:ext uri="{FF2B5EF4-FFF2-40B4-BE49-F238E27FC236}">
                <a16:creationId xmlns:a16="http://schemas.microsoft.com/office/drawing/2014/main" id="{6D1F4165-6948-411F-8027-0BBBD465C0E3}"/>
              </a:ext>
            </a:extLst>
          </p:cNvPr>
          <p:cNvPicPr>
            <a:picLocks noChangeAspect="1"/>
          </p:cNvPicPr>
          <p:nvPr/>
        </p:nvPicPr>
        <p:blipFill>
          <a:blip r:embed="rId3"/>
          <a:stretch>
            <a:fillRect/>
          </a:stretch>
        </p:blipFill>
        <p:spPr>
          <a:xfrm>
            <a:off x="7415599" y="1236882"/>
            <a:ext cx="2895214" cy="5391865"/>
          </a:xfrm>
          <a:prstGeom prst="rect">
            <a:avLst/>
          </a:prstGeom>
        </p:spPr>
      </p:pic>
    </p:spTree>
    <p:extLst>
      <p:ext uri="{BB962C8B-B14F-4D97-AF65-F5344CB8AC3E}">
        <p14:creationId xmlns:p14="http://schemas.microsoft.com/office/powerpoint/2010/main" val="211653156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Applications in Government and Business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116026" y="1533615"/>
            <a:ext cx="7959948" cy="1015663"/>
            <a:chOff x="542922" y="1736761"/>
            <a:chExt cx="8058155" cy="1015663"/>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101565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36761"/>
              <a:ext cx="7807571" cy="101566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budget constraint framework for making utility-maximizing choices offers a reminder that people can react to a change in price or income in a range of different ways. </a:t>
              </a:r>
            </a:p>
          </p:txBody>
        </p:sp>
      </p:grpSp>
      <p:sp>
        <p:nvSpPr>
          <p:cNvPr id="2" name="Rectangle 1">
            <a:extLst>
              <a:ext uri="{FF2B5EF4-FFF2-40B4-BE49-F238E27FC236}">
                <a16:creationId xmlns:a16="http://schemas.microsoft.com/office/drawing/2014/main" id="{D98CCA4E-6143-4BB9-8AD2-E0485F36868A}"/>
              </a:ext>
            </a:extLst>
          </p:cNvPr>
          <p:cNvSpPr/>
          <p:nvPr/>
        </p:nvSpPr>
        <p:spPr>
          <a:xfrm>
            <a:off x="2116028" y="2944979"/>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Higher prices for natural gas and electricity due to Hurricanes Katrina and Rita</a:t>
            </a:r>
          </a:p>
        </p:txBody>
      </p:sp>
      <p:sp>
        <p:nvSpPr>
          <p:cNvPr id="15" name="Rectangle 14">
            <a:extLst>
              <a:ext uri="{FF2B5EF4-FFF2-40B4-BE49-F238E27FC236}">
                <a16:creationId xmlns:a16="http://schemas.microsoft.com/office/drawing/2014/main" id="{43F03A2D-1CC7-4EDB-85C3-0AC39ACE60B7}"/>
              </a:ext>
            </a:extLst>
          </p:cNvPr>
          <p:cNvSpPr/>
          <p:nvPr/>
        </p:nvSpPr>
        <p:spPr>
          <a:xfrm>
            <a:off x="2116026" y="4154528"/>
            <a:ext cx="3337200"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Many people turned down their thermostats and decreased energy consumption.</a:t>
            </a:r>
          </a:p>
        </p:txBody>
      </p:sp>
      <p:sp>
        <p:nvSpPr>
          <p:cNvPr id="16" name="Rectangle 15">
            <a:extLst>
              <a:ext uri="{FF2B5EF4-FFF2-40B4-BE49-F238E27FC236}">
                <a16:creationId xmlns:a16="http://schemas.microsoft.com/office/drawing/2014/main" id="{7631CD2C-6112-4F06-97EE-E31315B6B3A3}"/>
              </a:ext>
            </a:extLst>
          </p:cNvPr>
          <p:cNvSpPr/>
          <p:nvPr/>
        </p:nvSpPr>
        <p:spPr>
          <a:xfrm>
            <a:off x="2116025" y="5367920"/>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People also adjusted their consumption of other goods.</a:t>
            </a:r>
          </a:p>
        </p:txBody>
      </p:sp>
      <p:sp>
        <p:nvSpPr>
          <p:cNvPr id="17" name="Rectangle 16">
            <a:extLst>
              <a:ext uri="{FF2B5EF4-FFF2-40B4-BE49-F238E27FC236}">
                <a16:creationId xmlns:a16="http://schemas.microsoft.com/office/drawing/2014/main" id="{354FCB1C-5404-4558-A6F9-50ABBFAC93C4}"/>
              </a:ext>
            </a:extLst>
          </p:cNvPr>
          <p:cNvSpPr/>
          <p:nvPr/>
        </p:nvSpPr>
        <p:spPr>
          <a:xfrm>
            <a:off x="6738778" y="2944979"/>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prstClr val="white"/>
                </a:solidFill>
                <a:effectLst/>
                <a:uLnTx/>
                <a:uFillTx/>
                <a:latin typeface="Calibri" panose="020F0502020204030204"/>
                <a:ea typeface="+mn-ea"/>
                <a:cs typeface="+mn-cs"/>
              </a:rPr>
              <a:t>Taxes on alcohol</a:t>
            </a:r>
          </a:p>
        </p:txBody>
      </p:sp>
      <p:sp>
        <p:nvSpPr>
          <p:cNvPr id="18" name="Rectangle 17">
            <a:extLst>
              <a:ext uri="{FF2B5EF4-FFF2-40B4-BE49-F238E27FC236}">
                <a16:creationId xmlns:a16="http://schemas.microsoft.com/office/drawing/2014/main" id="{95BBBB8B-1046-407B-857A-A3D82602263A}"/>
              </a:ext>
            </a:extLst>
          </p:cNvPr>
          <p:cNvSpPr/>
          <p:nvPr/>
        </p:nvSpPr>
        <p:spPr>
          <a:xfrm>
            <a:off x="6738776" y="4154528"/>
            <a:ext cx="3337200"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Since a tax increases the price of alcohol, many people decrease their consumption of alcohol.</a:t>
            </a:r>
          </a:p>
        </p:txBody>
      </p:sp>
      <p:sp>
        <p:nvSpPr>
          <p:cNvPr id="19" name="Rectangle 18">
            <a:extLst>
              <a:ext uri="{FF2B5EF4-FFF2-40B4-BE49-F238E27FC236}">
                <a16:creationId xmlns:a16="http://schemas.microsoft.com/office/drawing/2014/main" id="{C84B9EED-2620-49A8-89C3-6820FDF967A6}"/>
              </a:ext>
            </a:extLst>
          </p:cNvPr>
          <p:cNvSpPr/>
          <p:nvPr/>
        </p:nvSpPr>
        <p:spPr>
          <a:xfrm>
            <a:off x="6738775" y="5367920"/>
            <a:ext cx="3337198" cy="101562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rPr>
              <a:t>Consumers may decrease their purchases of other goods and services due to the income effect.</a:t>
            </a:r>
          </a:p>
        </p:txBody>
      </p:sp>
      <p:cxnSp>
        <p:nvCxnSpPr>
          <p:cNvPr id="4" name="Straight Connector 3">
            <a:extLst>
              <a:ext uri="{FF2B5EF4-FFF2-40B4-BE49-F238E27FC236}">
                <a16:creationId xmlns:a16="http://schemas.microsoft.com/office/drawing/2014/main" id="{9F0A2D3D-97B3-446A-B42F-8C1B02A54377}"/>
              </a:ext>
            </a:extLst>
          </p:cNvPr>
          <p:cNvCxnSpPr>
            <a:stCxn id="2" idx="2"/>
            <a:endCxn id="15" idx="0"/>
          </p:cNvCxnSpPr>
          <p:nvPr/>
        </p:nvCxnSpPr>
        <p:spPr>
          <a:xfrm flipH="1">
            <a:off x="3784626" y="3960606"/>
            <a:ext cx="1" cy="19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B45954F0-EA4E-427C-A796-704F09E0ED1D}"/>
              </a:ext>
            </a:extLst>
          </p:cNvPr>
          <p:cNvCxnSpPr>
            <a:stCxn id="15" idx="2"/>
            <a:endCxn id="16" idx="0"/>
          </p:cNvCxnSpPr>
          <p:nvPr/>
        </p:nvCxnSpPr>
        <p:spPr>
          <a:xfrm flipH="1">
            <a:off x="3784624" y="5170155"/>
            <a:ext cx="2" cy="197765"/>
          </a:xfrm>
          <a:prstGeom prst="line">
            <a:avLst/>
          </a:prstGeom>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a16="http://schemas.microsoft.com/office/drawing/2014/main" id="{D7E7220A-1521-4070-A81A-F38A39E7F524}"/>
              </a:ext>
            </a:extLst>
          </p:cNvPr>
          <p:cNvCxnSpPr>
            <a:stCxn id="17" idx="2"/>
            <a:endCxn id="18" idx="0"/>
          </p:cNvCxnSpPr>
          <p:nvPr/>
        </p:nvCxnSpPr>
        <p:spPr>
          <a:xfrm flipH="1">
            <a:off x="8407376" y="3960606"/>
            <a:ext cx="1" cy="193922"/>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912F3BC9-0282-42A1-B607-651C293701B0}"/>
              </a:ext>
            </a:extLst>
          </p:cNvPr>
          <p:cNvCxnSpPr>
            <a:stCxn id="18" idx="2"/>
            <a:endCxn id="19" idx="0"/>
          </p:cNvCxnSpPr>
          <p:nvPr/>
        </p:nvCxnSpPr>
        <p:spPr>
          <a:xfrm flipH="1">
            <a:off x="8407374" y="5170155"/>
            <a:ext cx="2" cy="197765"/>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170572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The Unifying Power of the Utility-Maximizing Budget Set Framework</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An interaction between prices, budget constraints, and personal preferences determines household choices.</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flexible and powerful terminology of utility-maximization gives economists a vocabulary for bringing these elements together.</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Not even economists believe people constantly measure their utility before making decisions.</a:t>
              </a:r>
            </a:p>
          </p:txBody>
        </p:sp>
      </p:grpSp>
      <p:grpSp>
        <p:nvGrpSpPr>
          <p:cNvPr id="15" name="Group 14">
            <a:extLst>
              <a:ext uri="{FF2B5EF4-FFF2-40B4-BE49-F238E27FC236}">
                <a16:creationId xmlns:a16="http://schemas.microsoft.com/office/drawing/2014/main" id="{43656160-F3AA-4DFC-929D-8C788E1CB1FF}"/>
              </a:ext>
            </a:extLst>
          </p:cNvPr>
          <p:cNvGrpSpPr/>
          <p:nvPr/>
        </p:nvGrpSpPr>
        <p:grpSpPr>
          <a:xfrm>
            <a:off x="2066922" y="435304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3788ABC-A6E5-4CAE-BB6D-90D17D2E4B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D2E4024A-A609-4701-AF00-74D0E8C27436}"/>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However, economists do believe that people often decide to try a little less of one thing and a little more of another to maximize satisfaction. </a:t>
              </a:r>
            </a:p>
          </p:txBody>
        </p:sp>
      </p:grpSp>
    </p:spTree>
    <p:extLst>
      <p:ext uri="{BB962C8B-B14F-4D97-AF65-F5344CB8AC3E}">
        <p14:creationId xmlns:p14="http://schemas.microsoft.com/office/powerpoint/2010/main" val="116780116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 budget constraint framework suggests that when income or price changes, a range of responses are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income rises, households will demand a higher quantity of normal goods but a lower quantity of inferior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When the price of a good rises, households will typically demand less of that good—but whether they will demand a much lower quantity or only a slightly lower quantity will depend on personal preferences.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Utility refers to the satisfaction that a good or service provides, which diminishes as a person receives more of a good, known as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A higher price for one good can lead to more or less demand for other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160939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lumMod val="75000"/>
                  <a:lumOff val="25000"/>
                </a:prstClr>
              </a:solidFill>
              <a:effectLst/>
              <a:uLnTx/>
              <a:uFillTx/>
              <a:latin typeface="Calibri" panose="020F0502020204030204"/>
              <a:ea typeface="+mn-ea"/>
              <a:cs typeface="+mn-cs"/>
            </a:endParaRPr>
          </a:p>
        </p:txBody>
      </p:sp>
      <p:sp>
        <p:nvSpPr>
          <p:cNvPr id="9" name="TextBox 8"/>
          <p:cNvSpPr txBox="1"/>
          <p:nvPr/>
        </p:nvSpPr>
        <p:spPr>
          <a:xfrm>
            <a:off x="1463488" y="2011144"/>
            <a:ext cx="9265024" cy="258532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Behavioral Economics: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0" i="0" u="none" strike="noStrike" kern="1200" cap="none" spc="0" normalizeH="0" baseline="0" noProof="0" dirty="0">
                <a:ln>
                  <a:noFill/>
                </a:ln>
                <a:solidFill>
                  <a:prstClr val="black">
                    <a:lumMod val="75000"/>
                    <a:lumOff val="25000"/>
                  </a:prstClr>
                </a:solidFill>
                <a:effectLst/>
                <a:uLnTx/>
                <a:uFillTx/>
                <a:latin typeface="Century Gothic" panose="020B0502020202020204" pitchFamily="34" charset="0"/>
                <a:ea typeface="+mn-ea"/>
                <a:cs typeface="+mn-cs"/>
              </a:rPr>
              <a:t>An Alternative Framework for Consumer Choices</a:t>
            </a:r>
          </a:p>
        </p:txBody>
      </p:sp>
      <p:cxnSp>
        <p:nvCxnSpPr>
          <p:cNvPr id="14" name="Straight Connector 13"/>
          <p:cNvCxnSpPr/>
          <p:nvPr/>
        </p:nvCxnSpPr>
        <p:spPr>
          <a:xfrm>
            <a:off x="3071446" y="480557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8598140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Traditional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7231D2D-431A-4C7F-B497-15185B0761E6}"/>
              </a:ext>
            </a:extLst>
          </p:cNvPr>
          <p:cNvSpPr txBox="1"/>
          <p:nvPr/>
        </p:nvSpPr>
        <p:spPr>
          <a:xfrm>
            <a:off x="2412131" y="2141366"/>
            <a:ext cx="2192139" cy="646331"/>
          </a:xfrm>
          <a:prstGeom prst="rect">
            <a:avLst/>
          </a:prstGeom>
          <a:solidFill>
            <a:srgbClr val="627981"/>
          </a:solid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600" b="0" i="0" u="none" strike="noStrike" kern="1200" cap="none" spc="0" normalizeH="0" baseline="0" noProof="0" dirty="0">
                <a:ln>
                  <a:noFill/>
                </a:ln>
                <a:solidFill>
                  <a:prstClr val="white"/>
                </a:solidFill>
                <a:effectLst/>
                <a:uLnTx/>
                <a:uFillTx/>
                <a:latin typeface="Calibri" panose="020F0502020204030204"/>
                <a:ea typeface="+mn-ea"/>
                <a:cs typeface="+mn-cs"/>
              </a:rPr>
              <a:t>Rationality</a:t>
            </a:r>
          </a:p>
        </p:txBody>
      </p:sp>
      <p:sp>
        <p:nvSpPr>
          <p:cNvPr id="5" name="TextBox 4">
            <a:extLst>
              <a:ext uri="{FF2B5EF4-FFF2-40B4-BE49-F238E27FC236}">
                <a16:creationId xmlns:a16="http://schemas.microsoft.com/office/drawing/2014/main" id="{CB45357E-8C9A-40BE-BE71-C6651097943E}"/>
              </a:ext>
            </a:extLst>
          </p:cNvPr>
          <p:cNvSpPr txBox="1"/>
          <p:nvPr/>
        </p:nvSpPr>
        <p:spPr>
          <a:xfrm>
            <a:off x="6002596" y="1679702"/>
            <a:ext cx="4213122" cy="1569660"/>
          </a:xfrm>
          <a:prstGeom prst="rect">
            <a:avLst/>
          </a:prstGeom>
          <a:solidFill>
            <a:srgbClr val="627981"/>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consistent and informed decisions that are in people’s best interest</a:t>
            </a:r>
          </a:p>
        </p:txBody>
      </p:sp>
      <p:cxnSp>
        <p:nvCxnSpPr>
          <p:cNvPr id="4" name="Straight Arrow Connector 3">
            <a:extLst>
              <a:ext uri="{FF2B5EF4-FFF2-40B4-BE49-F238E27FC236}">
                <a16:creationId xmlns:a16="http://schemas.microsoft.com/office/drawing/2014/main" id="{2F1189C4-A91E-4A2E-9837-7956D810A37A}"/>
              </a:ext>
            </a:extLst>
          </p:cNvPr>
          <p:cNvCxnSpPr>
            <a:cxnSpLocks/>
            <a:stCxn id="2" idx="3"/>
            <a:endCxn id="5" idx="1"/>
          </p:cNvCxnSpPr>
          <p:nvPr/>
        </p:nvCxnSpPr>
        <p:spPr>
          <a:xfrm>
            <a:off x="4604270" y="2464532"/>
            <a:ext cx="1398326" cy="0"/>
          </a:xfrm>
          <a:prstGeom prst="straightConnector1">
            <a:avLst/>
          </a:prstGeom>
          <a:ln w="76200">
            <a:solidFill>
              <a:srgbClr val="627981"/>
            </a:solidFill>
            <a:tailEnd type="triangle"/>
          </a:ln>
        </p:spPr>
        <p:style>
          <a:lnRef idx="1">
            <a:schemeClr val="accent1"/>
          </a:lnRef>
          <a:fillRef idx="0">
            <a:schemeClr val="accent1"/>
          </a:fillRef>
          <a:effectRef idx="0">
            <a:schemeClr val="accent1"/>
          </a:effectRef>
          <a:fontRef idx="minor">
            <a:schemeClr val="tx1"/>
          </a:fontRef>
        </p:style>
      </p:cxnSp>
      <p:pic>
        <p:nvPicPr>
          <p:cNvPr id="7" name="Graphic 6" descr="Head with gears">
            <a:extLst>
              <a:ext uri="{FF2B5EF4-FFF2-40B4-BE49-F238E27FC236}">
                <a16:creationId xmlns:a16="http://schemas.microsoft.com/office/drawing/2014/main" id="{C1EAE5EF-A104-461C-BB18-328C7ACEA93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flipH="1">
            <a:off x="5002161" y="3572528"/>
            <a:ext cx="2187677" cy="2187677"/>
          </a:xfrm>
          <a:prstGeom prst="rect">
            <a:avLst/>
          </a:prstGeom>
        </p:spPr>
      </p:pic>
    </p:spTree>
    <p:extLst>
      <p:ext uri="{BB962C8B-B14F-4D97-AF65-F5344CB8AC3E}">
        <p14:creationId xmlns:p14="http://schemas.microsoft.com/office/powerpoint/2010/main" val="18064532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Economics + Psychology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7141D261-B373-4463-8845-63CA1D733C64}"/>
              </a:ext>
            </a:extLst>
          </p:cNvPr>
          <p:cNvSpPr/>
          <p:nvPr/>
        </p:nvSpPr>
        <p:spPr>
          <a:xfrm>
            <a:off x="1135892" y="1700669"/>
            <a:ext cx="9920216" cy="584775"/>
          </a:xfrm>
          <a:prstGeom prst="rect">
            <a:avLst/>
          </a:prstGeom>
          <a:solidFill>
            <a:srgbClr val="627981"/>
          </a:solid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white"/>
                </a:solidFill>
                <a:effectLst/>
                <a:uLnTx/>
                <a:uFillTx/>
                <a:latin typeface="Calibri" panose="020F0502020204030204"/>
                <a:ea typeface="+mn-ea"/>
                <a:cs typeface="+mn-cs"/>
              </a:rPr>
              <a:t>Understanding decision-making by integrating  </a:t>
            </a:r>
            <a:r>
              <a:rPr kumimoji="0" lang="en-US" sz="3200" b="1" i="0" u="none" strike="noStrike" kern="1200" cap="none" spc="0" normalizeH="0" baseline="0" noProof="0" dirty="0">
                <a:ln>
                  <a:noFill/>
                </a:ln>
                <a:solidFill>
                  <a:prstClr val="white"/>
                </a:solidFill>
                <a:effectLst/>
                <a:uLnTx/>
                <a:uFillTx/>
                <a:latin typeface="Calibri" panose="020F0502020204030204"/>
                <a:ea typeface="+mn-ea"/>
                <a:cs typeface="+mn-cs"/>
              </a:rPr>
              <a:t>psychology</a:t>
            </a:r>
          </a:p>
        </p:txBody>
      </p:sp>
      <p:pic>
        <p:nvPicPr>
          <p:cNvPr id="4" name="Graphic 3" descr="Money">
            <a:extLst>
              <a:ext uri="{FF2B5EF4-FFF2-40B4-BE49-F238E27FC236}">
                <a16:creationId xmlns:a16="http://schemas.microsoft.com/office/drawing/2014/main" id="{D55C854C-6E74-4EE0-9FC6-0B4B1FB2EBF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92328" y="2848204"/>
            <a:ext cx="2207343" cy="2207343"/>
          </a:xfrm>
          <a:prstGeom prst="rect">
            <a:avLst/>
          </a:prstGeom>
        </p:spPr>
      </p:pic>
      <p:pic>
        <p:nvPicPr>
          <p:cNvPr id="6" name="Graphic 5" descr="Male profile">
            <a:extLst>
              <a:ext uri="{FF2B5EF4-FFF2-40B4-BE49-F238E27FC236}">
                <a16:creationId xmlns:a16="http://schemas.microsoft.com/office/drawing/2014/main" id="{9BAC7CFB-0076-410C-A7BF-521AC84F960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327905" y="3089212"/>
            <a:ext cx="1966335" cy="1966335"/>
          </a:xfrm>
          <a:prstGeom prst="rect">
            <a:avLst/>
          </a:prstGeom>
        </p:spPr>
      </p:pic>
      <p:pic>
        <p:nvPicPr>
          <p:cNvPr id="8" name="Graphic 7" descr="School boy">
            <a:extLst>
              <a:ext uri="{FF2B5EF4-FFF2-40B4-BE49-F238E27FC236}">
                <a16:creationId xmlns:a16="http://schemas.microsoft.com/office/drawing/2014/main" id="{26A6211E-7B7A-4B42-BC9E-D4584D0A2EE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897760" y="3089212"/>
            <a:ext cx="1966335" cy="1966335"/>
          </a:xfrm>
          <a:prstGeom prst="rect">
            <a:avLst/>
          </a:prstGeom>
        </p:spPr>
      </p:pic>
    </p:spTree>
    <p:extLst>
      <p:ext uri="{BB962C8B-B14F-4D97-AF65-F5344CB8AC3E}">
        <p14:creationId xmlns:p14="http://schemas.microsoft.com/office/powerpoint/2010/main" val="13369950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Behavioral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sometimes make decisions that seem irrational and not in their best interest. </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Their decisions can seem inconsistent from one day to another, and sometimes, people deliberately ignore ways to save money and time.</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argue that the traditional method omits something important: people's state of mind.</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economics assumes that people take all available information and make decisions that are in their best interest.</a:t>
              </a:r>
            </a:p>
          </p:txBody>
        </p:sp>
      </p:grpSp>
      <p:grpSp>
        <p:nvGrpSpPr>
          <p:cNvPr id="16" name="Group 15">
            <a:extLst>
              <a:ext uri="{FF2B5EF4-FFF2-40B4-BE49-F238E27FC236}">
                <a16:creationId xmlns:a16="http://schemas.microsoft.com/office/drawing/2014/main" id="{215F5484-2D80-4977-9B7B-3DFC9CDFA62B}"/>
              </a:ext>
            </a:extLst>
          </p:cNvPr>
          <p:cNvGrpSpPr/>
          <p:nvPr/>
        </p:nvGrpSpPr>
        <p:grpSpPr>
          <a:xfrm>
            <a:off x="2066922" y="527815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C7C61B3-B053-4591-94DF-77078EFEF26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8" name="TextBox 17">
              <a:extLst>
                <a:ext uri="{FF2B5EF4-FFF2-40B4-BE49-F238E27FC236}">
                  <a16:creationId xmlns:a16="http://schemas.microsoft.com/office/drawing/2014/main" id="{8CEB34EA-40C8-41DE-94B0-1D9B650374C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Behavioral economics </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seeks to enrich our understanding of decision-making by integrating the insights of psychology into economics.</a:t>
              </a:r>
            </a:p>
          </p:txBody>
        </p:sp>
      </p:grpSp>
    </p:spTree>
    <p:extLst>
      <p:ext uri="{BB962C8B-B14F-4D97-AF65-F5344CB8AC3E}">
        <p14:creationId xmlns:p14="http://schemas.microsoft.com/office/powerpoint/2010/main" val="8415425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Behavioral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Rectangle 7">
            <a:extLst>
              <a:ext uri="{FF2B5EF4-FFF2-40B4-BE49-F238E27FC236}">
                <a16:creationId xmlns:a16="http://schemas.microsoft.com/office/drawing/2014/main" id="{8BF70A03-4914-4569-B5A2-16B268E67C59}"/>
              </a:ext>
            </a:extLst>
          </p:cNvPr>
          <p:cNvSpPr/>
          <p:nvPr/>
        </p:nvSpPr>
        <p:spPr>
          <a:xfrm>
            <a:off x="2066922" y="1580912"/>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Rectangle 2">
            <a:extLst>
              <a:ext uri="{FF2B5EF4-FFF2-40B4-BE49-F238E27FC236}">
                <a16:creationId xmlns:a16="http://schemas.microsoft.com/office/drawing/2014/main" id="{FE4CA1C1-7B97-426E-9695-F8785C077EB0}"/>
              </a:ext>
            </a:extLst>
          </p:cNvPr>
          <p:cNvSpPr/>
          <p:nvPr/>
        </p:nvSpPr>
        <p:spPr>
          <a:xfrm>
            <a:off x="2066922" y="2498986"/>
            <a:ext cx="1905988" cy="930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Economics</a:t>
            </a:r>
          </a:p>
        </p:txBody>
      </p:sp>
      <p:grpSp>
        <p:nvGrpSpPr>
          <p:cNvPr id="14" name="Group 13">
            <a:extLst>
              <a:ext uri="{FF2B5EF4-FFF2-40B4-BE49-F238E27FC236}">
                <a16:creationId xmlns:a16="http://schemas.microsoft.com/office/drawing/2014/main" id="{E9A98924-2AE1-43B7-8938-B04B88613A45}"/>
              </a:ext>
            </a:extLst>
          </p:cNvPr>
          <p:cNvGrpSpPr/>
          <p:nvPr/>
        </p:nvGrpSpPr>
        <p:grpSpPr>
          <a:xfrm>
            <a:off x="4133845" y="2498987"/>
            <a:ext cx="5991230" cy="930166"/>
            <a:chOff x="542923" y="1736761"/>
            <a:chExt cx="8058154" cy="806935"/>
          </a:xfrm>
          <a:solidFill>
            <a:srgbClr val="627981"/>
          </a:solidFill>
        </p:grpSpPr>
        <p:sp>
          <p:nvSpPr>
            <p:cNvPr id="15" name="Rectangle 14">
              <a:extLst>
                <a:ext uri="{FF2B5EF4-FFF2-40B4-BE49-F238E27FC236}">
                  <a16:creationId xmlns:a16="http://schemas.microsoft.com/office/drawing/2014/main" id="{AB664B27-53C1-4ABC-A180-1CEA63E5F1E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6" name="TextBox 15">
              <a:extLst>
                <a:ext uri="{FF2B5EF4-FFF2-40B4-BE49-F238E27FC236}">
                  <a16:creationId xmlns:a16="http://schemas.microsoft.com/office/drawing/2014/main" id="{B22F9C64-0B85-433A-80A3-5DEA1A0446E4}"/>
                </a:ext>
              </a:extLst>
            </p:cNvPr>
            <p:cNvSpPr txBox="1"/>
            <p:nvPr/>
          </p:nvSpPr>
          <p:spPr>
            <a:xfrm>
              <a:off x="542923" y="1833176"/>
              <a:ext cx="8058154" cy="61410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lose a $10 bill today and also receive an extra $10 in your paycheck, you should feel perfectly neutral.</a:t>
              </a:r>
            </a:p>
          </p:txBody>
        </p:sp>
      </p:grpSp>
      <p:sp>
        <p:nvSpPr>
          <p:cNvPr id="17" name="Rectangle 16">
            <a:extLst>
              <a:ext uri="{FF2B5EF4-FFF2-40B4-BE49-F238E27FC236}">
                <a16:creationId xmlns:a16="http://schemas.microsoft.com/office/drawing/2014/main" id="{904D3929-0A66-454C-BA28-1B6B14106E70}"/>
              </a:ext>
            </a:extLst>
          </p:cNvPr>
          <p:cNvSpPr/>
          <p:nvPr/>
        </p:nvSpPr>
        <p:spPr>
          <a:xfrm>
            <a:off x="2066922" y="3539987"/>
            <a:ext cx="1905988" cy="93016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Economics</a:t>
            </a:r>
          </a:p>
        </p:txBody>
      </p:sp>
      <p:grpSp>
        <p:nvGrpSpPr>
          <p:cNvPr id="18" name="Group 17">
            <a:extLst>
              <a:ext uri="{FF2B5EF4-FFF2-40B4-BE49-F238E27FC236}">
                <a16:creationId xmlns:a16="http://schemas.microsoft.com/office/drawing/2014/main" id="{077BFA14-577A-4450-A758-8477E0375726}"/>
              </a:ext>
            </a:extLst>
          </p:cNvPr>
          <p:cNvGrpSpPr/>
          <p:nvPr/>
        </p:nvGrpSpPr>
        <p:grpSpPr>
          <a:xfrm>
            <a:off x="4133845" y="3539988"/>
            <a:ext cx="5991230" cy="930166"/>
            <a:chOff x="542923" y="1736761"/>
            <a:chExt cx="8058154" cy="806935"/>
          </a:xfrm>
          <a:solidFill>
            <a:srgbClr val="627981"/>
          </a:solidFill>
        </p:grpSpPr>
        <p:sp>
          <p:nvSpPr>
            <p:cNvPr id="19" name="Rectangle 18">
              <a:extLst>
                <a:ext uri="{FF2B5EF4-FFF2-40B4-BE49-F238E27FC236}">
                  <a16:creationId xmlns:a16="http://schemas.microsoft.com/office/drawing/2014/main" id="{B352B6C2-84E4-4F5B-A351-99019D73F0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TextBox 19">
              <a:extLst>
                <a:ext uri="{FF2B5EF4-FFF2-40B4-BE49-F238E27FC236}">
                  <a16:creationId xmlns:a16="http://schemas.microsoft.com/office/drawing/2014/main" id="{F6A0490F-859C-462A-B969-BD40EF1F70F7}"/>
                </a:ext>
              </a:extLst>
            </p:cNvPr>
            <p:cNvSpPr txBox="1"/>
            <p:nvPr/>
          </p:nvSpPr>
          <p:spPr>
            <a:xfrm>
              <a:off x="542923" y="1833176"/>
              <a:ext cx="8058154" cy="614103"/>
            </a:xfrm>
            <a:prstGeom prst="rect">
              <a:avLst/>
            </a:prstGeom>
            <a:grp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you lose a $10 bill today and also receive an extra $10 in your paycheck, you will still feel negative emotion.</a:t>
              </a:r>
            </a:p>
          </p:txBody>
        </p:sp>
      </p:grpSp>
      <p:sp>
        <p:nvSpPr>
          <p:cNvPr id="21" name="TextBox 20">
            <a:extLst>
              <a:ext uri="{FF2B5EF4-FFF2-40B4-BE49-F238E27FC236}">
                <a16:creationId xmlns:a16="http://schemas.microsoft.com/office/drawing/2014/main" id="{32FC9855-1125-4A7B-8BB1-E729FD237B29}"/>
              </a:ext>
            </a:extLst>
          </p:cNvPr>
          <p:cNvSpPr txBox="1"/>
          <p:nvPr/>
        </p:nvSpPr>
        <p:spPr>
          <a:xfrm>
            <a:off x="2192212" y="1614500"/>
            <a:ext cx="7807571" cy="70788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economics investigates how given dollar amounts can mean different things to individuals depending on the situation.</a:t>
            </a:r>
          </a:p>
        </p:txBody>
      </p:sp>
      <p:sp>
        <p:nvSpPr>
          <p:cNvPr id="23" name="Rectangle 22">
            <a:extLst>
              <a:ext uri="{FF2B5EF4-FFF2-40B4-BE49-F238E27FC236}">
                <a16:creationId xmlns:a16="http://schemas.microsoft.com/office/drawing/2014/main" id="{50EF3702-E6B6-4954-83AD-AD98A02E28DF}"/>
              </a:ext>
            </a:extLst>
          </p:cNvPr>
          <p:cNvSpPr/>
          <p:nvPr/>
        </p:nvSpPr>
        <p:spPr>
          <a:xfrm>
            <a:off x="2066921" y="4589977"/>
            <a:ext cx="8058154" cy="80693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TextBox 23">
            <a:extLst>
              <a:ext uri="{FF2B5EF4-FFF2-40B4-BE49-F238E27FC236}">
                <a16:creationId xmlns:a16="http://schemas.microsoft.com/office/drawing/2014/main" id="{BDC21F60-7DF8-4C23-AE43-255B2948165D}"/>
              </a:ext>
            </a:extLst>
          </p:cNvPr>
          <p:cNvSpPr txBox="1"/>
          <p:nvPr/>
        </p:nvSpPr>
        <p:spPr>
          <a:xfrm>
            <a:off x="2192211" y="4639501"/>
            <a:ext cx="7807571" cy="707886"/>
          </a:xfrm>
          <a:prstGeom prst="rect">
            <a:avLst/>
          </a:prstGeom>
          <a:solidFill>
            <a:srgbClr val="627981"/>
          </a:solid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believe we tend to focus more on the loss than the gain.</a:t>
            </a:r>
          </a:p>
        </p:txBody>
      </p:sp>
    </p:spTree>
    <p:extLst>
      <p:ext uri="{BB962C8B-B14F-4D97-AF65-F5344CB8AC3E}">
        <p14:creationId xmlns:p14="http://schemas.microsoft.com/office/powerpoint/2010/main" val="443456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Consumption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analyze individuals' decisions about what goods and services to buy as choices made within certain </a:t>
              </a:r>
              <a:r>
                <a:rPr lang="en-US" sz="2000" b="1" dirty="0">
                  <a:solidFill>
                    <a:schemeClr val="bg1"/>
                  </a:solidFill>
                </a:rPr>
                <a:t>budget constraints</a:t>
              </a:r>
              <a:r>
                <a:rPr lang="en-US" sz="2000" dirty="0">
                  <a:solidFill>
                    <a:schemeClr val="bg1"/>
                  </a:solidFill>
                </a:rPr>
                <a: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Generally, consumers are trying to get the most happiness from their limited budget.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economics, happiness or satisfaction is called </a:t>
              </a:r>
              <a:r>
                <a:rPr lang="en-US" sz="2000" b="1" dirty="0">
                  <a:solidFill>
                    <a:schemeClr val="bg1"/>
                  </a:solidFill>
                </a:rPr>
                <a:t>utility</a:t>
              </a:r>
              <a:r>
                <a:rPr lang="en-US" sz="2000" dirty="0">
                  <a:solidFill>
                    <a:schemeClr val="bg1"/>
                  </a:solidFill>
                </a:rPr>
                <a:t>.</a:t>
              </a:r>
            </a:p>
          </p:txBody>
        </p:sp>
      </p:grpSp>
    </p:spTree>
    <p:extLst>
      <p:ext uri="{BB962C8B-B14F-4D97-AF65-F5344CB8AC3E}">
        <p14:creationId xmlns:p14="http://schemas.microsoft.com/office/powerpoint/2010/main" val="18371209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Mental Accounting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Mental accounting refers to the process of putting dollars in different mental categories where they take different values. </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Economists typically consider dollars to be </a:t>
              </a:r>
              <a:r>
                <a:rPr kumimoji="0" lang="en-US" sz="2000" b="1" i="0" u="none" strike="noStrike" kern="1200" cap="none" spc="0" normalizeH="0" baseline="0" noProof="0" dirty="0">
                  <a:ln>
                    <a:noFill/>
                  </a:ln>
                  <a:solidFill>
                    <a:prstClr val="white"/>
                  </a:solidFill>
                  <a:effectLst/>
                  <a:uLnTx/>
                  <a:uFillTx/>
                  <a:latin typeface="Calibri" panose="020F0502020204030204"/>
                  <a:ea typeface="+mn-ea"/>
                  <a:cs typeface="+mn-cs"/>
                </a:rPr>
                <a:t>fungible</a:t>
              </a: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 or having equal value to the individual, regardless of the situation.</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You might treat the street money as "mad money," with little rational regard to getting the best value.</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Dollars, however, are not always fungible, as you may think of $25 you found in the street differently than $25 you earned from working. </a:t>
              </a:r>
            </a:p>
          </p:txBody>
        </p:sp>
      </p:grpSp>
    </p:spTree>
    <p:extLst>
      <p:ext uri="{BB962C8B-B14F-4D97-AF65-F5344CB8AC3E}">
        <p14:creationId xmlns:p14="http://schemas.microsoft.com/office/powerpoint/2010/main" val="18334838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Which View Is More Accurate?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6B602BAE-F277-4052-BA70-94535648B053}"/>
              </a:ext>
            </a:extLst>
          </p:cNvPr>
          <p:cNvGrpSpPr/>
          <p:nvPr/>
        </p:nvGrpSpPr>
        <p:grpSpPr>
          <a:xfrm>
            <a:off x="2066921" y="1580912"/>
            <a:ext cx="8058155" cy="806935"/>
            <a:chOff x="542922" y="1736761"/>
            <a:chExt cx="8058155" cy="806935"/>
          </a:xfrm>
          <a:solidFill>
            <a:srgbClr val="627981"/>
          </a:solidFill>
        </p:grpSpPr>
        <p:sp>
          <p:nvSpPr>
            <p:cNvPr id="7" name="Rectangle 6">
              <a:extLst>
                <a:ext uri="{FF2B5EF4-FFF2-40B4-BE49-F238E27FC236}">
                  <a16:creationId xmlns:a16="http://schemas.microsoft.com/office/drawing/2014/main" id="{F3B1360C-8CAE-4E24-BEF0-C771B15DCB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TextBox 7">
              <a:extLst>
                <a:ext uri="{FF2B5EF4-FFF2-40B4-BE49-F238E27FC236}">
                  <a16:creationId xmlns:a16="http://schemas.microsoft.com/office/drawing/2014/main" id="{46FBFF5E-F7B0-43BD-A993-EF5246DB4AD8}"/>
                </a:ext>
              </a:extLst>
            </p:cNvPr>
            <p:cNvSpPr txBox="1"/>
            <p:nvPr/>
          </p:nvSpPr>
          <p:spPr>
            <a:xfrm>
              <a:off x="542922" y="1786285"/>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Both views have their advantages and apply accurately to different real-world scenarios.</a:t>
              </a:r>
            </a:p>
          </p:txBody>
        </p:sp>
      </p:grpSp>
      <p:grpSp>
        <p:nvGrpSpPr>
          <p:cNvPr id="9" name="Group 8">
            <a:extLst>
              <a:ext uri="{FF2B5EF4-FFF2-40B4-BE49-F238E27FC236}">
                <a16:creationId xmlns:a16="http://schemas.microsoft.com/office/drawing/2014/main" id="{6241FCF9-8911-4F10-8621-A5968C89FFFE}"/>
              </a:ext>
            </a:extLst>
          </p:cNvPr>
          <p:cNvGrpSpPr/>
          <p:nvPr/>
        </p:nvGrpSpPr>
        <p:grpSpPr>
          <a:xfrm>
            <a:off x="2066921" y="3387130"/>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8C8A91C4-0947-4DF1-8E3C-27C22D3CA9A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TextBox 10">
              <a:extLst>
                <a:ext uri="{FF2B5EF4-FFF2-40B4-BE49-F238E27FC236}">
                  <a16:creationId xmlns:a16="http://schemas.microsoft.com/office/drawing/2014/main" id="{F246532F-A728-43BC-AABA-52CD19594D14}"/>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Behavioral economists are at least trying to describe and explain behavior that economists have historically dismissed as irrational.</a:t>
              </a:r>
            </a:p>
          </p:txBody>
        </p:sp>
      </p:grpSp>
      <p:grpSp>
        <p:nvGrpSpPr>
          <p:cNvPr id="12" name="Group 11">
            <a:extLst>
              <a:ext uri="{FF2B5EF4-FFF2-40B4-BE49-F238E27FC236}">
                <a16:creationId xmlns:a16="http://schemas.microsoft.com/office/drawing/2014/main" id="{6BB4EED5-5777-4DAC-9C4B-ABA0C3CDEEF2}"/>
              </a:ext>
            </a:extLst>
          </p:cNvPr>
          <p:cNvGrpSpPr/>
          <p:nvPr/>
        </p:nvGrpSpPr>
        <p:grpSpPr>
          <a:xfrm>
            <a:off x="2066921" y="4290239"/>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6CE8242-9E01-4EA6-ACC9-30945F01914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4" name="TextBox 13">
              <a:extLst>
                <a:ext uri="{FF2B5EF4-FFF2-40B4-BE49-F238E27FC236}">
                  <a16:creationId xmlns:a16="http://schemas.microsoft.com/office/drawing/2014/main" id="{AC8F1077-5B20-4531-BDF6-A0468A3E1D2E}"/>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If most of us are engaged in some "irrational behavior," perhaps there are deeper underlying reasons for this behavior in the first place.</a:t>
              </a:r>
            </a:p>
          </p:txBody>
        </p:sp>
      </p:grpSp>
      <p:grpSp>
        <p:nvGrpSpPr>
          <p:cNvPr id="15" name="Group 14">
            <a:extLst>
              <a:ext uri="{FF2B5EF4-FFF2-40B4-BE49-F238E27FC236}">
                <a16:creationId xmlns:a16="http://schemas.microsoft.com/office/drawing/2014/main" id="{D206E997-FFFE-4566-91EA-D5C6CA0C2F18}"/>
              </a:ext>
            </a:extLst>
          </p:cNvPr>
          <p:cNvGrpSpPr/>
          <p:nvPr/>
        </p:nvGrpSpPr>
        <p:grpSpPr>
          <a:xfrm>
            <a:off x="2066921" y="248402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0C4CFFA6-1C97-45CF-ACCA-13AB97BE05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7" name="TextBox 16">
              <a:extLst>
                <a:ext uri="{FF2B5EF4-FFF2-40B4-BE49-F238E27FC236}">
                  <a16:creationId xmlns:a16="http://schemas.microsoft.com/office/drawing/2014/main" id="{504D19AA-9498-4879-8144-A251D725A0B2}"/>
                </a:ext>
              </a:extLst>
            </p:cNvPr>
            <p:cNvSpPr txBox="1"/>
            <p:nvPr/>
          </p:nvSpPr>
          <p:spPr>
            <a:xfrm>
              <a:off x="542923" y="1782589"/>
              <a:ext cx="7807571" cy="707886"/>
            </a:xfrm>
            <a:prstGeom prst="rect">
              <a:avLst/>
            </a:prstGeom>
            <a:grpFill/>
          </p:spPr>
          <p:txBody>
            <a:bodyPr wrap="square" rtlCol="0">
              <a:spAutoFit/>
            </a:bodyPr>
            <a:lstStyle/>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theory often ignores people’s state of mind or feelings, which can strongly influence behavior.</a:t>
              </a:r>
            </a:p>
          </p:txBody>
        </p:sp>
      </p:grpSp>
    </p:spTree>
    <p:extLst>
      <p:ext uri="{BB962C8B-B14F-4D97-AF65-F5344CB8AC3E}">
        <p14:creationId xmlns:p14="http://schemas.microsoft.com/office/powerpoint/2010/main" val="157960174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srgbClr val="323542"/>
                </a:solidFill>
                <a:effectLst/>
                <a:uLnTx/>
                <a:uFillTx/>
                <a:latin typeface="Century Gothic" panose="020B0502020202020204" pitchFamily="34" charset="0"/>
                <a:ea typeface="+mn-ea"/>
                <a:cs typeface="+mn-cs"/>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816659" y="1427184"/>
            <a:ext cx="8851342" cy="1200329"/>
          </a:xfrm>
          <a:prstGeom prst="rect">
            <a:avLst/>
          </a:prstGeom>
          <a:solidFill>
            <a:srgbClr val="627981"/>
          </a:solidFill>
        </p:spPr>
        <p:txBody>
          <a:bodyPr wrap="square"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white"/>
                </a:solidFill>
                <a:effectLst/>
                <a:uLnTx/>
                <a:uFillTx/>
                <a:latin typeface="Calibri" panose="020F0502020204030204"/>
                <a:ea typeface="+mn-ea"/>
                <a:cs typeface="+mn-cs"/>
              </a:rPr>
              <a:t>Unemployment spiked during the COVID-19 pandemic. How do you think this impacted the demand for higher education compared to when the economy is not in a recession?</a:t>
            </a:r>
          </a:p>
        </p:txBody>
      </p:sp>
      <p:pic>
        <p:nvPicPr>
          <p:cNvPr id="3" name="Picture 2" descr="A person studying">
            <a:extLst>
              <a:ext uri="{FF2B5EF4-FFF2-40B4-BE49-F238E27FC236}">
                <a16:creationId xmlns:a16="http://schemas.microsoft.com/office/drawing/2014/main" id="{B3164495-AEA9-494A-B472-64509A32AA7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611" y="2916789"/>
            <a:ext cx="2858777" cy="3689131"/>
          </a:xfrm>
          <a:prstGeom prst="rect">
            <a:avLst/>
          </a:prstGeom>
        </p:spPr>
      </p:pic>
    </p:spTree>
    <p:extLst>
      <p:ext uri="{BB962C8B-B14F-4D97-AF65-F5344CB8AC3E}">
        <p14:creationId xmlns:p14="http://schemas.microsoft.com/office/powerpoint/2010/main" val="24666018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000" b="0" i="0" u="none" strike="noStrike" kern="1200" cap="none" spc="0" normalizeH="0" baseline="0" noProof="0" dirty="0">
                  <a:ln>
                    <a:noFill/>
                  </a:ln>
                  <a:solidFill>
                    <a:prstClr val="black"/>
                  </a:solidFill>
                  <a:effectLst/>
                  <a:uLnTx/>
                  <a:uFillTx/>
                  <a:latin typeface="Century Gothic" panose="020B0502020202020204" pitchFamily="34" charset="0"/>
                  <a:ea typeface="+mn-ea"/>
                  <a:cs typeface="+mn-cs"/>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000" b="1"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HAWKES</a:t>
              </a:r>
              <a:r>
                <a:rPr kumimoji="0" lang="en-US" sz="2800" b="0" i="0" u="none" strike="noStrike" kern="1200" cap="none" spc="0" normalizeH="0" baseline="0" noProof="0">
                  <a:ln>
                    <a:noFill/>
                  </a:ln>
                  <a:solidFill>
                    <a:prstClr val="white"/>
                  </a:solidFill>
                  <a:effectLst/>
                  <a:uLnTx/>
                  <a:uFillTx/>
                  <a:latin typeface="Century Gothic" panose="020B0502020202020204" pitchFamily="34" charset="0"/>
                  <a:ea typeface="+mn-ea"/>
                  <a:cs typeface="+mn-cs"/>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22161"/>
            <a:ext cx="9273061" cy="3170099"/>
          </a:xfrm>
          <a:prstGeom prst="rect">
            <a:avLst/>
          </a:prstGeom>
          <a:solidFill>
            <a:srgbClr val="627981"/>
          </a:solidFill>
          <a:ln>
            <a:solidFill>
              <a:srgbClr val="627981"/>
            </a:solidFill>
          </a:ln>
        </p:spPr>
        <p:txBody>
          <a:bodyPr wrap="square"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black"/>
              </a:solidFill>
              <a:effectLst/>
              <a:uLnTx/>
              <a:uFillTx/>
              <a:latin typeface="Calibri" panose="020F0502020204030204"/>
              <a:ea typeface="Cambria Math" panose="02040503050406030204" pitchFamily="18" charset="0"/>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People regularly make decisions that seem less than rational, decisions that contradict traditional consumer theory.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Traditional theory ignores people's state of mind or feelings, which can influence behavior.</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a:p>
            <a:pPr marL="342900" marR="0" lvl="0"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rPr>
              <a:t>For example, people tend to value a dollar lost more than a dollar gained even though the amounts are the same.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256508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Consumption Choices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budget constraint </a:t>
              </a:r>
              <a:r>
                <a:rPr lang="en-US" sz="2000" dirty="0">
                  <a:solidFill>
                    <a:schemeClr val="bg1"/>
                  </a:solidFill>
                </a:rPr>
                <a:t>shows the various combinations of two goods that are affordable given a consumer’s limited income. </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Total utility </a:t>
              </a:r>
              <a:r>
                <a:rPr lang="en-US" sz="2000" dirty="0">
                  <a:solidFill>
                    <a:schemeClr val="bg1"/>
                  </a:solidFill>
                </a:rPr>
                <a:t>is the amount of satisfaction consumers receive from the choices they make given their budget constraint.</a:t>
              </a:r>
            </a:p>
          </p:txBody>
        </p:sp>
      </p:grpSp>
      <p:pic>
        <p:nvPicPr>
          <p:cNvPr id="15" name="Picture 2" descr="A graph showing a line that represents a budget constraint with t-shirts on the x-axis and movies on the y-axis. The points on the line represent the different combinations of t-shirts and movies that can be purchased given a set budget.">
            <a:extLst>
              <a:ext uri="{FF2B5EF4-FFF2-40B4-BE49-F238E27FC236}">
                <a16:creationId xmlns:a16="http://schemas.microsoft.com/office/drawing/2014/main" id="{969BA94F-D767-4CDB-9703-4875EC84405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5559" y="3546110"/>
            <a:ext cx="4863456" cy="31369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725317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Consumers wish to choose the combination of goods on a budget constraint that will provide the greatest utility, or the most </a:t>
              </a:r>
              <a:r>
                <a:rPr lang="en-US" sz="2000" i="1" dirty="0">
                  <a:solidFill>
                    <a:schemeClr val="bg1"/>
                  </a:solidFill>
                </a:rPr>
                <a:t>utils</a:t>
              </a:r>
              <a:r>
                <a:rPr lang="en-US" sz="2000" dirty="0">
                  <a:solidFill>
                    <a:schemeClr val="bg1"/>
                  </a:solidFill>
                </a:rPr>
                <a: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1" y="3425530"/>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Typically, consuming additional units of a particular good leads to greater total utility, but at a decreasing rate. </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0" y="4349391"/>
            <a:ext cx="8058155" cy="806935"/>
            <a:chOff x="542922" y="1736761"/>
            <a:chExt cx="8058155"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law of diminishing marginal utility </a:t>
              </a:r>
              <a:r>
                <a:rPr lang="en-US" sz="2000" dirty="0">
                  <a:solidFill>
                    <a:schemeClr val="bg1"/>
                  </a:solidFill>
                </a:rPr>
                <a:t>holds that for most goods, the additional utility received decreases with each unit added.</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1" y="2504773"/>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81104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utility </a:t>
              </a:r>
              <a:r>
                <a:rPr lang="en-US" sz="2000" dirty="0">
                  <a:solidFill>
                    <a:schemeClr val="bg1"/>
                  </a:solidFill>
                </a:rPr>
                <a:t>refers to the additional utility provided by one additional unit of consumption.</a:t>
              </a:r>
            </a:p>
          </p:txBody>
        </p:sp>
      </p:grpSp>
    </p:spTree>
    <p:extLst>
      <p:ext uri="{BB962C8B-B14F-4D97-AF65-F5344CB8AC3E}">
        <p14:creationId xmlns:p14="http://schemas.microsoft.com/office/powerpoint/2010/main" val="4310544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Total and 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3">
            <a:extLst>
              <a:ext uri="{FF2B5EF4-FFF2-40B4-BE49-F238E27FC236}">
                <a16:creationId xmlns:a16="http://schemas.microsoft.com/office/drawing/2014/main" id="{16D36C52-5659-4E3B-ABB5-4A9AD616ADC9}"/>
              </a:ext>
            </a:extLst>
          </p:cNvPr>
          <p:cNvGraphicFramePr>
            <a:graphicFrameLocks noGrp="1"/>
          </p:cNvGraphicFramePr>
          <p:nvPr/>
        </p:nvGraphicFramePr>
        <p:xfrm>
          <a:off x="883919" y="1383374"/>
          <a:ext cx="10424160" cy="3903534"/>
        </p:xfrm>
        <a:graphic>
          <a:graphicData uri="http://schemas.openxmlformats.org/drawingml/2006/table">
            <a:tbl>
              <a:tblPr firstRow="1" bandRow="1">
                <a:tableStyleId>{5C22544A-7EE6-4342-B048-85BDC9FD1C3A}</a:tableStyleId>
              </a:tblPr>
              <a:tblGrid>
                <a:gridCol w="1737360">
                  <a:extLst>
                    <a:ext uri="{9D8B030D-6E8A-4147-A177-3AD203B41FA5}">
                      <a16:colId xmlns:a16="http://schemas.microsoft.com/office/drawing/2014/main" val="145547165"/>
                    </a:ext>
                  </a:extLst>
                </a:gridCol>
                <a:gridCol w="1737360">
                  <a:extLst>
                    <a:ext uri="{9D8B030D-6E8A-4147-A177-3AD203B41FA5}">
                      <a16:colId xmlns:a16="http://schemas.microsoft.com/office/drawing/2014/main" val="3384100832"/>
                    </a:ext>
                  </a:extLst>
                </a:gridCol>
                <a:gridCol w="1737360">
                  <a:extLst>
                    <a:ext uri="{9D8B030D-6E8A-4147-A177-3AD203B41FA5}">
                      <a16:colId xmlns:a16="http://schemas.microsoft.com/office/drawing/2014/main" val="2723197529"/>
                    </a:ext>
                  </a:extLst>
                </a:gridCol>
                <a:gridCol w="1737360">
                  <a:extLst>
                    <a:ext uri="{9D8B030D-6E8A-4147-A177-3AD203B41FA5}">
                      <a16:colId xmlns:a16="http://schemas.microsoft.com/office/drawing/2014/main" val="936797983"/>
                    </a:ext>
                  </a:extLst>
                </a:gridCol>
                <a:gridCol w="1737360">
                  <a:extLst>
                    <a:ext uri="{9D8B030D-6E8A-4147-A177-3AD203B41FA5}">
                      <a16:colId xmlns:a16="http://schemas.microsoft.com/office/drawing/2014/main" val="2228672212"/>
                    </a:ext>
                  </a:extLst>
                </a:gridCol>
                <a:gridCol w="1737360">
                  <a:extLst>
                    <a:ext uri="{9D8B030D-6E8A-4147-A177-3AD203B41FA5}">
                      <a16:colId xmlns:a16="http://schemas.microsoft.com/office/drawing/2014/main" val="2837557407"/>
                    </a:ext>
                  </a:extLst>
                </a:gridCol>
              </a:tblGrid>
              <a:tr h="433726">
                <a:tc>
                  <a:txBody>
                    <a:bodyPr/>
                    <a:lstStyle/>
                    <a:p>
                      <a:pPr algn="ctr"/>
                      <a:r>
                        <a:rPr lang="en-US" sz="1800" dirty="0">
                          <a:solidFill>
                            <a:schemeClr val="tx1"/>
                          </a:solidFill>
                        </a:rPr>
                        <a:t>T-Shirts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Movies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sz="1800"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72105275"/>
                  </a:ext>
                </a:extLst>
              </a:tr>
              <a:tr h="433726">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47464250"/>
                  </a:ext>
                </a:extLst>
              </a:tr>
              <a:tr h="433726">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01555122"/>
                  </a:ext>
                </a:extLst>
              </a:tr>
              <a:tr h="433726">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006125252"/>
                  </a:ext>
                </a:extLst>
              </a:tr>
              <a:tr h="433726">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443270818"/>
                  </a:ext>
                </a:extLst>
              </a:tr>
              <a:tr h="433726">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97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70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70021960"/>
                  </a:ext>
                </a:extLst>
              </a:tr>
              <a:tr h="433726">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356650514"/>
                  </a:ext>
                </a:extLst>
              </a:tr>
              <a:tr h="433726">
                <a:tc>
                  <a:txBody>
                    <a:bodyPr/>
                    <a:lstStyle/>
                    <a:p>
                      <a:pPr algn="ctr"/>
                      <a:r>
                        <a:rPr lang="en-US" dirty="0">
                          <a:solidFill>
                            <a:schemeClr val="tx1"/>
                          </a:solidFill>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236935814"/>
                  </a:ext>
                </a:extLst>
              </a:tr>
              <a:tr h="433726">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133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35793645"/>
                  </a:ext>
                </a:extLst>
              </a:tr>
            </a:tbl>
          </a:graphicData>
        </a:graphic>
      </p:graphicFrame>
      <p:sp>
        <p:nvSpPr>
          <p:cNvPr id="18" name="TextBox 17">
            <a:extLst>
              <a:ext uri="{FF2B5EF4-FFF2-40B4-BE49-F238E27FC236}">
                <a16:creationId xmlns:a16="http://schemas.microsoft.com/office/drawing/2014/main" id="{E6F6F85F-855C-489C-9257-5FF9AC394BEF}"/>
              </a:ext>
            </a:extLst>
          </p:cNvPr>
          <p:cNvSpPr txBox="1"/>
          <p:nvPr/>
        </p:nvSpPr>
        <p:spPr>
          <a:xfrm>
            <a:off x="1294226" y="5503892"/>
            <a:ext cx="9603546" cy="1015663"/>
          </a:xfrm>
          <a:prstGeom prst="rect">
            <a:avLst/>
          </a:prstGeom>
          <a:solidFill>
            <a:srgbClr val="627981"/>
          </a:solidFill>
        </p:spPr>
        <p:txBody>
          <a:bodyPr wrap="square" rtlCol="0">
            <a:spAutoFit/>
          </a:bodyPr>
          <a:lstStyle/>
          <a:p>
            <a:pPr algn="ctr"/>
            <a:r>
              <a:rPr lang="en-US" sz="2000" dirty="0">
                <a:solidFill>
                  <a:schemeClr val="bg1"/>
                </a:solidFill>
              </a:rPr>
              <a:t>Consider this table that shows levels of utility given different combinations of t-shirts and movies. Notice that marginal utility diminishes as additional units are consumed, which means that each subsequent unit of a good consumed provides less additional utility.</a:t>
            </a:r>
          </a:p>
        </p:txBody>
      </p:sp>
    </p:spTree>
    <p:extLst>
      <p:ext uri="{BB962C8B-B14F-4D97-AF65-F5344CB8AC3E}">
        <p14:creationId xmlns:p14="http://schemas.microsoft.com/office/powerpoint/2010/main" val="16292980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Total and Marginal Utility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4" name="Table 4">
            <a:extLst>
              <a:ext uri="{FF2B5EF4-FFF2-40B4-BE49-F238E27FC236}">
                <a16:creationId xmlns:a16="http://schemas.microsoft.com/office/drawing/2014/main" id="{223DFFD8-A4AF-42AE-9AE1-F71DBFFFB42F}"/>
              </a:ext>
            </a:extLst>
          </p:cNvPr>
          <p:cNvGraphicFramePr>
            <a:graphicFrameLocks noGrp="1"/>
          </p:cNvGraphicFramePr>
          <p:nvPr>
            <p:extLst>
              <p:ext uri="{D42A27DB-BD31-4B8C-83A1-F6EECF244321}">
                <p14:modId xmlns:p14="http://schemas.microsoft.com/office/powerpoint/2010/main" val="1522279265"/>
              </p:ext>
            </p:extLst>
          </p:nvPr>
        </p:nvGraphicFramePr>
        <p:xfrm>
          <a:off x="6479627" y="1596521"/>
          <a:ext cx="4950540" cy="2815603"/>
        </p:xfrm>
        <a:graphic>
          <a:graphicData uri="http://schemas.openxmlformats.org/drawingml/2006/table">
            <a:tbl>
              <a:tblPr firstRow="1" bandRow="1">
                <a:tableStyleId>{5C22544A-7EE6-4342-B048-85BDC9FD1C3A}</a:tableStyleId>
              </a:tblPr>
              <a:tblGrid>
                <a:gridCol w="1237635">
                  <a:extLst>
                    <a:ext uri="{9D8B030D-6E8A-4147-A177-3AD203B41FA5}">
                      <a16:colId xmlns:a16="http://schemas.microsoft.com/office/drawing/2014/main" val="1346315153"/>
                    </a:ext>
                  </a:extLst>
                </a:gridCol>
                <a:gridCol w="1237635">
                  <a:extLst>
                    <a:ext uri="{9D8B030D-6E8A-4147-A177-3AD203B41FA5}">
                      <a16:colId xmlns:a16="http://schemas.microsoft.com/office/drawing/2014/main" val="2186918686"/>
                    </a:ext>
                  </a:extLst>
                </a:gridCol>
                <a:gridCol w="1237635">
                  <a:extLst>
                    <a:ext uri="{9D8B030D-6E8A-4147-A177-3AD203B41FA5}">
                      <a16:colId xmlns:a16="http://schemas.microsoft.com/office/drawing/2014/main" val="3765644520"/>
                    </a:ext>
                  </a:extLst>
                </a:gridCol>
                <a:gridCol w="1237635">
                  <a:extLst>
                    <a:ext uri="{9D8B030D-6E8A-4147-A177-3AD203B41FA5}">
                      <a16:colId xmlns:a16="http://schemas.microsoft.com/office/drawing/2014/main" val="2750854664"/>
                    </a:ext>
                  </a:extLst>
                </a:gridCol>
              </a:tblGrid>
              <a:tr h="722538">
                <a:tc>
                  <a:txBody>
                    <a:bodyPr/>
                    <a:lstStyle/>
                    <a:p>
                      <a:pPr algn="ctr"/>
                      <a:r>
                        <a:rPr lang="en-US" dirty="0">
                          <a:solidFill>
                            <a:schemeClr val="tx1"/>
                          </a:solidFill>
                        </a:rPr>
                        <a:t>Point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T-Shirts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Movies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3394822513"/>
                  </a:ext>
                </a:extLst>
              </a:tr>
              <a:tr h="418613">
                <a:tc>
                  <a:txBody>
                    <a:bodyPr/>
                    <a:lstStyle/>
                    <a:p>
                      <a:pPr algn="ctr"/>
                      <a:r>
                        <a:rPr lang="en-US" i="1" dirty="0">
                          <a:solidFill>
                            <a:schemeClr val="tx1"/>
                          </a:solidFill>
                        </a:rPr>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81+0=81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928476690"/>
                  </a:ext>
                </a:extLst>
              </a:tr>
              <a:tr h="418613">
                <a:tc>
                  <a:txBody>
                    <a:bodyPr/>
                    <a:lstStyle/>
                    <a:p>
                      <a:pPr algn="ctr"/>
                      <a:r>
                        <a:rPr lang="en-US" i="1" dirty="0">
                          <a:solidFill>
                            <a:schemeClr val="tx1"/>
                          </a:solidFill>
                        </a:rPr>
                        <a:t>Q</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63+31=94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077294163"/>
                  </a:ext>
                </a:extLst>
              </a:tr>
              <a:tr h="418613">
                <a:tc>
                  <a:txBody>
                    <a:bodyPr/>
                    <a:lstStyle/>
                    <a:p>
                      <a:pPr algn="ctr"/>
                      <a:r>
                        <a:rPr lang="en-US" i="1" dirty="0">
                          <a:solidFill>
                            <a:schemeClr val="tx1"/>
                          </a:solidFill>
                        </a:rPr>
                        <a:t>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43+58=101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609016412"/>
                  </a:ext>
                </a:extLst>
              </a:tr>
              <a:tr h="418613">
                <a:tc>
                  <a:txBody>
                    <a:bodyPr/>
                    <a:lstStyle/>
                    <a:p>
                      <a:pPr algn="ctr"/>
                      <a:r>
                        <a:rPr lang="en-US" i="1" dirty="0">
                          <a:solidFill>
                            <a:schemeClr val="tx1"/>
                          </a:solidFill>
                        </a:rPr>
                        <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22+81=103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451315744"/>
                  </a:ext>
                </a:extLst>
              </a:tr>
              <a:tr h="418613">
                <a:tc>
                  <a:txBody>
                    <a:bodyPr/>
                    <a:lstStyle/>
                    <a:p>
                      <a:pPr algn="ctr"/>
                      <a:r>
                        <a:rPr lang="en-US" i="1" dirty="0">
                          <a:solidFill>
                            <a:schemeClr val="tx1"/>
                          </a:solidFill>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a:r>
                        <a:rPr lang="en-US" dirty="0">
                          <a:solidFill>
                            <a:schemeClr val="tx1"/>
                          </a:solidFill>
                        </a:rPr>
                        <a:t>0+100=100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2545739876"/>
                  </a:ext>
                </a:extLst>
              </a:tr>
            </a:tbl>
          </a:graphicData>
        </a:graphic>
      </p:graphicFrame>
      <p:pic>
        <p:nvPicPr>
          <p:cNvPr id="8" name="Picture 2" descr="A graph showing a line that represents a budget constraint with t-shirts on the x-axis and movies on the y-axis. The points on the line represent the different combinations of t-shirts and movies that can be purchased given a set budget.">
            <a:extLst>
              <a:ext uri="{FF2B5EF4-FFF2-40B4-BE49-F238E27FC236}">
                <a16:creationId xmlns:a16="http://schemas.microsoft.com/office/drawing/2014/main" id="{23BCE705-2506-4D94-9B3A-E10A636677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1833" y="1596521"/>
            <a:ext cx="4863456" cy="3117361"/>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5680E63A-FE51-44AD-AE69-E4CEC5981046}"/>
              </a:ext>
            </a:extLst>
          </p:cNvPr>
          <p:cNvSpPr txBox="1"/>
          <p:nvPr/>
        </p:nvSpPr>
        <p:spPr>
          <a:xfrm>
            <a:off x="2192214" y="4914553"/>
            <a:ext cx="7807571" cy="1323439"/>
          </a:xfrm>
          <a:prstGeom prst="rect">
            <a:avLst/>
          </a:prstGeom>
          <a:solidFill>
            <a:srgbClr val="627981"/>
          </a:solidFill>
        </p:spPr>
        <p:txBody>
          <a:bodyPr wrap="square" rtlCol="0">
            <a:spAutoFit/>
          </a:bodyPr>
          <a:lstStyle/>
          <a:p>
            <a:pPr algn="ctr"/>
            <a:r>
              <a:rPr lang="en-US" sz="2000" dirty="0">
                <a:solidFill>
                  <a:schemeClr val="bg1"/>
                </a:solidFill>
              </a:rPr>
              <a:t>Consumers wish to choose the combination of goods on a budget constraint that will provide the greatest utility. In this case, Point </a:t>
            </a:r>
            <a:r>
              <a:rPr lang="en-US" sz="2000" i="1" dirty="0">
                <a:solidFill>
                  <a:schemeClr val="bg1"/>
                </a:solidFill>
              </a:rPr>
              <a:t>S</a:t>
            </a:r>
            <a:r>
              <a:rPr lang="en-US" sz="2000" dirty="0">
                <a:solidFill>
                  <a:schemeClr val="bg1"/>
                </a:solidFill>
              </a:rPr>
              <a:t> will give the consumer the highest utility, 103 utils. Moving to Point </a:t>
            </a:r>
            <a:r>
              <a:rPr lang="en-US" sz="2000" i="1" dirty="0">
                <a:solidFill>
                  <a:schemeClr val="bg1"/>
                </a:solidFill>
              </a:rPr>
              <a:t>T</a:t>
            </a:r>
            <a:r>
              <a:rPr lang="en-US" sz="2000" dirty="0">
                <a:solidFill>
                  <a:schemeClr val="bg1"/>
                </a:solidFill>
              </a:rPr>
              <a:t> results in a marginal utility of -3 utils, making it less desirable than Point </a:t>
            </a:r>
            <a:r>
              <a:rPr lang="en-US" sz="2000" i="1" dirty="0">
                <a:solidFill>
                  <a:schemeClr val="bg1"/>
                </a:solidFill>
              </a:rPr>
              <a:t>S</a:t>
            </a:r>
            <a:r>
              <a:rPr lang="en-US" sz="2000" dirty="0">
                <a:solidFill>
                  <a:schemeClr val="bg1"/>
                </a:solidFill>
              </a:rPr>
              <a:t>.</a:t>
            </a:r>
          </a:p>
        </p:txBody>
      </p:sp>
    </p:spTree>
    <p:extLst>
      <p:ext uri="{BB962C8B-B14F-4D97-AF65-F5344CB8AC3E}">
        <p14:creationId xmlns:p14="http://schemas.microsoft.com/office/powerpoint/2010/main" val="11227179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487294D-B48A-4F7D-8D87-D4C2D7432859}"/>
              </a:ext>
            </a:extLst>
          </p:cNvPr>
          <p:cNvSpPr/>
          <p:nvPr/>
        </p:nvSpPr>
        <p:spPr>
          <a:xfrm>
            <a:off x="1524000" y="1481959"/>
            <a:ext cx="914400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Susan loves jewelry, especially earrings and bracelets. The following table shows how many utils she derives from purchasing earrings and bracelets.</a:t>
            </a:r>
            <a:r>
              <a:rPr lang="en-US" dirty="0"/>
              <a:t> </a:t>
            </a:r>
          </a:p>
        </p:txBody>
      </p:sp>
      <p:graphicFrame>
        <p:nvGraphicFramePr>
          <p:cNvPr id="3" name="Table 4">
            <a:extLst>
              <a:ext uri="{FF2B5EF4-FFF2-40B4-BE49-F238E27FC236}">
                <a16:creationId xmlns:a16="http://schemas.microsoft.com/office/drawing/2014/main" id="{BE7F6C3B-E856-42DE-989F-507DC17649FF}"/>
              </a:ext>
            </a:extLst>
          </p:cNvPr>
          <p:cNvGraphicFramePr>
            <a:graphicFrameLocks noGrp="1"/>
          </p:cNvGraphicFramePr>
          <p:nvPr>
            <p:extLst>
              <p:ext uri="{D42A27DB-BD31-4B8C-83A1-F6EECF244321}">
                <p14:modId xmlns:p14="http://schemas.microsoft.com/office/powerpoint/2010/main" val="1682051408"/>
              </p:ext>
            </p:extLst>
          </p:nvPr>
        </p:nvGraphicFramePr>
        <p:xfrm>
          <a:off x="396765" y="2661581"/>
          <a:ext cx="11398470" cy="2225040"/>
        </p:xfrm>
        <a:graphic>
          <a:graphicData uri="http://schemas.openxmlformats.org/drawingml/2006/table">
            <a:tbl>
              <a:tblPr firstRow="1" bandRow="1">
                <a:tableStyleId>{5C22544A-7EE6-4342-B048-85BDC9FD1C3A}</a:tableStyleId>
              </a:tblPr>
              <a:tblGrid>
                <a:gridCol w="1899745">
                  <a:extLst>
                    <a:ext uri="{9D8B030D-6E8A-4147-A177-3AD203B41FA5}">
                      <a16:colId xmlns:a16="http://schemas.microsoft.com/office/drawing/2014/main" val="1458759958"/>
                    </a:ext>
                  </a:extLst>
                </a:gridCol>
                <a:gridCol w="1899745">
                  <a:extLst>
                    <a:ext uri="{9D8B030D-6E8A-4147-A177-3AD203B41FA5}">
                      <a16:colId xmlns:a16="http://schemas.microsoft.com/office/drawing/2014/main" val="2040987649"/>
                    </a:ext>
                  </a:extLst>
                </a:gridCol>
                <a:gridCol w="1899745">
                  <a:extLst>
                    <a:ext uri="{9D8B030D-6E8A-4147-A177-3AD203B41FA5}">
                      <a16:colId xmlns:a16="http://schemas.microsoft.com/office/drawing/2014/main" val="4289387324"/>
                    </a:ext>
                  </a:extLst>
                </a:gridCol>
                <a:gridCol w="1899745">
                  <a:extLst>
                    <a:ext uri="{9D8B030D-6E8A-4147-A177-3AD203B41FA5}">
                      <a16:colId xmlns:a16="http://schemas.microsoft.com/office/drawing/2014/main" val="974676386"/>
                    </a:ext>
                  </a:extLst>
                </a:gridCol>
                <a:gridCol w="1899745">
                  <a:extLst>
                    <a:ext uri="{9D8B030D-6E8A-4147-A177-3AD203B41FA5}">
                      <a16:colId xmlns:a16="http://schemas.microsoft.com/office/drawing/2014/main" val="2285941687"/>
                    </a:ext>
                  </a:extLst>
                </a:gridCol>
                <a:gridCol w="1899745">
                  <a:extLst>
                    <a:ext uri="{9D8B030D-6E8A-4147-A177-3AD203B41FA5}">
                      <a16:colId xmlns:a16="http://schemas.microsoft.com/office/drawing/2014/main" val="1567291181"/>
                    </a:ext>
                  </a:extLst>
                </a:gridCol>
              </a:tblGrid>
              <a:tr h="370840">
                <a:tc>
                  <a:txBody>
                    <a:bodyPr/>
                    <a:lstStyle/>
                    <a:p>
                      <a:pPr algn="ctr"/>
                      <a:r>
                        <a:rPr lang="en-US" dirty="0">
                          <a:solidFill>
                            <a:schemeClr val="tx1"/>
                          </a:solidFill>
                        </a:rPr>
                        <a:t>Pairs of Earrings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Bracelets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5098996"/>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7836317"/>
                  </a:ext>
                </a:extLst>
              </a:tr>
              <a:tr h="370840">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85705798"/>
                  </a:ext>
                </a:extLst>
              </a:tr>
              <a:tr h="370840">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4396440"/>
                  </a:ext>
                </a:extLst>
              </a:tr>
              <a:tr h="370840">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9775256"/>
                  </a:ext>
                </a:extLst>
              </a:tr>
              <a:tr h="370840">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3162673"/>
                  </a:ext>
                </a:extLst>
              </a:tr>
            </a:tbl>
          </a:graphicData>
        </a:graphic>
      </p:graphicFrame>
      <p:sp>
        <p:nvSpPr>
          <p:cNvPr id="10" name="Rectangle 9">
            <a:extLst>
              <a:ext uri="{FF2B5EF4-FFF2-40B4-BE49-F238E27FC236}">
                <a16:creationId xmlns:a16="http://schemas.microsoft.com/office/drawing/2014/main" id="{4F00D5F9-7360-4C97-AD1E-F45106BDDE3D}"/>
              </a:ext>
            </a:extLst>
          </p:cNvPr>
          <p:cNvSpPr/>
          <p:nvPr/>
        </p:nvSpPr>
        <p:spPr>
          <a:xfrm>
            <a:off x="1524000" y="5376041"/>
            <a:ext cx="914400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What is her total utility if she purchases 5 pairs of earrings and 1 bracelet?</a:t>
            </a:r>
            <a:endParaRPr lang="en-US" dirty="0"/>
          </a:p>
        </p:txBody>
      </p:sp>
    </p:spTree>
    <p:extLst>
      <p:ext uri="{BB962C8B-B14F-4D97-AF65-F5344CB8AC3E}">
        <p14:creationId xmlns:p14="http://schemas.microsoft.com/office/powerpoint/2010/main" val="119652325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4">
            <a:extLst>
              <a:ext uri="{FF2B5EF4-FFF2-40B4-BE49-F238E27FC236}">
                <a16:creationId xmlns:a16="http://schemas.microsoft.com/office/drawing/2014/main" id="{BE7F6C3B-E856-42DE-989F-507DC17649FF}"/>
              </a:ext>
            </a:extLst>
          </p:cNvPr>
          <p:cNvGraphicFramePr>
            <a:graphicFrameLocks noGrp="1"/>
          </p:cNvGraphicFramePr>
          <p:nvPr/>
        </p:nvGraphicFramePr>
        <p:xfrm>
          <a:off x="396765" y="2661581"/>
          <a:ext cx="11398470" cy="2225040"/>
        </p:xfrm>
        <a:graphic>
          <a:graphicData uri="http://schemas.openxmlformats.org/drawingml/2006/table">
            <a:tbl>
              <a:tblPr firstRow="1" bandRow="1">
                <a:tableStyleId>{5C22544A-7EE6-4342-B048-85BDC9FD1C3A}</a:tableStyleId>
              </a:tblPr>
              <a:tblGrid>
                <a:gridCol w="1899745">
                  <a:extLst>
                    <a:ext uri="{9D8B030D-6E8A-4147-A177-3AD203B41FA5}">
                      <a16:colId xmlns:a16="http://schemas.microsoft.com/office/drawing/2014/main" val="1458759958"/>
                    </a:ext>
                  </a:extLst>
                </a:gridCol>
                <a:gridCol w="1899745">
                  <a:extLst>
                    <a:ext uri="{9D8B030D-6E8A-4147-A177-3AD203B41FA5}">
                      <a16:colId xmlns:a16="http://schemas.microsoft.com/office/drawing/2014/main" val="2040987649"/>
                    </a:ext>
                  </a:extLst>
                </a:gridCol>
                <a:gridCol w="1899745">
                  <a:extLst>
                    <a:ext uri="{9D8B030D-6E8A-4147-A177-3AD203B41FA5}">
                      <a16:colId xmlns:a16="http://schemas.microsoft.com/office/drawing/2014/main" val="4289387324"/>
                    </a:ext>
                  </a:extLst>
                </a:gridCol>
                <a:gridCol w="1899745">
                  <a:extLst>
                    <a:ext uri="{9D8B030D-6E8A-4147-A177-3AD203B41FA5}">
                      <a16:colId xmlns:a16="http://schemas.microsoft.com/office/drawing/2014/main" val="974676386"/>
                    </a:ext>
                  </a:extLst>
                </a:gridCol>
                <a:gridCol w="1899745">
                  <a:extLst>
                    <a:ext uri="{9D8B030D-6E8A-4147-A177-3AD203B41FA5}">
                      <a16:colId xmlns:a16="http://schemas.microsoft.com/office/drawing/2014/main" val="2285941687"/>
                    </a:ext>
                  </a:extLst>
                </a:gridCol>
                <a:gridCol w="1899745">
                  <a:extLst>
                    <a:ext uri="{9D8B030D-6E8A-4147-A177-3AD203B41FA5}">
                      <a16:colId xmlns:a16="http://schemas.microsoft.com/office/drawing/2014/main" val="1567291181"/>
                    </a:ext>
                  </a:extLst>
                </a:gridCol>
              </a:tblGrid>
              <a:tr h="370840">
                <a:tc>
                  <a:txBody>
                    <a:bodyPr/>
                    <a:lstStyle/>
                    <a:p>
                      <a:pPr algn="ctr"/>
                      <a:r>
                        <a:rPr lang="en-US" dirty="0">
                          <a:solidFill>
                            <a:schemeClr val="tx1"/>
                          </a:solidFill>
                        </a:rPr>
                        <a:t>Pairs of Earrings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Bracelets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Total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Marginal Utility</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45098996"/>
                  </a:ext>
                </a:extLst>
              </a:tr>
              <a:tr h="370840">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57836317"/>
                  </a:ext>
                </a:extLst>
              </a:tr>
              <a:tr h="370840">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85705798"/>
                  </a:ext>
                </a:extLst>
              </a:tr>
              <a:tr h="370840">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564396440"/>
                  </a:ext>
                </a:extLst>
              </a:tr>
              <a:tr h="370840">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77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69775256"/>
                  </a:ext>
                </a:extLst>
              </a:tr>
              <a:tr h="370840">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133162673"/>
                  </a:ext>
                </a:extLst>
              </a:tr>
            </a:tbl>
          </a:graphicData>
        </a:graphic>
      </p:graphicFrame>
      <p:sp>
        <p:nvSpPr>
          <p:cNvPr id="10" name="Rectangle 9">
            <a:extLst>
              <a:ext uri="{FF2B5EF4-FFF2-40B4-BE49-F238E27FC236}">
                <a16:creationId xmlns:a16="http://schemas.microsoft.com/office/drawing/2014/main" id="{4F00D5F9-7360-4C97-AD1E-F45106BDDE3D}"/>
              </a:ext>
            </a:extLst>
          </p:cNvPr>
          <p:cNvSpPr/>
          <p:nvPr/>
        </p:nvSpPr>
        <p:spPr>
          <a:xfrm>
            <a:off x="5131675" y="5302306"/>
            <a:ext cx="1928650" cy="83557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53+20=73 utils</a:t>
            </a:r>
            <a:endParaRPr lang="en-US" dirty="0"/>
          </a:p>
        </p:txBody>
      </p:sp>
      <p:sp>
        <p:nvSpPr>
          <p:cNvPr id="4" name="Oval 3">
            <a:extLst>
              <a:ext uri="{FF2B5EF4-FFF2-40B4-BE49-F238E27FC236}">
                <a16:creationId xmlns:a16="http://schemas.microsoft.com/office/drawing/2014/main" id="{7F667FB2-FBF1-4E94-996B-A54C63C76102}"/>
              </a:ext>
            </a:extLst>
          </p:cNvPr>
          <p:cNvSpPr/>
          <p:nvPr/>
        </p:nvSpPr>
        <p:spPr>
          <a:xfrm>
            <a:off x="3011216" y="4540467"/>
            <a:ext cx="441434" cy="31462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C2ACCA70-FE48-4693-89C4-8AEC8DBB6E55}"/>
              </a:ext>
            </a:extLst>
          </p:cNvPr>
          <p:cNvSpPr/>
          <p:nvPr/>
        </p:nvSpPr>
        <p:spPr>
          <a:xfrm>
            <a:off x="8713078" y="3067081"/>
            <a:ext cx="441434" cy="314621"/>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21894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443</TotalTime>
  <Words>3762</Words>
  <Application>Microsoft Office PowerPoint</Application>
  <PresentationFormat>Widescreen</PresentationFormat>
  <Paragraphs>395</Paragraphs>
  <Slides>34</Slides>
  <Notes>30</Notes>
  <HiddenSlides>0</HiddenSlides>
  <MMClips>0</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34</vt:i4>
      </vt:variant>
    </vt:vector>
  </HeadingPairs>
  <TitlesOfParts>
    <vt:vector size="42" baseType="lpstr">
      <vt:lpstr>Arial</vt:lpstr>
      <vt:lpstr>Calibri</vt:lpstr>
      <vt:lpstr>Calibri Light</vt:lpstr>
      <vt:lpstr>Cambria Math</vt:lpstr>
      <vt:lpstr>Century Gothic</vt:lpstr>
      <vt:lpstr>Open Sans</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53</cp:revision>
  <dcterms:created xsi:type="dcterms:W3CDTF">2017-06-16T13:06:21Z</dcterms:created>
  <dcterms:modified xsi:type="dcterms:W3CDTF">2023-08-03T16:20:55Z</dcterms:modified>
</cp:coreProperties>
</file>