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0" r:id="rId6"/>
    <p:sldId id="291" r:id="rId7"/>
    <p:sldId id="292" r:id="rId8"/>
    <p:sldId id="293" r:id="rId9"/>
    <p:sldId id="294" r:id="rId10"/>
    <p:sldId id="295" r:id="rId11"/>
    <p:sldId id="296" r:id="rId12"/>
    <p:sldId id="297" r:id="rId13"/>
    <p:sldId id="298" r:id="rId14"/>
    <p:sldId id="29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a:t>
            </a:r>
            <a:r>
              <a:rPr lang="en-US" sz="1200" kern="1200" dirty="0">
                <a:solidFill>
                  <a:schemeClr val="tx1"/>
                </a:solidFill>
                <a:effectLst/>
                <a:latin typeface="+mn-lt"/>
                <a:ea typeface="+mn-ea"/>
                <a:cs typeface="+mn-cs"/>
              </a:rPr>
              <a:t>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 brings us to the official subtraction definition. For any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minus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equal to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plus negative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a:t>
            </a:r>
            <a:r>
              <a:rPr lang="en-US" sz="1200" kern="1200">
                <a:solidFill>
                  <a:schemeClr val="tx1"/>
                </a:solidFill>
                <a:effectLst/>
                <a:latin typeface="+mn-lt"/>
                <a:ea typeface="+mn-ea"/>
                <a:cs typeface="+mn-cs"/>
              </a:rPr>
              <a:t>over 3 </a:t>
            </a:r>
            <a:r>
              <a:rPr lang="en-US" sz="1200" kern="1200" dirty="0">
                <a:solidFill>
                  <a:schemeClr val="tx1"/>
                </a:solidFill>
                <a:effectLst/>
                <a:latin typeface="+mn-lt"/>
                <a:ea typeface="+mn-ea"/>
                <a:cs typeface="+mn-cs"/>
              </a:rPr>
              <a:t>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png"/><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5723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Addition and Subtraction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3BD4A0-5A88-444F-A8FE-5603AF810788}"/>
              </a:ext>
            </a:extLst>
          </p:cNvPr>
          <p:cNvSpPr/>
          <p:nvPr/>
        </p:nvSpPr>
        <p:spPr>
          <a:xfrm>
            <a:off x="2455494" y="2114093"/>
            <a:ext cx="7948201" cy="461665"/>
          </a:xfrm>
          <a:prstGeom prst="rect">
            <a:avLst/>
          </a:prstGeom>
        </p:spPr>
        <p:txBody>
          <a:bodyPr wrap="none">
            <a:spAutoFit/>
          </a:bodyPr>
          <a:lstStyle/>
          <a:p>
            <a:r>
              <a:rPr lang="en-US" sz="2400" dirty="0"/>
              <a:t>Think of subtraction as the "end value" minus "starting value."</a:t>
            </a:r>
          </a:p>
        </p:txBody>
      </p:sp>
      <p:sp>
        <p:nvSpPr>
          <p:cNvPr id="3" name="Rectangle 2">
            <a:extLst>
              <a:ext uri="{FF2B5EF4-FFF2-40B4-BE49-F238E27FC236}">
                <a16:creationId xmlns:a16="http://schemas.microsoft.com/office/drawing/2014/main" id="{344430D0-3D1C-41A1-9A28-08BA73204829}"/>
              </a:ext>
            </a:extLst>
          </p:cNvPr>
          <p:cNvSpPr/>
          <p:nvPr/>
        </p:nvSpPr>
        <p:spPr>
          <a:xfrm>
            <a:off x="1881188" y="1449030"/>
            <a:ext cx="1711751" cy="584775"/>
          </a:xfrm>
          <a:prstGeom prst="rect">
            <a:avLst/>
          </a:prstGeom>
        </p:spPr>
        <p:txBody>
          <a:bodyPr wrap="none">
            <a:spAutoFit/>
          </a:bodyPr>
          <a:lstStyle/>
          <a:p>
            <a:r>
              <a:rPr lang="en-US" sz="3200" dirty="0"/>
              <a:t>Direction</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63A9599A-DD39-46C7-A0FE-D7B04D26A08E}"/>
                  </a:ext>
                </a:extLst>
              </p:cNvPr>
              <p:cNvSpPr/>
              <p:nvPr/>
            </p:nvSpPr>
            <p:spPr>
              <a:xfrm>
                <a:off x="2455494" y="4412123"/>
                <a:ext cx="7855319" cy="830997"/>
              </a:xfrm>
              <a:prstGeom prst="rect">
                <a:avLst/>
              </a:prstGeom>
            </p:spPr>
            <p:txBody>
              <a:bodyPr wrap="square">
                <a:spAutoFit/>
              </a:bodyPr>
              <a:lstStyle/>
              <a:p>
                <a:r>
                  <a:rPr lang="en-US" sz="2400" dirty="0"/>
                  <a:t>In this example, we start at </a:t>
                </a:r>
                <a14:m>
                  <m:oMath xmlns:m="http://schemas.openxmlformats.org/officeDocument/2006/math">
                    <m:r>
                      <a:rPr lang="en-US" sz="2400" i="1" dirty="0" smtClean="0">
                        <a:latin typeface="Cambria Math" panose="02040503050406030204" pitchFamily="18" charset="0"/>
                      </a:rPr>
                      <m:t>−4</m:t>
                    </m:r>
                  </m:oMath>
                </a14:m>
                <a:r>
                  <a:rPr lang="en-US" sz="2400" dirty="0"/>
                  <a:t> and move </a:t>
                </a:r>
                <a14:m>
                  <m:oMath xmlns:m="http://schemas.openxmlformats.org/officeDocument/2006/math">
                    <m:r>
                      <a:rPr lang="en-US" sz="2400" i="1" dirty="0" smtClean="0">
                        <a:latin typeface="Cambria Math" panose="02040503050406030204" pitchFamily="18" charset="0"/>
                      </a:rPr>
                      <m:t>10</m:t>
                    </m:r>
                  </m:oMath>
                </a14:m>
                <a:r>
                  <a:rPr lang="en-US" sz="2400" dirty="0"/>
                  <a:t> units in the positive direction.</a:t>
                </a:r>
              </a:p>
            </p:txBody>
          </p:sp>
        </mc:Choice>
        <mc:Fallback xmlns="">
          <p:sp>
            <p:nvSpPr>
              <p:cNvPr id="4" name="Rectangle 3">
                <a:extLst>
                  <a:ext uri="{FF2B5EF4-FFF2-40B4-BE49-F238E27FC236}">
                    <a16:creationId xmlns:a16="http://schemas.microsoft.com/office/drawing/2014/main" id="{63A9599A-DD39-46C7-A0FE-D7B04D26A08E}"/>
                  </a:ext>
                </a:extLst>
              </p:cNvPr>
              <p:cNvSpPr>
                <a:spLocks noRot="1" noChangeAspect="1" noMove="1" noResize="1" noEditPoints="1" noAdjustHandles="1" noChangeArrowheads="1" noChangeShapeType="1" noTextEdit="1"/>
              </p:cNvSpPr>
              <p:nvPr/>
            </p:nvSpPr>
            <p:spPr>
              <a:xfrm>
                <a:off x="2455494" y="4412123"/>
                <a:ext cx="7855319" cy="830997"/>
              </a:xfrm>
              <a:prstGeom prst="rect">
                <a:avLst/>
              </a:prstGeom>
              <a:blipFill>
                <a:blip r:embed="rId3"/>
                <a:stretch>
                  <a:fillRect l="-1242" t="-5882" b="-16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C14FA37-8F18-4792-89DF-A86228C029A9}"/>
                  </a:ext>
                </a:extLst>
              </p:cNvPr>
              <p:cNvSpPr txBox="1"/>
              <p:nvPr/>
            </p:nvSpPr>
            <p:spPr>
              <a:xfrm>
                <a:off x="1616185" y="3626526"/>
                <a:ext cx="371665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𝑒𝑛𝑑</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 − (</m:t>
                      </m:r>
                      <m:r>
                        <a:rPr lang="en-US" i="1" dirty="0" smtClean="0">
                          <a:latin typeface="Cambria Math" panose="02040503050406030204" pitchFamily="18" charset="0"/>
                        </a:rPr>
                        <m:t>𝑏𝑒𝑔𝑖𝑛𝑛𝑖𝑛𝑔</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m:t>
                      </m:r>
                    </m:oMath>
                  </m:oMathPara>
                </a14:m>
                <a:endParaRPr lang="en-US" dirty="0"/>
              </a:p>
            </p:txBody>
          </p:sp>
        </mc:Choice>
        <mc:Fallback xmlns="">
          <p:sp>
            <p:nvSpPr>
              <p:cNvPr id="5" name="TextBox 4">
                <a:extLst>
                  <a:ext uri="{FF2B5EF4-FFF2-40B4-BE49-F238E27FC236}">
                    <a16:creationId xmlns:a16="http://schemas.microsoft.com/office/drawing/2014/main" id="{9C14FA37-8F18-4792-89DF-A86228C029A9}"/>
                  </a:ext>
                </a:extLst>
              </p:cNvPr>
              <p:cNvSpPr txBox="1">
                <a:spLocks noRot="1" noChangeAspect="1" noMove="1" noResize="1" noEditPoints="1" noAdjustHandles="1" noChangeArrowheads="1" noChangeShapeType="1" noTextEdit="1"/>
              </p:cNvSpPr>
              <p:nvPr/>
            </p:nvSpPr>
            <p:spPr>
              <a:xfrm>
                <a:off x="1616185" y="3626526"/>
                <a:ext cx="3716658"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F629AE0-9620-418D-ACEB-1BFDAA529604}"/>
                  </a:ext>
                </a:extLst>
              </p:cNvPr>
              <p:cNvSpPr txBox="1"/>
              <p:nvPr/>
            </p:nvSpPr>
            <p:spPr>
              <a:xfrm>
                <a:off x="2737063" y="2881019"/>
                <a:ext cx="359027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=10</m:t>
                      </m:r>
                    </m:oMath>
                  </m:oMathPara>
                </a14:m>
                <a:endParaRPr lang="en-US" sz="2400" dirty="0"/>
              </a:p>
            </p:txBody>
          </p:sp>
        </mc:Choice>
        <mc:Fallback xmlns="">
          <p:sp>
            <p:nvSpPr>
              <p:cNvPr id="6" name="TextBox 5">
                <a:extLst>
                  <a:ext uri="{FF2B5EF4-FFF2-40B4-BE49-F238E27FC236}">
                    <a16:creationId xmlns:a16="http://schemas.microsoft.com/office/drawing/2014/main" id="{BF629AE0-9620-418D-ACEB-1BFDAA529604}"/>
                  </a:ext>
                </a:extLst>
              </p:cNvPr>
              <p:cNvSpPr txBox="1">
                <a:spLocks noRot="1" noChangeAspect="1" noMove="1" noResize="1" noEditPoints="1" noAdjustHandles="1" noChangeArrowheads="1" noChangeShapeType="1" noTextEdit="1"/>
              </p:cNvSpPr>
              <p:nvPr/>
            </p:nvSpPr>
            <p:spPr>
              <a:xfrm>
                <a:off x="2737063" y="2881019"/>
                <a:ext cx="3590278" cy="369332"/>
              </a:xfrm>
              <a:prstGeom prst="rect">
                <a:avLst/>
              </a:prstGeom>
              <a:blipFill>
                <a:blip r:embed="rId5"/>
                <a:stretch>
                  <a:fillRect l="-1698" r="-1528" b="-6667"/>
                </a:stretch>
              </a:blipFill>
            </p:spPr>
            <p:txBody>
              <a:bodyPr/>
              <a:lstStyle/>
              <a:p>
                <a:r>
                  <a:rPr lang="en-US">
                    <a:noFill/>
                  </a:rPr>
                  <a:t> </a:t>
                </a:r>
              </a:p>
            </p:txBody>
          </p:sp>
        </mc:Fallback>
      </mc:AlternateContent>
      <p:cxnSp>
        <p:nvCxnSpPr>
          <p:cNvPr id="8" name="Straight Arrow Connector 7">
            <a:extLst>
              <a:ext uri="{FF2B5EF4-FFF2-40B4-BE49-F238E27FC236}">
                <a16:creationId xmlns:a16="http://schemas.microsoft.com/office/drawing/2014/main" id="{3BFDDEF8-FFC0-41F0-A9F4-8FD3F56E2258}"/>
              </a:ext>
            </a:extLst>
          </p:cNvPr>
          <p:cNvCxnSpPr>
            <a:cxnSpLocks/>
          </p:cNvCxnSpPr>
          <p:nvPr/>
        </p:nvCxnSpPr>
        <p:spPr>
          <a:xfrm flipV="1">
            <a:off x="2369574" y="3231068"/>
            <a:ext cx="500225" cy="43402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038F2B1-3AD0-4D03-895E-261096244A62}"/>
              </a:ext>
            </a:extLst>
          </p:cNvPr>
          <p:cNvCxnSpPr>
            <a:cxnSpLocks/>
          </p:cNvCxnSpPr>
          <p:nvPr/>
        </p:nvCxnSpPr>
        <p:spPr>
          <a:xfrm flipH="1" flipV="1">
            <a:off x="3765755" y="3250352"/>
            <a:ext cx="462116" cy="4147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13DD1E0E-9A1D-48A7-B539-1DBDE8526ACC}"/>
              </a:ext>
            </a:extLst>
          </p:cNvPr>
          <p:cNvSpPr/>
          <p:nvPr/>
        </p:nvSpPr>
        <p:spPr>
          <a:xfrm>
            <a:off x="1881188" y="1454863"/>
            <a:ext cx="3854581" cy="584775"/>
          </a:xfrm>
          <a:prstGeom prst="rect">
            <a:avLst/>
          </a:prstGeom>
        </p:spPr>
        <p:txBody>
          <a:bodyPr wrap="none">
            <a:spAutoFit/>
          </a:bodyPr>
          <a:lstStyle/>
          <a:p>
            <a:r>
              <a:rPr lang="en-US" sz="3200"/>
              <a:t>Subtraction </a:t>
            </a:r>
            <a:r>
              <a:rPr lang="en-US" sz="3200" dirty="0"/>
              <a:t>Definition</a:t>
            </a:r>
          </a:p>
        </p:txBody>
      </p:sp>
      <p:sp>
        <p:nvSpPr>
          <p:cNvPr id="3" name="Rectangle 2">
            <a:extLst>
              <a:ext uri="{FF2B5EF4-FFF2-40B4-BE49-F238E27FC236}">
                <a16:creationId xmlns:a16="http://schemas.microsoft.com/office/drawing/2014/main" id="{471FD43C-26D6-4364-99F6-46D7B7EF3C63}"/>
              </a:ext>
            </a:extLst>
          </p:cNvPr>
          <p:cNvSpPr/>
          <p:nvPr/>
        </p:nvSpPr>
        <p:spPr>
          <a:xfrm>
            <a:off x="2456938" y="2268863"/>
            <a:ext cx="4033476" cy="461665"/>
          </a:xfrm>
          <a:prstGeom prst="rect">
            <a:avLst/>
          </a:prstGeom>
        </p:spPr>
        <p:txBody>
          <a:bodyPr wrap="none">
            <a:spAutoFit/>
          </a:bodyPr>
          <a:lstStyle/>
          <a:p>
            <a:r>
              <a:rPr lang="en-US" sz="2400" dirty="0"/>
              <a:t>For any real numbers, </a:t>
            </a:r>
            <a:r>
              <a:rPr lang="en-US" sz="2400" i="1" dirty="0"/>
              <a:t>a</a:t>
            </a:r>
            <a:r>
              <a:rPr lang="en-US" sz="2400" dirty="0"/>
              <a:t> and </a:t>
            </a:r>
            <a:r>
              <a:rPr lang="en-US" sz="2400" i="1" dirty="0"/>
              <a:t>b</a:t>
            </a:r>
            <a:r>
              <a:rPr lang="en-US" sz="2400" dirty="0"/>
              <a:t>, </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EF908D43-C78C-416E-816D-D7BCF8EE1D7F}"/>
                  </a:ext>
                </a:extLst>
              </p:cNvPr>
              <p:cNvSpPr/>
              <p:nvPr/>
            </p:nvSpPr>
            <p:spPr>
              <a:xfrm>
                <a:off x="3213331" y="2966640"/>
                <a:ext cx="30478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 =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m:t>
                      </m:r>
                    </m:oMath>
                  </m:oMathPara>
                </a14:m>
                <a:endParaRPr lang="en-US" sz="2400" dirty="0"/>
              </a:p>
            </p:txBody>
          </p:sp>
        </mc:Choice>
        <mc:Fallback xmlns="">
          <p:sp>
            <p:nvSpPr>
              <p:cNvPr id="4" name="Rectangle 3">
                <a:extLst>
                  <a:ext uri="{FF2B5EF4-FFF2-40B4-BE49-F238E27FC236}">
                    <a16:creationId xmlns:a16="http://schemas.microsoft.com/office/drawing/2014/main" id="{EF908D43-C78C-416E-816D-D7BCF8EE1D7F}"/>
                  </a:ext>
                </a:extLst>
              </p:cNvPr>
              <p:cNvSpPr>
                <a:spLocks noRot="1" noChangeAspect="1" noMove="1" noResize="1" noEditPoints="1" noAdjustHandles="1" noChangeArrowheads="1" noChangeShapeType="1" noTextEdit="1"/>
              </p:cNvSpPr>
              <p:nvPr/>
            </p:nvSpPr>
            <p:spPr>
              <a:xfrm>
                <a:off x="3213331" y="2966640"/>
                <a:ext cx="3047822" cy="461665"/>
              </a:xfrm>
              <a:prstGeom prst="rect">
                <a:avLst/>
              </a:prstGeom>
              <a:blipFill>
                <a:blip r:embed="rId3"/>
                <a:stretch>
                  <a:fillRect r="-200" b="-18667"/>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81380D44-13D6-4E6E-AB4D-069BB01CE1B3}"/>
              </a:ext>
            </a:extLst>
          </p:cNvPr>
          <p:cNvSpPr/>
          <p:nvPr/>
        </p:nvSpPr>
        <p:spPr>
          <a:xfrm>
            <a:off x="2456938" y="3852274"/>
            <a:ext cx="1512786" cy="461665"/>
          </a:xfrm>
          <a:prstGeom prst="rect">
            <a:avLst/>
          </a:prstGeom>
        </p:spPr>
        <p:txBody>
          <a:bodyPr wrap="none">
            <a:spAutoFit/>
          </a:bodyPr>
          <a:lstStyle/>
          <a:p>
            <a:r>
              <a:rPr lang="en-US" sz="2400" dirty="0"/>
              <a:t>Examples: </a:t>
            </a: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6AE38D00-0430-4583-BDB3-780A902E3DA5}"/>
                  </a:ext>
                </a:extLst>
              </p:cNvPr>
              <p:cNvSpPr/>
              <p:nvPr/>
            </p:nvSpPr>
            <p:spPr>
              <a:xfrm>
                <a:off x="3213331" y="4429036"/>
                <a:ext cx="418576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−3 − (−7) =  −3 + 7 = 4</m:t>
                      </m:r>
                    </m:oMath>
                  </m:oMathPara>
                </a14:m>
                <a:endParaRPr lang="en-US" sz="2400" dirty="0"/>
              </a:p>
            </p:txBody>
          </p:sp>
        </mc:Choice>
        <mc:Fallback xmlns="">
          <p:sp>
            <p:nvSpPr>
              <p:cNvPr id="6" name="Rectangle 5">
                <a:extLst>
                  <a:ext uri="{FF2B5EF4-FFF2-40B4-BE49-F238E27FC236}">
                    <a16:creationId xmlns:a16="http://schemas.microsoft.com/office/drawing/2014/main" id="{6AE38D00-0430-4583-BDB3-780A902E3DA5}"/>
                  </a:ext>
                </a:extLst>
              </p:cNvPr>
              <p:cNvSpPr>
                <a:spLocks noRot="1" noChangeAspect="1" noMove="1" noResize="1" noEditPoints="1" noAdjustHandles="1" noChangeArrowheads="1" noChangeShapeType="1" noTextEdit="1"/>
              </p:cNvSpPr>
              <p:nvPr/>
            </p:nvSpPr>
            <p:spPr>
              <a:xfrm>
                <a:off x="3213331" y="4429036"/>
                <a:ext cx="4185761" cy="461665"/>
              </a:xfrm>
              <a:prstGeom prst="rect">
                <a:avLst/>
              </a:prstGeom>
              <a:blipFill>
                <a:blip r:embed="rId4"/>
                <a:stretch>
                  <a:fillRect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DF1DC014-E2D7-4609-AE38-366AAB5C7AA5}"/>
                  </a:ext>
                </a:extLst>
              </p:cNvPr>
              <p:cNvSpPr/>
              <p:nvPr/>
            </p:nvSpPr>
            <p:spPr>
              <a:xfrm>
                <a:off x="3213331" y="5204852"/>
                <a:ext cx="46362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13 − 20 =  13 + (−20) = −7</m:t>
                      </m:r>
                    </m:oMath>
                  </m:oMathPara>
                </a14:m>
                <a:endParaRPr lang="en-US" sz="2400" dirty="0"/>
              </a:p>
            </p:txBody>
          </p:sp>
        </mc:Choice>
        <mc:Fallback xmlns="">
          <p:sp>
            <p:nvSpPr>
              <p:cNvPr id="7" name="Rectangle 6">
                <a:extLst>
                  <a:ext uri="{FF2B5EF4-FFF2-40B4-BE49-F238E27FC236}">
                    <a16:creationId xmlns:a16="http://schemas.microsoft.com/office/drawing/2014/main" id="{DF1DC014-E2D7-4609-AE38-366AAB5C7AA5}"/>
                  </a:ext>
                </a:extLst>
              </p:cNvPr>
              <p:cNvSpPr>
                <a:spLocks noRot="1" noChangeAspect="1" noMove="1" noResize="1" noEditPoints="1" noAdjustHandles="1" noChangeArrowheads="1" noChangeShapeType="1" noTextEdit="1"/>
              </p:cNvSpPr>
              <p:nvPr/>
            </p:nvSpPr>
            <p:spPr>
              <a:xfrm>
                <a:off x="3213331" y="5204852"/>
                <a:ext cx="4636206" cy="461665"/>
              </a:xfrm>
              <a:prstGeom prst="rect">
                <a:avLst/>
              </a:prstGeom>
              <a:blipFill>
                <a:blip r:embed="rId5"/>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dirty="0"/>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dirty="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dirty="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dirty="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dirty="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dirty="0"/>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Conventions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6B153D-C0BD-4043-91F6-A536E7D287E1}"/>
              </a:ext>
            </a:extLst>
          </p:cNvPr>
          <p:cNvGrpSpPr/>
          <p:nvPr/>
        </p:nvGrpSpPr>
        <p:grpSpPr>
          <a:xfrm>
            <a:off x="3226817" y="1288937"/>
            <a:ext cx="5738366" cy="1059491"/>
            <a:chOff x="3226817" y="1288937"/>
            <a:chExt cx="5738366" cy="1059491"/>
          </a:xfrm>
        </p:grpSpPr>
        <p:sp>
          <p:nvSpPr>
            <p:cNvPr id="3" name="Rectangle 2">
              <a:extLst>
                <a:ext uri="{FF2B5EF4-FFF2-40B4-BE49-F238E27FC236}">
                  <a16:creationId xmlns:a16="http://schemas.microsoft.com/office/drawing/2014/main" id="{707D1EBC-48B5-42CC-8D8B-2849A2328F22}"/>
                </a:ext>
              </a:extLst>
            </p:cNvPr>
            <p:cNvSpPr/>
            <p:nvPr/>
          </p:nvSpPr>
          <p:spPr>
            <a:xfrm>
              <a:off x="3226817" y="1288937"/>
              <a:ext cx="5738366" cy="461665"/>
            </a:xfrm>
            <a:prstGeom prst="rect">
              <a:avLst/>
            </a:prstGeom>
          </p:spPr>
          <p:txBody>
            <a:bodyPr wrap="none">
              <a:spAutoFit/>
            </a:bodyPr>
            <a:lstStyle/>
            <a:p>
              <a:r>
                <a:rPr lang="en-US" sz="2400" dirty="0"/>
                <a:t>Any positive number has an implicit "+" sign </a:t>
              </a:r>
            </a:p>
          </p:txBody>
        </p:sp>
        <p:grpSp>
          <p:nvGrpSpPr>
            <p:cNvPr id="7" name="Group 6">
              <a:extLst>
                <a:ext uri="{FF2B5EF4-FFF2-40B4-BE49-F238E27FC236}">
                  <a16:creationId xmlns:a16="http://schemas.microsoft.com/office/drawing/2014/main" id="{8D9B1323-7238-4A87-BA23-1202752EE3C0}"/>
                </a:ext>
              </a:extLst>
            </p:cNvPr>
            <p:cNvGrpSpPr/>
            <p:nvPr/>
          </p:nvGrpSpPr>
          <p:grpSpPr>
            <a:xfrm>
              <a:off x="3478456" y="1948318"/>
              <a:ext cx="5235087" cy="400110"/>
              <a:chOff x="3632087" y="2094644"/>
              <a:chExt cx="5235087" cy="400110"/>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376F83E-EECA-4820-A94C-5919050EE997}"/>
                      </a:ext>
                    </a:extLst>
                  </p:cNvPr>
                  <p:cNvSpPr txBox="1"/>
                  <p:nvPr/>
                </p:nvSpPr>
                <p:spPr>
                  <a:xfrm>
                    <a:off x="3632087" y="214081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6" name="TextBox 5">
                    <a:extLst>
                      <a:ext uri="{FF2B5EF4-FFF2-40B4-BE49-F238E27FC236}">
                        <a16:creationId xmlns:a16="http://schemas.microsoft.com/office/drawing/2014/main" id="{A376F83E-EECA-4820-A94C-5919050EE997}"/>
                      </a:ext>
                    </a:extLst>
                  </p:cNvPr>
                  <p:cNvSpPr txBox="1">
                    <a:spLocks noRot="1" noChangeAspect="1" noMove="1" noResize="1" noEditPoints="1" noAdjustHandles="1" noChangeArrowheads="1" noChangeShapeType="1" noTextEdit="1"/>
                  </p:cNvSpPr>
                  <p:nvPr/>
                </p:nvSpPr>
                <p:spPr>
                  <a:xfrm>
                    <a:off x="3632087" y="2140811"/>
                    <a:ext cx="1126912" cy="307777"/>
                  </a:xfrm>
                  <a:prstGeom prst="rect">
                    <a:avLst/>
                  </a:prstGeom>
                  <a:blipFill>
                    <a:blip r:embed="rId3"/>
                    <a:stretch>
                      <a:fillRect l="-5435" r="-5435" b="-58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F7EC8AD-EDB9-411D-888B-8DBDCBD117F2}"/>
                      </a:ext>
                    </a:extLst>
                  </p:cNvPr>
                  <p:cNvSpPr txBox="1"/>
                  <p:nvPr/>
                </p:nvSpPr>
                <p:spPr>
                  <a:xfrm>
                    <a:off x="6528393" y="2140824"/>
                    <a:ext cx="23387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9" name="TextBox 8">
                    <a:extLst>
                      <a:ext uri="{FF2B5EF4-FFF2-40B4-BE49-F238E27FC236}">
                        <a16:creationId xmlns:a16="http://schemas.microsoft.com/office/drawing/2014/main" id="{DF7EC8AD-EDB9-411D-888B-8DBDCBD117F2}"/>
                      </a:ext>
                    </a:extLst>
                  </p:cNvPr>
                  <p:cNvSpPr txBox="1">
                    <a:spLocks noRot="1" noChangeAspect="1" noMove="1" noResize="1" noEditPoints="1" noAdjustHandles="1" noChangeArrowheads="1" noChangeShapeType="1" noTextEdit="1"/>
                  </p:cNvSpPr>
                  <p:nvPr/>
                </p:nvSpPr>
                <p:spPr>
                  <a:xfrm>
                    <a:off x="6528393" y="2140824"/>
                    <a:ext cx="2338781" cy="307777"/>
                  </a:xfrm>
                  <a:prstGeom prst="rect">
                    <a:avLst/>
                  </a:prstGeom>
                  <a:blipFill>
                    <a:blip r:embed="rId4"/>
                    <a:stretch>
                      <a:fillRect l="-3394" t="-1961" r="-3655" b="-33333"/>
                    </a:stretch>
                  </a:blipFill>
                </p:spPr>
                <p:txBody>
                  <a:bodyPr/>
                  <a:lstStyle/>
                  <a:p>
                    <a:r>
                      <a:rPr lang="en-US">
                        <a:noFill/>
                      </a:rPr>
                      <a:t> </a:t>
                    </a:r>
                  </a:p>
                </p:txBody>
              </p:sp>
            </mc:Fallback>
          </mc:AlternateContent>
          <p:sp>
            <p:nvSpPr>
              <p:cNvPr id="14" name="Rectangle 13">
                <a:extLst>
                  <a:ext uri="{FF2B5EF4-FFF2-40B4-BE49-F238E27FC236}">
                    <a16:creationId xmlns:a16="http://schemas.microsoft.com/office/drawing/2014/main" id="{E9C8DF7D-6948-4714-8CDB-F235E4511C24}"/>
                  </a:ext>
                </a:extLst>
              </p:cNvPr>
              <p:cNvSpPr/>
              <p:nvPr/>
            </p:nvSpPr>
            <p:spPr>
              <a:xfrm>
                <a:off x="4816386" y="2094644"/>
                <a:ext cx="1654620" cy="400110"/>
              </a:xfrm>
              <a:prstGeom prst="rect">
                <a:avLst/>
              </a:prstGeom>
            </p:spPr>
            <p:txBody>
              <a:bodyPr wrap="none">
                <a:spAutoFit/>
              </a:bodyPr>
              <a:lstStyle/>
              <a:p>
                <a:r>
                  <a:rPr lang="en-US" sz="2000" dirty="0"/>
                  <a:t>is the same as</a:t>
                </a:r>
              </a:p>
            </p:txBody>
          </p:sp>
        </p:grpSp>
      </p:grpSp>
      <p:grpSp>
        <p:nvGrpSpPr>
          <p:cNvPr id="19" name="Group 18">
            <a:extLst>
              <a:ext uri="{FF2B5EF4-FFF2-40B4-BE49-F238E27FC236}">
                <a16:creationId xmlns:a16="http://schemas.microsoft.com/office/drawing/2014/main" id="{107D4D5D-7A46-4902-BB80-4E62921DF240}"/>
              </a:ext>
            </a:extLst>
          </p:cNvPr>
          <p:cNvGrpSpPr/>
          <p:nvPr/>
        </p:nvGrpSpPr>
        <p:grpSpPr>
          <a:xfrm>
            <a:off x="3163210" y="2886748"/>
            <a:ext cx="5865580" cy="1054660"/>
            <a:chOff x="3163210" y="2865787"/>
            <a:chExt cx="5865580" cy="1054660"/>
          </a:xfrm>
        </p:grpSpPr>
        <p:sp>
          <p:nvSpPr>
            <p:cNvPr id="4" name="Rectangle 3">
              <a:extLst>
                <a:ext uri="{FF2B5EF4-FFF2-40B4-BE49-F238E27FC236}">
                  <a16:creationId xmlns:a16="http://schemas.microsoft.com/office/drawing/2014/main" id="{CA551707-B967-4000-9780-7D6FEBEEBD31}"/>
                </a:ext>
              </a:extLst>
            </p:cNvPr>
            <p:cNvSpPr/>
            <p:nvPr/>
          </p:nvSpPr>
          <p:spPr>
            <a:xfrm>
              <a:off x="3163210" y="2865787"/>
              <a:ext cx="5865580" cy="461665"/>
            </a:xfrm>
            <a:prstGeom prst="rect">
              <a:avLst/>
            </a:prstGeom>
          </p:spPr>
          <p:txBody>
            <a:bodyPr wrap="none">
              <a:spAutoFit/>
            </a:bodyPr>
            <a:lstStyle/>
            <a:p>
              <a:r>
                <a:rPr lang="en-US" sz="2400" dirty="0"/>
                <a:t>Any "+" sign plus a "-" sign results in a "-" sign</a:t>
              </a:r>
            </a:p>
          </p:txBody>
        </p:sp>
        <p:grpSp>
          <p:nvGrpSpPr>
            <p:cNvPr id="8" name="Group 7">
              <a:extLst>
                <a:ext uri="{FF2B5EF4-FFF2-40B4-BE49-F238E27FC236}">
                  <a16:creationId xmlns:a16="http://schemas.microsoft.com/office/drawing/2014/main" id="{F0FD48DB-741B-4E4D-9187-AA49CBA06AB6}"/>
                </a:ext>
              </a:extLst>
            </p:cNvPr>
            <p:cNvGrpSpPr/>
            <p:nvPr/>
          </p:nvGrpSpPr>
          <p:grpSpPr>
            <a:xfrm>
              <a:off x="3882414" y="3520337"/>
              <a:ext cx="4427173" cy="400110"/>
              <a:chOff x="3074501" y="2668754"/>
              <a:chExt cx="4427173" cy="400110"/>
            </a:xfrm>
          </p:grpSpPr>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657998C1-B5FE-4822-9BA9-D83E7859279B}"/>
                      </a:ext>
                    </a:extLst>
                  </p:cNvPr>
                  <p:cNvSpPr txBox="1"/>
                  <p:nvPr/>
                </p:nvSpPr>
                <p:spPr>
                  <a:xfrm>
                    <a:off x="3074501" y="2714921"/>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0" name="TextBox 9">
                    <a:extLst>
                      <a:ext uri="{FF2B5EF4-FFF2-40B4-BE49-F238E27FC236}">
                        <a16:creationId xmlns:a16="http://schemas.microsoft.com/office/drawing/2014/main" id="{657998C1-B5FE-4822-9BA9-D83E7859279B}"/>
                      </a:ext>
                    </a:extLst>
                  </p:cNvPr>
                  <p:cNvSpPr txBox="1">
                    <a:spLocks noRot="1" noChangeAspect="1" noMove="1" noResize="1" noEditPoints="1" noAdjustHandles="1" noChangeArrowheads="1" noChangeShapeType="1" noTextEdit="1"/>
                  </p:cNvSpPr>
                  <p:nvPr/>
                </p:nvSpPr>
                <p:spPr>
                  <a:xfrm>
                    <a:off x="3074501" y="2714921"/>
                    <a:ext cx="1530867" cy="307777"/>
                  </a:xfrm>
                  <a:prstGeom prst="rect">
                    <a:avLst/>
                  </a:prstGeom>
                  <a:blipFill>
                    <a:blip r:embed="rId5"/>
                    <a:stretch>
                      <a:fillRect l="-3586" t="-1961" r="-3187" b="-3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A3D01A7-3221-4265-883E-689A150923AB}"/>
                      </a:ext>
                    </a:extLst>
                  </p:cNvPr>
                  <p:cNvSpPr txBox="1"/>
                  <p:nvPr/>
                </p:nvSpPr>
                <p:spPr>
                  <a:xfrm>
                    <a:off x="6374762" y="271492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1" name="TextBox 10">
                    <a:extLst>
                      <a:ext uri="{FF2B5EF4-FFF2-40B4-BE49-F238E27FC236}">
                        <a16:creationId xmlns:a16="http://schemas.microsoft.com/office/drawing/2014/main" id="{4A3D01A7-3221-4265-883E-689A150923AB}"/>
                      </a:ext>
                    </a:extLst>
                  </p:cNvPr>
                  <p:cNvSpPr txBox="1">
                    <a:spLocks noRot="1" noChangeAspect="1" noMove="1" noResize="1" noEditPoints="1" noAdjustHandles="1" noChangeArrowheads="1" noChangeShapeType="1" noTextEdit="1"/>
                  </p:cNvSpPr>
                  <p:nvPr/>
                </p:nvSpPr>
                <p:spPr>
                  <a:xfrm>
                    <a:off x="6374762" y="2714921"/>
                    <a:ext cx="1126912" cy="307777"/>
                  </a:xfrm>
                  <a:prstGeom prst="rect">
                    <a:avLst/>
                  </a:prstGeom>
                  <a:blipFill>
                    <a:blip r:embed="rId6"/>
                    <a:stretch>
                      <a:fillRect l="-4865" r="-4865" b="-5882"/>
                    </a:stretch>
                  </a:blipFill>
                </p:spPr>
                <p:txBody>
                  <a:bodyPr/>
                  <a:lstStyle/>
                  <a:p>
                    <a:r>
                      <a:rPr lang="en-US">
                        <a:noFill/>
                      </a:rPr>
                      <a:t> </a:t>
                    </a:r>
                  </a:p>
                </p:txBody>
              </p:sp>
            </mc:Fallback>
          </mc:AlternateContent>
          <p:sp>
            <p:nvSpPr>
              <p:cNvPr id="15" name="Rectangle 14">
                <a:extLst>
                  <a:ext uri="{FF2B5EF4-FFF2-40B4-BE49-F238E27FC236}">
                    <a16:creationId xmlns:a16="http://schemas.microsoft.com/office/drawing/2014/main" id="{6C4A8AFA-CF2E-45A8-945F-0B30F469ADE2}"/>
                  </a:ext>
                </a:extLst>
              </p:cNvPr>
              <p:cNvSpPr/>
              <p:nvPr/>
            </p:nvSpPr>
            <p:spPr>
              <a:xfrm>
                <a:off x="4662755" y="2668754"/>
                <a:ext cx="1654620" cy="400110"/>
              </a:xfrm>
              <a:prstGeom prst="rect">
                <a:avLst/>
              </a:prstGeom>
            </p:spPr>
            <p:txBody>
              <a:bodyPr wrap="none">
                <a:spAutoFit/>
              </a:bodyPr>
              <a:lstStyle/>
              <a:p>
                <a:r>
                  <a:rPr lang="en-US" sz="2000" dirty="0"/>
                  <a:t>is the same as</a:t>
                </a:r>
              </a:p>
            </p:txBody>
          </p:sp>
        </p:grpSp>
      </p:grpSp>
      <p:grpSp>
        <p:nvGrpSpPr>
          <p:cNvPr id="20" name="Group 19">
            <a:extLst>
              <a:ext uri="{FF2B5EF4-FFF2-40B4-BE49-F238E27FC236}">
                <a16:creationId xmlns:a16="http://schemas.microsoft.com/office/drawing/2014/main" id="{50A36315-5456-460E-8F21-C55354378AFB}"/>
              </a:ext>
            </a:extLst>
          </p:cNvPr>
          <p:cNvGrpSpPr/>
          <p:nvPr/>
        </p:nvGrpSpPr>
        <p:grpSpPr>
          <a:xfrm>
            <a:off x="3163210" y="4512779"/>
            <a:ext cx="5865580" cy="1003193"/>
            <a:chOff x="3163210" y="4442637"/>
            <a:chExt cx="5865580" cy="1003193"/>
          </a:xfrm>
        </p:grpSpPr>
        <p:sp>
          <p:nvSpPr>
            <p:cNvPr id="5" name="Rectangle 4">
              <a:extLst>
                <a:ext uri="{FF2B5EF4-FFF2-40B4-BE49-F238E27FC236}">
                  <a16:creationId xmlns:a16="http://schemas.microsoft.com/office/drawing/2014/main" id="{5780933A-80FA-4A6C-A5F7-5AC501613860}"/>
                </a:ext>
              </a:extLst>
            </p:cNvPr>
            <p:cNvSpPr/>
            <p:nvPr/>
          </p:nvSpPr>
          <p:spPr>
            <a:xfrm>
              <a:off x="3163210" y="4442637"/>
              <a:ext cx="5865580" cy="461665"/>
            </a:xfrm>
            <a:prstGeom prst="rect">
              <a:avLst/>
            </a:prstGeom>
          </p:spPr>
          <p:txBody>
            <a:bodyPr wrap="none">
              <a:spAutoFit/>
            </a:bodyPr>
            <a:lstStyle/>
            <a:p>
              <a:r>
                <a:rPr lang="en-US" sz="2400" dirty="0"/>
                <a:t>Any "-" sign plus a "-" sign results in a "+" sign</a:t>
              </a:r>
            </a:p>
          </p:txBody>
        </p:sp>
        <p:grpSp>
          <p:nvGrpSpPr>
            <p:cNvPr id="17" name="Group 16">
              <a:extLst>
                <a:ext uri="{FF2B5EF4-FFF2-40B4-BE49-F238E27FC236}">
                  <a16:creationId xmlns:a16="http://schemas.microsoft.com/office/drawing/2014/main" id="{B050A596-E724-402A-916E-37AB5FB41AA8}"/>
                </a:ext>
              </a:extLst>
            </p:cNvPr>
            <p:cNvGrpSpPr/>
            <p:nvPr/>
          </p:nvGrpSpPr>
          <p:grpSpPr>
            <a:xfrm>
              <a:off x="3882414" y="5045720"/>
              <a:ext cx="4427174" cy="400110"/>
              <a:chOff x="3074501" y="3205495"/>
              <a:chExt cx="4427174" cy="400110"/>
            </a:xfrm>
          </p:grpSpPr>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1946A67-A1A0-446B-B91F-D342F2CF7702}"/>
                      </a:ext>
                    </a:extLst>
                  </p:cNvPr>
                  <p:cNvSpPr txBox="1"/>
                  <p:nvPr/>
                </p:nvSpPr>
                <p:spPr>
                  <a:xfrm>
                    <a:off x="3074501" y="3256962"/>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2" name="TextBox 11">
                    <a:extLst>
                      <a:ext uri="{FF2B5EF4-FFF2-40B4-BE49-F238E27FC236}">
                        <a16:creationId xmlns:a16="http://schemas.microsoft.com/office/drawing/2014/main" id="{A1946A67-A1A0-446B-B91F-D342F2CF7702}"/>
                      </a:ext>
                    </a:extLst>
                  </p:cNvPr>
                  <p:cNvSpPr txBox="1">
                    <a:spLocks noRot="1" noChangeAspect="1" noMove="1" noResize="1" noEditPoints="1" noAdjustHandles="1" noChangeArrowheads="1" noChangeShapeType="1" noTextEdit="1"/>
                  </p:cNvSpPr>
                  <p:nvPr/>
                </p:nvSpPr>
                <p:spPr>
                  <a:xfrm>
                    <a:off x="3074501" y="3256962"/>
                    <a:ext cx="1530867" cy="307777"/>
                  </a:xfrm>
                  <a:prstGeom prst="rect">
                    <a:avLst/>
                  </a:prstGeom>
                  <a:blipFill>
                    <a:blip r:embed="rId7"/>
                    <a:stretch>
                      <a:fillRect l="-3586" t="-4000" r="-3586" b="-36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CE11851-098D-4364-8E62-5B1D2357E051}"/>
                      </a:ext>
                    </a:extLst>
                  </p:cNvPr>
                  <p:cNvSpPr txBox="1"/>
                  <p:nvPr/>
                </p:nvSpPr>
                <p:spPr>
                  <a:xfrm>
                    <a:off x="6374763" y="3256962"/>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3" name="TextBox 12">
                    <a:extLst>
                      <a:ext uri="{FF2B5EF4-FFF2-40B4-BE49-F238E27FC236}">
                        <a16:creationId xmlns:a16="http://schemas.microsoft.com/office/drawing/2014/main" id="{1CE11851-098D-4364-8E62-5B1D2357E051}"/>
                      </a:ext>
                    </a:extLst>
                  </p:cNvPr>
                  <p:cNvSpPr txBox="1">
                    <a:spLocks noRot="1" noChangeAspect="1" noMove="1" noResize="1" noEditPoints="1" noAdjustHandles="1" noChangeArrowheads="1" noChangeShapeType="1" noTextEdit="1"/>
                  </p:cNvSpPr>
                  <p:nvPr/>
                </p:nvSpPr>
                <p:spPr>
                  <a:xfrm>
                    <a:off x="6374763" y="3256962"/>
                    <a:ext cx="1126912" cy="307777"/>
                  </a:xfrm>
                  <a:prstGeom prst="rect">
                    <a:avLst/>
                  </a:prstGeom>
                  <a:blipFill>
                    <a:blip r:embed="rId8"/>
                    <a:stretch>
                      <a:fillRect l="-4865" r="-4865" b="-8000"/>
                    </a:stretch>
                  </a:blipFill>
                </p:spPr>
                <p:txBody>
                  <a:bodyPr/>
                  <a:lstStyle/>
                  <a:p>
                    <a:r>
                      <a:rPr lang="en-US">
                        <a:noFill/>
                      </a:rPr>
                      <a:t> </a:t>
                    </a:r>
                  </a:p>
                </p:txBody>
              </p:sp>
            </mc:Fallback>
          </mc:AlternateContent>
          <p:sp>
            <p:nvSpPr>
              <p:cNvPr id="16" name="Rectangle 15">
                <a:extLst>
                  <a:ext uri="{FF2B5EF4-FFF2-40B4-BE49-F238E27FC236}">
                    <a16:creationId xmlns:a16="http://schemas.microsoft.com/office/drawing/2014/main" id="{1E180261-9DC1-4373-B8CA-CA4DB0D2B99D}"/>
                  </a:ext>
                </a:extLst>
              </p:cNvPr>
              <p:cNvSpPr/>
              <p:nvPr/>
            </p:nvSpPr>
            <p:spPr>
              <a:xfrm>
                <a:off x="4662756" y="3205495"/>
                <a:ext cx="1654620" cy="400110"/>
              </a:xfrm>
              <a:prstGeom prst="rect">
                <a:avLst/>
              </a:prstGeom>
            </p:spPr>
            <p:txBody>
              <a:bodyPr wrap="none">
                <a:spAutoFit/>
              </a:bodyPr>
              <a:lstStyle/>
              <a:p>
                <a:r>
                  <a:rPr lang="en-US" sz="2000" dirty="0"/>
                  <a:t>is the same as</a:t>
                </a:r>
              </a:p>
            </p:txBody>
          </p:sp>
        </p:gr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dirty="0"/>
              <a:t>3 Cases:</a:t>
            </a:r>
          </a:p>
        </p:txBody>
      </p:sp>
      <p:grpSp>
        <p:nvGrpSpPr>
          <p:cNvPr id="6" name="Group 5">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dirty="0"/>
                <a:t>Adding one positive and one negative number</a:t>
              </a:r>
            </a:p>
          </p:txBody>
        </p:sp>
      </p:grpSp>
      <p:grpSp>
        <p:nvGrpSpPr>
          <p:cNvPr id="9" name="Group 8">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dirty="0"/>
                <a:t>Adding 2 negative numbers</a:t>
              </a:r>
            </a:p>
          </p:txBody>
        </p:sp>
      </p:grpSp>
      <p:grpSp>
        <p:nvGrpSpPr>
          <p:cNvPr id="12" name="Group 11">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dirty="0"/>
                <a:t>Adding 2 positive numbers</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dirty="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dirty="0"/>
                  <a:t>What is </a:t>
                </a:r>
                <a14:m>
                  <m:oMath xmlns:m="http://schemas.openxmlformats.org/officeDocument/2006/math">
                    <m:r>
                      <a:rPr lang="en-US" sz="2400" b="0" i="1" smtClean="0">
                        <a:latin typeface="Cambria Math" panose="02040503050406030204" pitchFamily="18" charset="0"/>
                      </a:rPr>
                      <m:t>3+5</m:t>
                    </m:r>
                  </m:oMath>
                </a14:m>
                <a:r>
                  <a:rPr lang="en-US" sz="2400" dirty="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grpSp>
        <p:nvGrpSpPr>
          <p:cNvPr id="8" name="Group 7">
            <a:extLst>
              <a:ext uri="{FF2B5EF4-FFF2-40B4-BE49-F238E27FC236}">
                <a16:creationId xmlns:a16="http://schemas.microsoft.com/office/drawing/2014/main" id="{D5EF615D-C58D-4F88-A63A-1393204E3A89}"/>
              </a:ext>
            </a:extLst>
          </p:cNvPr>
          <p:cNvGrpSpPr/>
          <p:nvPr/>
        </p:nvGrpSpPr>
        <p:grpSpPr>
          <a:xfrm>
            <a:off x="2903711" y="4663316"/>
            <a:ext cx="5076712" cy="374558"/>
            <a:chOff x="2848252" y="4663316"/>
            <a:chExt cx="5076712" cy="374558"/>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1A75E56-562D-4671-93AC-90265E903F33}"/>
                    </a:ext>
                  </a:extLst>
                </p:cNvPr>
                <p:cNvSpPr txBox="1"/>
                <p:nvPr/>
              </p:nvSpPr>
              <p:spPr>
                <a:xfrm>
                  <a:off x="2848252" y="4668542"/>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6" name="TextBox 5">
                  <a:extLst>
                    <a:ext uri="{FF2B5EF4-FFF2-40B4-BE49-F238E27FC236}">
                      <a16:creationId xmlns:a16="http://schemas.microsoft.com/office/drawing/2014/main" id="{31A75E56-562D-4671-93AC-90265E903F33}"/>
                    </a:ext>
                  </a:extLst>
                </p:cNvPr>
                <p:cNvSpPr txBox="1">
                  <a:spLocks noRot="1" noChangeAspect="1" noMove="1" noResize="1" noEditPoints="1" noAdjustHandles="1" noChangeArrowheads="1" noChangeShapeType="1" noTextEdit="1"/>
                </p:cNvSpPr>
                <p:nvPr/>
              </p:nvSpPr>
              <p:spPr>
                <a:xfrm>
                  <a:off x="2848252" y="4668542"/>
                  <a:ext cx="2543517" cy="369332"/>
                </a:xfrm>
                <a:prstGeom prst="rect">
                  <a:avLst/>
                </a:prstGeom>
                <a:blipFill>
                  <a:blip r:embed="rId5"/>
                  <a:stretch>
                    <a:fillRect r="-2392"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E784AF-0485-499E-A701-B52D0C1426FB}"/>
                    </a:ext>
                  </a:extLst>
                </p:cNvPr>
                <p:cNvSpPr txBox="1"/>
                <p:nvPr/>
              </p:nvSpPr>
              <p:spPr>
                <a:xfrm>
                  <a:off x="6800233" y="4663316"/>
                  <a:ext cx="1124731" cy="369332"/>
                </a:xfrm>
                <a:prstGeom prst="rect">
                  <a:avLst/>
                </a:prstGeom>
                <a:noFill/>
              </p:spPr>
              <p:txBody>
                <a:bodyPr wrap="none" lIns="0" tIns="0" rIns="0" bIns="0" rtlCol="0">
                  <a:spAutoFit/>
                </a:bodyPr>
                <a:lstStyle/>
                <a:p>
                  <a:r>
                    <a:rPr lang="en-US" sz="2400" b="0" dirty="0"/>
                    <a:t>3</a:t>
                  </a:r>
                  <a14:m>
                    <m:oMath xmlns:m="http://schemas.openxmlformats.org/officeDocument/2006/math">
                      <m:r>
                        <a:rPr lang="en-US" sz="2400" b="0" i="1" smtClean="0">
                          <a:latin typeface="Cambria Math" panose="02040503050406030204" pitchFamily="18" charset="0"/>
                        </a:rPr>
                        <m:t>+5=8</m:t>
                      </m:r>
                    </m:oMath>
                  </a14:m>
                  <a:endParaRPr lang="en-US" sz="2400" dirty="0"/>
                </a:p>
              </p:txBody>
            </p:sp>
          </mc:Choice>
          <mc:Fallback xmlns="">
            <p:sp>
              <p:nvSpPr>
                <p:cNvPr id="9" name="TextBox 8">
                  <a:extLst>
                    <a:ext uri="{FF2B5EF4-FFF2-40B4-BE49-F238E27FC236}">
                      <a16:creationId xmlns:a16="http://schemas.microsoft.com/office/drawing/2014/main" id="{C1E784AF-0485-499E-A701-B52D0C1426FB}"/>
                    </a:ext>
                  </a:extLst>
                </p:cNvPr>
                <p:cNvSpPr txBox="1">
                  <a:spLocks noRot="1" noChangeAspect="1" noMove="1" noResize="1" noEditPoints="1" noAdjustHandles="1" noChangeArrowheads="1" noChangeShapeType="1" noTextEdit="1"/>
                </p:cNvSpPr>
                <p:nvPr/>
              </p:nvSpPr>
              <p:spPr>
                <a:xfrm>
                  <a:off x="6800233" y="4663316"/>
                  <a:ext cx="1124731" cy="369332"/>
                </a:xfrm>
                <a:prstGeom prst="rect">
                  <a:avLst/>
                </a:prstGeom>
                <a:blipFill>
                  <a:blip r:embed="rId6"/>
                  <a:stretch>
                    <a:fillRect l="-16848" t="-26230" r="-8696" b="-47541"/>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2F47E60B-9766-4B64-B57F-733DF63AB91F}"/>
                </a:ext>
              </a:extLst>
            </p:cNvPr>
            <p:cNvSpPr/>
            <p:nvPr/>
          </p:nvSpPr>
          <p:spPr>
            <a:xfrm>
              <a:off x="5902677" y="4663316"/>
              <a:ext cx="386644" cy="369332"/>
            </a:xfrm>
            <a:prstGeom prst="rect">
              <a:avLst/>
            </a:prstGeom>
          </p:spPr>
          <p:txBody>
            <a:bodyPr wrap="none">
              <a:spAutoFit/>
            </a:bodyPr>
            <a:lstStyle/>
            <a:p>
              <a:r>
                <a:rPr lang="en-US" dirty="0"/>
                <a:t>or</a:t>
              </a:r>
            </a:p>
          </p:txBody>
        </p:sp>
      </p:gr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D86C404-03FF-4E62-BAB4-EBC3F3FC26C8}"/>
              </a:ext>
            </a:extLst>
          </p:cNvPr>
          <p:cNvSpPr/>
          <p:nvPr/>
        </p:nvSpPr>
        <p:spPr>
          <a:xfrm>
            <a:off x="1881188" y="1383374"/>
            <a:ext cx="5795561" cy="523220"/>
          </a:xfrm>
          <a:prstGeom prst="rect">
            <a:avLst/>
          </a:prstGeom>
        </p:spPr>
        <p:txBody>
          <a:bodyPr wrap="none">
            <a:spAutoFit/>
          </a:bodyPr>
          <a:lstStyle/>
          <a:p>
            <a:r>
              <a:rPr lang="en-US" sz="2800" dirty="0"/>
              <a:t>Case 2: Adding two negative numbers</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349CB1C-FEA2-43AF-8D0F-4B4D8A62A36C}"/>
                  </a:ext>
                </a:extLst>
              </p:cNvPr>
              <p:cNvSpPr/>
              <p:nvPr/>
            </p:nvSpPr>
            <p:spPr>
              <a:xfrm>
                <a:off x="1881188" y="2152059"/>
                <a:ext cx="3016467" cy="461665"/>
              </a:xfrm>
              <a:prstGeom prst="rect">
                <a:avLst/>
              </a:prstGeom>
            </p:spPr>
            <p:txBody>
              <a:bodyPr wrap="none">
                <a:spAutoFit/>
              </a:bodyPr>
              <a:lstStyle/>
              <a:p>
                <a:r>
                  <a:rPr lang="en-US" sz="2400" dirty="0"/>
                  <a:t>What is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3)+(−5)</m:t>
                    </m:r>
                  </m:oMath>
                </a14:m>
                <a:r>
                  <a:rPr lang="en-US" sz="2400" dirty="0"/>
                  <a:t>?</a:t>
                </a:r>
              </a:p>
            </p:txBody>
          </p:sp>
        </mc:Choice>
        <mc:Fallback xmlns="">
          <p:sp>
            <p:nvSpPr>
              <p:cNvPr id="5" name="Rectangle 4">
                <a:extLst>
                  <a:ext uri="{FF2B5EF4-FFF2-40B4-BE49-F238E27FC236}">
                    <a16:creationId xmlns:a16="http://schemas.microsoft.com/office/drawing/2014/main" id="{1349CB1C-FEA2-43AF-8D0F-4B4D8A62A36C}"/>
                  </a:ext>
                </a:extLst>
              </p:cNvPr>
              <p:cNvSpPr>
                <a:spLocks noRot="1" noChangeAspect="1" noMove="1" noResize="1" noEditPoints="1" noAdjustHandles="1" noChangeArrowheads="1" noChangeShapeType="1" noTextEdit="1"/>
              </p:cNvSpPr>
              <p:nvPr/>
            </p:nvSpPr>
            <p:spPr>
              <a:xfrm>
                <a:off x="1881188" y="2152059"/>
                <a:ext cx="3016467" cy="461665"/>
              </a:xfrm>
              <a:prstGeom prst="rect">
                <a:avLst/>
              </a:prstGeom>
              <a:blipFill>
                <a:blip r:embed="rId3"/>
                <a:stretch>
                  <a:fillRect l="-3239" t="-10526" r="-2024" b="-28947"/>
                </a:stretch>
              </a:blipFill>
            </p:spPr>
            <p:txBody>
              <a:bodyPr/>
              <a:lstStyle/>
              <a:p>
                <a:r>
                  <a:rPr lang="en-US">
                    <a:noFill/>
                  </a:rPr>
                  <a:t> </a:t>
                </a:r>
              </a:p>
            </p:txBody>
          </p:sp>
        </mc:Fallback>
      </mc:AlternateContent>
      <p:pic>
        <p:nvPicPr>
          <p:cNvPr id="3" name="Picture 2">
            <a:extLst>
              <a:ext uri="{FF2B5EF4-FFF2-40B4-BE49-F238E27FC236}">
                <a16:creationId xmlns:a16="http://schemas.microsoft.com/office/drawing/2014/main" id="{AB98576C-3BFB-45E5-8410-0E669BD4F78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8857" y="2681381"/>
            <a:ext cx="6114286" cy="1495238"/>
          </a:xfrm>
          <a:prstGeom prst="rect">
            <a:avLst/>
          </a:prstGeom>
        </p:spPr>
      </p:pic>
      <p:grpSp>
        <p:nvGrpSpPr>
          <p:cNvPr id="6" name="Group 5">
            <a:extLst>
              <a:ext uri="{FF2B5EF4-FFF2-40B4-BE49-F238E27FC236}">
                <a16:creationId xmlns:a16="http://schemas.microsoft.com/office/drawing/2014/main" id="{2320E339-EA06-429B-B3DA-8FE2E0D8FF69}"/>
              </a:ext>
            </a:extLst>
          </p:cNvPr>
          <p:cNvGrpSpPr/>
          <p:nvPr/>
        </p:nvGrpSpPr>
        <p:grpSpPr>
          <a:xfrm>
            <a:off x="2543452" y="4486336"/>
            <a:ext cx="6364958" cy="369332"/>
            <a:chOff x="2543452" y="4663316"/>
            <a:chExt cx="6364958" cy="369332"/>
          </a:xfrm>
        </p:grpSpPr>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CA488D2-C5DD-4B90-8360-0FC2A03F9BCE}"/>
                    </a:ext>
                  </a:extLst>
                </p:cNvPr>
                <p:cNvSpPr txBox="1"/>
                <p:nvPr/>
              </p:nvSpPr>
              <p:spPr>
                <a:xfrm>
                  <a:off x="2543452" y="4663316"/>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8" name="TextBox 7">
                  <a:extLst>
                    <a:ext uri="{FF2B5EF4-FFF2-40B4-BE49-F238E27FC236}">
                      <a16:creationId xmlns:a16="http://schemas.microsoft.com/office/drawing/2014/main" id="{0CA488D2-C5DD-4B90-8360-0FC2A03F9BCE}"/>
                    </a:ext>
                  </a:extLst>
                </p:cNvPr>
                <p:cNvSpPr txBox="1">
                  <a:spLocks noRot="1" noChangeAspect="1" noMove="1" noResize="1" noEditPoints="1" noAdjustHandles="1" noChangeArrowheads="1" noChangeShapeType="1" noTextEdit="1"/>
                </p:cNvSpPr>
                <p:nvPr/>
              </p:nvSpPr>
              <p:spPr>
                <a:xfrm>
                  <a:off x="2543452" y="4663316"/>
                  <a:ext cx="2543517" cy="369332"/>
                </a:xfrm>
                <a:prstGeom prst="rect">
                  <a:avLst/>
                </a:prstGeom>
                <a:blipFill>
                  <a:blip r:embed="rId5"/>
                  <a:stretch>
                    <a:fillRect r="-2638" b="-65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AAC505E-FD29-4AA0-81A6-54F3782519C5}"/>
                    </a:ext>
                  </a:extLst>
                </p:cNvPr>
                <p:cNvSpPr txBox="1"/>
                <p:nvPr/>
              </p:nvSpPr>
              <p:spPr>
                <a:xfrm>
                  <a:off x="7105031" y="4663316"/>
                  <a:ext cx="180337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−3</m:t>
                        </m:r>
                        <m:r>
                          <a:rPr lang="en-US" sz="2400" b="0" i="1" smtClean="0">
                            <a:latin typeface="Cambria Math" panose="02040503050406030204" pitchFamily="18" charset="0"/>
                          </a:rPr>
                          <m:t>−5=−8</m:t>
                        </m:r>
                      </m:oMath>
                    </m:oMathPara>
                  </a14:m>
                  <a:endParaRPr lang="en-US" sz="2400" dirty="0"/>
                </a:p>
              </p:txBody>
            </p:sp>
          </mc:Choice>
          <mc:Fallback xmlns="">
            <p:sp>
              <p:nvSpPr>
                <p:cNvPr id="9" name="TextBox 8">
                  <a:extLst>
                    <a:ext uri="{FF2B5EF4-FFF2-40B4-BE49-F238E27FC236}">
                      <a16:creationId xmlns:a16="http://schemas.microsoft.com/office/drawing/2014/main" id="{7AAC505E-FD29-4AA0-81A6-54F3782519C5}"/>
                    </a:ext>
                  </a:extLst>
                </p:cNvPr>
                <p:cNvSpPr txBox="1">
                  <a:spLocks noRot="1" noChangeAspect="1" noMove="1" noResize="1" noEditPoints="1" noAdjustHandles="1" noChangeArrowheads="1" noChangeShapeType="1" noTextEdit="1"/>
                </p:cNvSpPr>
                <p:nvPr/>
              </p:nvSpPr>
              <p:spPr>
                <a:xfrm>
                  <a:off x="7105031" y="4663316"/>
                  <a:ext cx="1803379" cy="369332"/>
                </a:xfrm>
                <a:prstGeom prst="rect">
                  <a:avLst/>
                </a:prstGeom>
                <a:blipFill>
                  <a:blip r:embed="rId6"/>
                  <a:stretch>
                    <a:fillRect l="-678" r="-3729" b="-6557"/>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AFC7A148-37CF-4092-B4AA-AFD2E2B01A26}"/>
                </a:ext>
              </a:extLst>
            </p:cNvPr>
            <p:cNvSpPr/>
            <p:nvPr/>
          </p:nvSpPr>
          <p:spPr>
            <a:xfrm>
              <a:off x="5232975" y="4663316"/>
              <a:ext cx="1726050" cy="369332"/>
            </a:xfrm>
            <a:prstGeom prst="rect">
              <a:avLst/>
            </a:prstGeom>
          </p:spPr>
          <p:txBody>
            <a:bodyPr wrap="none">
              <a:spAutoFit/>
            </a:bodyPr>
            <a:lstStyle/>
            <a:p>
              <a:r>
                <a:rPr lang="en-US" dirty="0"/>
                <a:t>or (equivalently)</a:t>
              </a:r>
            </a:p>
          </p:txBody>
        </p:sp>
      </p:grpSp>
      <p:sp>
        <p:nvSpPr>
          <p:cNvPr id="7" name="Rectangle 6">
            <a:extLst>
              <a:ext uri="{FF2B5EF4-FFF2-40B4-BE49-F238E27FC236}">
                <a16:creationId xmlns:a16="http://schemas.microsoft.com/office/drawing/2014/main" id="{A824E17C-9219-4BBE-80F5-DA2EDA2EC5B9}"/>
              </a:ext>
            </a:extLst>
          </p:cNvPr>
          <p:cNvSpPr/>
          <p:nvPr/>
        </p:nvSpPr>
        <p:spPr>
          <a:xfrm>
            <a:off x="3048000" y="5012961"/>
            <a:ext cx="6096000" cy="923330"/>
          </a:xfrm>
          <a:prstGeom prst="rect">
            <a:avLst/>
          </a:prstGeom>
        </p:spPr>
        <p:txBody>
          <a:bodyPr>
            <a:spAutoFit/>
          </a:bodyPr>
          <a:lstStyle/>
          <a:p>
            <a:r>
              <a:rPr lang="en-US" dirty="0"/>
              <a:t>Notice: This is equivalent to taking the absolute value of both numbers, adding them, and then adding a negative sign to the answer.</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CEE2442-48B2-4884-A180-9BF3EBBD5F8F}"/>
                  </a:ext>
                </a:extLst>
              </p:cNvPr>
              <p:cNvSpPr txBox="1"/>
              <p:nvPr/>
            </p:nvSpPr>
            <p:spPr>
              <a:xfrm>
                <a:off x="3619905" y="5955084"/>
                <a:ext cx="495219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−5</m:t>
                              </m:r>
                            </m:e>
                          </m:d>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3+5</m:t>
                          </m:r>
                        </m:e>
                      </m:d>
                      <m:r>
                        <a:rPr lang="en-US" b="0" i="1" smtClean="0">
                          <a:latin typeface="Cambria Math" panose="02040503050406030204" pitchFamily="18" charset="0"/>
                        </a:rPr>
                        <m:t>=−8</m:t>
                      </m:r>
                    </m:oMath>
                  </m:oMathPara>
                </a14:m>
                <a:endParaRPr lang="en-US" dirty="0"/>
              </a:p>
            </p:txBody>
          </p:sp>
        </mc:Choice>
        <mc:Fallback xmlns="">
          <p:sp>
            <p:nvSpPr>
              <p:cNvPr id="11" name="TextBox 10">
                <a:extLst>
                  <a:ext uri="{FF2B5EF4-FFF2-40B4-BE49-F238E27FC236}">
                    <a16:creationId xmlns:a16="http://schemas.microsoft.com/office/drawing/2014/main" id="{ACEE2442-48B2-4884-A180-9BF3EBBD5F8F}"/>
                  </a:ext>
                </a:extLst>
              </p:cNvPr>
              <p:cNvSpPr txBox="1">
                <a:spLocks noRot="1" noChangeAspect="1" noMove="1" noResize="1" noEditPoints="1" noAdjustHandles="1" noChangeArrowheads="1" noChangeShapeType="1" noTextEdit="1"/>
              </p:cNvSpPr>
              <p:nvPr/>
            </p:nvSpPr>
            <p:spPr>
              <a:xfrm>
                <a:off x="3619905" y="5955084"/>
                <a:ext cx="4952190" cy="276999"/>
              </a:xfrm>
              <a:prstGeom prst="rect">
                <a:avLst/>
              </a:prstGeom>
              <a:blipFill>
                <a:blip r:embed="rId7"/>
                <a:stretch>
                  <a:fillRect r="-616" b="-8889"/>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dirty="0"/>
              <a:t>Case 3: Adding one positive and one negative number</a:t>
            </a:r>
          </a:p>
        </p:txBody>
      </p:sp>
      <p:pic>
        <p:nvPicPr>
          <p:cNvPr id="7" name="Picture 6">
            <a:extLst>
              <a:ext uri="{FF2B5EF4-FFF2-40B4-BE49-F238E27FC236}">
                <a16:creationId xmlns:a16="http://schemas.microsoft.com/office/drawing/2014/main" id="{CB637AC8-A0C5-47E9-9746-B36913390BE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a:extLst>
              <a:ext uri="{FF2B5EF4-FFF2-40B4-BE49-F238E27FC236}">
                <a16:creationId xmlns:a16="http://schemas.microsoft.com/office/drawing/2014/main" id="{C61A0600-AFEE-4BFC-8BA9-3AAF9709F2D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03DE4D8-40D8-4C41-A4A4-897BC32038D5}"/>
              </a:ext>
            </a:extLst>
          </p:cNvPr>
          <p:cNvSpPr/>
          <p:nvPr/>
        </p:nvSpPr>
        <p:spPr>
          <a:xfrm>
            <a:off x="1881188" y="1412916"/>
            <a:ext cx="7870553" cy="584775"/>
          </a:xfrm>
          <a:prstGeom prst="rect">
            <a:avLst/>
          </a:prstGeom>
        </p:spPr>
        <p:txBody>
          <a:bodyPr wrap="none">
            <a:spAutoFit/>
          </a:bodyPr>
          <a:lstStyle/>
          <a:p>
            <a:r>
              <a:rPr lang="en-US" sz="3200" dirty="0"/>
              <a:t>Rule for adding two numbers with unlike signs</a:t>
            </a:r>
          </a:p>
        </p:txBody>
      </p:sp>
      <p:sp>
        <p:nvSpPr>
          <p:cNvPr id="3" name="Rectangle 2">
            <a:extLst>
              <a:ext uri="{FF2B5EF4-FFF2-40B4-BE49-F238E27FC236}">
                <a16:creationId xmlns:a16="http://schemas.microsoft.com/office/drawing/2014/main" id="{2036D096-C909-409C-8B46-9D7616A9B784}"/>
              </a:ext>
            </a:extLst>
          </p:cNvPr>
          <p:cNvSpPr/>
          <p:nvPr/>
        </p:nvSpPr>
        <p:spPr>
          <a:xfrm>
            <a:off x="1881187" y="2272698"/>
            <a:ext cx="9897857" cy="830997"/>
          </a:xfrm>
          <a:prstGeom prst="rect">
            <a:avLst/>
          </a:prstGeom>
        </p:spPr>
        <p:txBody>
          <a:bodyPr wrap="square">
            <a:spAutoFit/>
          </a:bodyPr>
          <a:lstStyle/>
          <a:p>
            <a:pPr marL="342900" indent="-342900">
              <a:buFont typeface="+mj-lt"/>
              <a:buAutoNum type="arabicPeriod"/>
            </a:pPr>
            <a:r>
              <a:rPr lang="en-US" sz="2400" dirty="0"/>
              <a:t>Subtract the absolute value of the smaller number from the absolute value of the larger number</a:t>
            </a:r>
          </a:p>
        </p:txBody>
      </p:sp>
      <p:sp>
        <p:nvSpPr>
          <p:cNvPr id="4" name="Rectangle 3">
            <a:extLst>
              <a:ext uri="{FF2B5EF4-FFF2-40B4-BE49-F238E27FC236}">
                <a16:creationId xmlns:a16="http://schemas.microsoft.com/office/drawing/2014/main" id="{8B28EB18-60FE-4348-AFB9-9EA9AB1A74F0}"/>
              </a:ext>
            </a:extLst>
          </p:cNvPr>
          <p:cNvSpPr/>
          <p:nvPr/>
        </p:nvSpPr>
        <p:spPr>
          <a:xfrm>
            <a:off x="1881187" y="4062395"/>
            <a:ext cx="7830926" cy="461665"/>
          </a:xfrm>
          <a:prstGeom prst="rect">
            <a:avLst/>
          </a:prstGeom>
        </p:spPr>
        <p:txBody>
          <a:bodyPr wrap="none">
            <a:spAutoFit/>
          </a:bodyPr>
          <a:lstStyle/>
          <a:p>
            <a:pPr marL="457200" indent="-457200">
              <a:buFont typeface="+mj-lt"/>
              <a:buAutoNum type="arabicPeriod" startAt="2"/>
            </a:pPr>
            <a:r>
              <a:rPr lang="en-US" sz="2400" dirty="0"/>
              <a:t>Use the sign of the number with the larger absolute value</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D5EDA971-D9B7-4967-A945-2B1CC45CB062}"/>
                  </a:ext>
                </a:extLst>
              </p:cNvPr>
              <p:cNvSpPr/>
              <p:nvPr/>
            </p:nvSpPr>
            <p:spPr>
              <a:xfrm>
                <a:off x="1881187" y="5561418"/>
                <a:ext cx="3819059" cy="461665"/>
              </a:xfrm>
              <a:prstGeom prst="rect">
                <a:avLst/>
              </a:prstGeom>
            </p:spPr>
            <p:txBody>
              <a:bodyPr wrap="none">
                <a:spAutoFit/>
              </a:bodyPr>
              <a:lstStyle/>
              <a:p>
                <a:r>
                  <a:rPr lang="en-US" sz="2400" dirty="0"/>
                  <a:t>Therefore, </a:t>
                </a:r>
                <a14:m>
                  <m:oMath xmlns:m="http://schemas.openxmlformats.org/officeDocument/2006/math">
                    <m:r>
                      <a:rPr lang="en-US" sz="2400" i="1" dirty="0" smtClean="0">
                        <a:latin typeface="Cambria Math" panose="02040503050406030204" pitchFamily="18" charset="0"/>
                      </a:rPr>
                      <m:t>5 + (−7) = −2</m:t>
                    </m:r>
                  </m:oMath>
                </a14:m>
                <a:endParaRPr lang="en-US" sz="2400" dirty="0"/>
              </a:p>
            </p:txBody>
          </p:sp>
        </mc:Choice>
        <mc:Fallback xmlns="">
          <p:sp>
            <p:nvSpPr>
              <p:cNvPr id="5" name="Rectangle 4">
                <a:extLst>
                  <a:ext uri="{FF2B5EF4-FFF2-40B4-BE49-F238E27FC236}">
                    <a16:creationId xmlns:a16="http://schemas.microsoft.com/office/drawing/2014/main" id="{D5EDA971-D9B7-4967-A945-2B1CC45CB062}"/>
                  </a:ext>
                </a:extLst>
              </p:cNvPr>
              <p:cNvSpPr>
                <a:spLocks noRot="1" noChangeAspect="1" noMove="1" noResize="1" noEditPoints="1" noAdjustHandles="1" noChangeArrowheads="1" noChangeShapeType="1" noTextEdit="1"/>
              </p:cNvSpPr>
              <p:nvPr/>
            </p:nvSpPr>
            <p:spPr>
              <a:xfrm>
                <a:off x="1881187" y="5561418"/>
                <a:ext cx="3819059" cy="461665"/>
              </a:xfrm>
              <a:prstGeom prst="rect">
                <a:avLst/>
              </a:prstGeom>
              <a:blipFill>
                <a:blip r:embed="rId3"/>
                <a:stretch>
                  <a:fillRect l="-2556"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26C14052-3910-4980-B921-103CE8A29D0F}"/>
                  </a:ext>
                </a:extLst>
              </p:cNvPr>
              <p:cNvSpPr/>
              <p:nvPr/>
            </p:nvSpPr>
            <p:spPr>
              <a:xfrm>
                <a:off x="2591133" y="3298055"/>
                <a:ext cx="1464247"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5 + (−7)</m:t>
                      </m:r>
                    </m:oMath>
                  </m:oMathPara>
                </a14:m>
                <a:endParaRPr lang="en-US" sz="2200" dirty="0"/>
              </a:p>
            </p:txBody>
          </p:sp>
        </mc:Choice>
        <mc:Fallback xmlns="">
          <p:sp>
            <p:nvSpPr>
              <p:cNvPr id="6" name="Rectangle 5">
                <a:extLst>
                  <a:ext uri="{FF2B5EF4-FFF2-40B4-BE49-F238E27FC236}">
                    <a16:creationId xmlns:a16="http://schemas.microsoft.com/office/drawing/2014/main" id="{26C14052-3910-4980-B921-103CE8A29D0F}"/>
                  </a:ext>
                </a:extLst>
              </p:cNvPr>
              <p:cNvSpPr>
                <a:spLocks noRot="1" noChangeAspect="1" noMove="1" noResize="1" noEditPoints="1" noAdjustHandles="1" noChangeArrowheads="1" noChangeShapeType="1" noTextEdit="1"/>
              </p:cNvSpPr>
              <p:nvPr/>
            </p:nvSpPr>
            <p:spPr>
              <a:xfrm>
                <a:off x="2591133" y="3298055"/>
                <a:ext cx="1464247" cy="430887"/>
              </a:xfrm>
              <a:prstGeom prst="rect">
                <a:avLst/>
              </a:prstGeom>
              <a:blipFill>
                <a:blip r:embed="rId4"/>
                <a:stretch>
                  <a:fillRect r="-417" b="-1549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A7AE7EF9-DC47-4B36-B683-65436D81F90E}"/>
                  </a:ext>
                </a:extLst>
              </p:cNvPr>
              <p:cNvSpPr/>
              <p:nvPr/>
            </p:nvSpPr>
            <p:spPr>
              <a:xfrm>
                <a:off x="2591133" y="4687642"/>
                <a:ext cx="7774372" cy="430887"/>
              </a:xfrm>
              <a:prstGeom prst="rect">
                <a:avLst/>
              </a:prstGeom>
            </p:spPr>
            <p:txBody>
              <a:bodyPr wrap="none">
                <a:spAutoFit/>
              </a:bodyPr>
              <a:lstStyle/>
              <a:p>
                <a:r>
                  <a:rPr lang="en-US" sz="2200" dirty="0"/>
                  <a:t>Since </a:t>
                </a:r>
                <a14:m>
                  <m:oMath xmlns:m="http://schemas.openxmlformats.org/officeDocument/2006/math">
                    <m:r>
                      <a:rPr lang="en-US" sz="2200" i="1" dirty="0" smtClean="0">
                        <a:latin typeface="Cambria Math" panose="02040503050406030204" pitchFamily="18" charset="0"/>
                      </a:rPr>
                      <m:t>|−7| &gt; |5|</m:t>
                    </m:r>
                  </m:oMath>
                </a14:m>
                <a:r>
                  <a:rPr lang="en-US" sz="2200" dirty="0"/>
                  <a:t>, use the negative sign for the answer to Step 1.</a:t>
                </a:r>
              </a:p>
            </p:txBody>
          </p:sp>
        </mc:Choice>
        <mc:Fallback xmlns="">
          <p:sp>
            <p:nvSpPr>
              <p:cNvPr id="7" name="Rectangle 6">
                <a:extLst>
                  <a:ext uri="{FF2B5EF4-FFF2-40B4-BE49-F238E27FC236}">
                    <a16:creationId xmlns:a16="http://schemas.microsoft.com/office/drawing/2014/main" id="{A7AE7EF9-DC47-4B36-B683-65436D81F90E}"/>
                  </a:ext>
                </a:extLst>
              </p:cNvPr>
              <p:cNvSpPr>
                <a:spLocks noRot="1" noChangeAspect="1" noMove="1" noResize="1" noEditPoints="1" noAdjustHandles="1" noChangeArrowheads="1" noChangeShapeType="1" noTextEdit="1"/>
              </p:cNvSpPr>
              <p:nvPr/>
            </p:nvSpPr>
            <p:spPr>
              <a:xfrm>
                <a:off x="2591133" y="4687642"/>
                <a:ext cx="7774372" cy="430887"/>
              </a:xfrm>
              <a:prstGeom prst="rect">
                <a:avLst/>
              </a:prstGeom>
              <a:blipFill>
                <a:blip r:embed="rId5"/>
                <a:stretch>
                  <a:fillRect l="-1020" t="-9859" r="-78" b="-2676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25EB5B0-1408-471F-96A9-12F418A1BA9B}"/>
                  </a:ext>
                </a:extLst>
              </p:cNvPr>
              <p:cNvSpPr/>
              <p:nvPr/>
            </p:nvSpPr>
            <p:spPr>
              <a:xfrm>
                <a:off x="5354091" y="3298055"/>
                <a:ext cx="2361929"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|−7| − |5| = 2</m:t>
                      </m:r>
                    </m:oMath>
                  </m:oMathPara>
                </a14:m>
                <a:endParaRPr lang="en-US" sz="2200" dirty="0"/>
              </a:p>
            </p:txBody>
          </p:sp>
        </mc:Choice>
        <mc:Fallback xmlns="">
          <p:sp>
            <p:nvSpPr>
              <p:cNvPr id="10" name="Rectangle 9">
                <a:extLst>
                  <a:ext uri="{FF2B5EF4-FFF2-40B4-BE49-F238E27FC236}">
                    <a16:creationId xmlns:a16="http://schemas.microsoft.com/office/drawing/2014/main" id="{F25EB5B0-1408-471F-96A9-12F418A1BA9B}"/>
                  </a:ext>
                </a:extLst>
              </p:cNvPr>
              <p:cNvSpPr>
                <a:spLocks noRot="1" noChangeAspect="1" noMove="1" noResize="1" noEditPoints="1" noAdjustHandles="1" noChangeArrowheads="1" noChangeShapeType="1" noTextEdit="1"/>
              </p:cNvSpPr>
              <p:nvPr/>
            </p:nvSpPr>
            <p:spPr>
              <a:xfrm>
                <a:off x="5354091" y="3298055"/>
                <a:ext cx="2361929" cy="430887"/>
              </a:xfrm>
              <a:prstGeom prst="rect">
                <a:avLst/>
              </a:prstGeom>
              <a:blipFill>
                <a:blip r:embed="rId6"/>
                <a:stretch>
                  <a:fillRect b="-15493"/>
                </a:stretch>
              </a:blipFill>
            </p:spPr>
            <p:txBody>
              <a:bodyPr/>
              <a:lstStyle/>
              <a:p>
                <a:r>
                  <a:rPr lang="en-US">
                    <a:noFill/>
                  </a:rPr>
                  <a:t> </a:t>
                </a:r>
              </a:p>
            </p:txBody>
          </p:sp>
        </mc:Fallback>
      </mc:AlternateContent>
      <p:sp>
        <p:nvSpPr>
          <p:cNvPr id="8" name="Arrow: Right 7">
            <a:extLst>
              <a:ext uri="{FF2B5EF4-FFF2-40B4-BE49-F238E27FC236}">
                <a16:creationId xmlns:a16="http://schemas.microsoft.com/office/drawing/2014/main" id="{D893C21F-D3CA-4EAA-89EA-92225C0CA1F3}"/>
              </a:ext>
            </a:extLst>
          </p:cNvPr>
          <p:cNvSpPr/>
          <p:nvPr/>
        </p:nvSpPr>
        <p:spPr>
          <a:xfrm>
            <a:off x="4296697" y="3341312"/>
            <a:ext cx="816077" cy="344371"/>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Additive Inverse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9C67083-C6D1-4B02-A178-7849C22B7F48}"/>
              </a:ext>
            </a:extLst>
          </p:cNvPr>
          <p:cNvSpPr/>
          <p:nvPr/>
        </p:nvSpPr>
        <p:spPr>
          <a:xfrm>
            <a:off x="1881188" y="1696683"/>
            <a:ext cx="8069325" cy="523220"/>
          </a:xfrm>
          <a:prstGeom prst="rect">
            <a:avLst/>
          </a:prstGeom>
        </p:spPr>
        <p:txBody>
          <a:bodyPr wrap="none">
            <a:spAutoFit/>
          </a:bodyPr>
          <a:lstStyle/>
          <a:p>
            <a:pPr marL="285750" indent="-285750">
              <a:buFont typeface="Arial" panose="020B0604020202020204" pitchFamily="34" charset="0"/>
              <a:buChar char="•"/>
            </a:pPr>
            <a:r>
              <a:rPr lang="en-US" sz="2800" dirty="0"/>
              <a:t>The opposite of a real number is its additive inverse.</a:t>
            </a:r>
          </a:p>
        </p:txBody>
      </p:sp>
      <p:sp>
        <p:nvSpPr>
          <p:cNvPr id="3" name="Rectangle 2">
            <a:extLst>
              <a:ext uri="{FF2B5EF4-FFF2-40B4-BE49-F238E27FC236}">
                <a16:creationId xmlns:a16="http://schemas.microsoft.com/office/drawing/2014/main" id="{AE0D552A-D67B-46AA-AEF9-C9ABDE5A7357}"/>
              </a:ext>
            </a:extLst>
          </p:cNvPr>
          <p:cNvSpPr/>
          <p:nvPr/>
        </p:nvSpPr>
        <p:spPr>
          <a:xfrm>
            <a:off x="1881188" y="2517067"/>
            <a:ext cx="9342750" cy="523220"/>
          </a:xfrm>
          <a:prstGeom prst="rect">
            <a:avLst/>
          </a:prstGeom>
        </p:spPr>
        <p:txBody>
          <a:bodyPr wrap="none">
            <a:spAutoFit/>
          </a:bodyPr>
          <a:lstStyle/>
          <a:p>
            <a:pPr marL="285750" indent="-285750">
              <a:buFont typeface="Arial" panose="020B0604020202020204" pitchFamily="34" charset="0"/>
              <a:buChar char="•"/>
            </a:pPr>
            <a:r>
              <a:rPr lang="en-US" sz="2800" dirty="0"/>
              <a:t>The sum of a number and its additive inverse is always ZERO!</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B8876B16-341A-42BF-9DA9-D221ADD7137F}"/>
                  </a:ext>
                </a:extLst>
              </p:cNvPr>
              <p:cNvSpPr/>
              <p:nvPr/>
            </p:nvSpPr>
            <p:spPr>
              <a:xfrm>
                <a:off x="2649769" y="3294494"/>
                <a:ext cx="2637260"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 + (−3) = 0</m:t>
                      </m:r>
                    </m:oMath>
                  </m:oMathPara>
                </a14:m>
                <a:endParaRPr lang="en-US" sz="2800" dirty="0"/>
              </a:p>
            </p:txBody>
          </p:sp>
        </mc:Choice>
        <mc:Fallback xmlns="">
          <p:sp>
            <p:nvSpPr>
              <p:cNvPr id="4" name="Rectangle 3">
                <a:extLst>
                  <a:ext uri="{FF2B5EF4-FFF2-40B4-BE49-F238E27FC236}">
                    <a16:creationId xmlns:a16="http://schemas.microsoft.com/office/drawing/2014/main" id="{B8876B16-341A-42BF-9DA9-D221ADD7137F}"/>
                  </a:ext>
                </a:extLst>
              </p:cNvPr>
              <p:cNvSpPr>
                <a:spLocks noRot="1" noChangeAspect="1" noMove="1" noResize="1" noEditPoints="1" noAdjustHandles="1" noChangeArrowheads="1" noChangeShapeType="1" noTextEdit="1"/>
              </p:cNvSpPr>
              <p:nvPr/>
            </p:nvSpPr>
            <p:spPr>
              <a:xfrm>
                <a:off x="2649769" y="3294494"/>
                <a:ext cx="2637260"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024BC9A-8D7F-4390-A55F-6573C4CBF592}"/>
              </a:ext>
            </a:extLst>
          </p:cNvPr>
          <p:cNvSpPr/>
          <p:nvPr/>
        </p:nvSpPr>
        <p:spPr>
          <a:xfrm>
            <a:off x="1881187" y="1615472"/>
            <a:ext cx="8429625" cy="954107"/>
          </a:xfrm>
          <a:prstGeom prst="rect">
            <a:avLst/>
          </a:prstGeom>
        </p:spPr>
        <p:txBody>
          <a:bodyPr wrap="square">
            <a:spAutoFit/>
          </a:bodyPr>
          <a:lstStyle/>
          <a:p>
            <a:r>
              <a:rPr lang="en-US" sz="2800" dirty="0"/>
              <a:t>In subtraction, you want to find the difference between two numbers.</a:t>
            </a:r>
          </a:p>
        </p:txBody>
      </p:sp>
      <p:sp>
        <p:nvSpPr>
          <p:cNvPr id="3" name="Rectangle 2">
            <a:extLst>
              <a:ext uri="{FF2B5EF4-FFF2-40B4-BE49-F238E27FC236}">
                <a16:creationId xmlns:a16="http://schemas.microsoft.com/office/drawing/2014/main" id="{245D8613-BD93-44DE-AC4E-FABA7E1DAE58}"/>
              </a:ext>
            </a:extLst>
          </p:cNvPr>
          <p:cNvSpPr/>
          <p:nvPr/>
        </p:nvSpPr>
        <p:spPr>
          <a:xfrm>
            <a:off x="1881187" y="2815554"/>
            <a:ext cx="8429624" cy="954107"/>
          </a:xfrm>
          <a:prstGeom prst="rect">
            <a:avLst/>
          </a:prstGeom>
        </p:spPr>
        <p:txBody>
          <a:bodyPr wrap="square">
            <a:spAutoFit/>
          </a:bodyPr>
          <a:lstStyle/>
          <a:p>
            <a:r>
              <a:rPr lang="en-US" sz="2800" dirty="0"/>
              <a:t>On a number line, this translates into  </a:t>
            </a:r>
            <a:r>
              <a:rPr lang="en-US" sz="2800" b="1" dirty="0"/>
              <a:t>distance</a:t>
            </a:r>
            <a:r>
              <a:rPr lang="en-US" sz="2800" dirty="0"/>
              <a:t> between two numbers </a:t>
            </a:r>
            <a:r>
              <a:rPr lang="en-US" sz="2800" b="1" dirty="0"/>
              <a:t>with direction considered</a:t>
            </a:r>
            <a:r>
              <a:rPr lang="en-US" sz="2800" dirty="0"/>
              <a:t>!</a:t>
            </a:r>
          </a:p>
        </p:txBody>
      </p:sp>
      <p:pic>
        <p:nvPicPr>
          <p:cNvPr id="5" name="Picture 4">
            <a:extLst>
              <a:ext uri="{FF2B5EF4-FFF2-40B4-BE49-F238E27FC236}">
                <a16:creationId xmlns:a16="http://schemas.microsoft.com/office/drawing/2014/main" id="{51E1A4DD-4E28-476D-94D8-281A3883A2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4570" y="4015636"/>
            <a:ext cx="6742857" cy="127619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7C6476-143C-4E1A-AEB9-4DDCEF333CF0}"/>
                  </a:ext>
                </a:extLst>
              </p:cNvPr>
              <p:cNvSpPr txBox="1"/>
              <p:nvPr/>
            </p:nvSpPr>
            <p:spPr>
              <a:xfrm>
                <a:off x="4628160" y="5535426"/>
                <a:ext cx="293567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accent1">
                              <a:lumMod val="75000"/>
                            </a:schemeClr>
                          </a:solidFill>
                          <a:latin typeface="Cambria Math" panose="02040503050406030204" pitchFamily="18" charset="0"/>
                        </a:rPr>
                        <m:t>6−1=6+</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−1</m:t>
                          </m:r>
                        </m:e>
                      </m:d>
                      <m:r>
                        <a:rPr lang="en-US" sz="2400" b="0" i="1" smtClean="0">
                          <a:solidFill>
                            <a:schemeClr val="accent1">
                              <a:lumMod val="75000"/>
                            </a:schemeClr>
                          </a:solidFill>
                          <a:latin typeface="Cambria Math" panose="02040503050406030204" pitchFamily="18" charset="0"/>
                        </a:rPr>
                        <m:t>=5</m:t>
                      </m:r>
                    </m:oMath>
                  </m:oMathPara>
                </a14:m>
                <a:endParaRPr lang="en-US" sz="2400" dirty="0">
                  <a:solidFill>
                    <a:schemeClr val="accent1">
                      <a:lumMod val="75000"/>
                    </a:schemeClr>
                  </a:solidFill>
                </a:endParaRPr>
              </a:p>
            </p:txBody>
          </p:sp>
        </mc:Choice>
        <mc:Fallback xmlns="">
          <p:sp>
            <p:nvSpPr>
              <p:cNvPr id="6" name="TextBox 5">
                <a:extLst>
                  <a:ext uri="{FF2B5EF4-FFF2-40B4-BE49-F238E27FC236}">
                    <a16:creationId xmlns:a16="http://schemas.microsoft.com/office/drawing/2014/main" id="{A77C6476-143C-4E1A-AEB9-4DDCEF333CF0}"/>
                  </a:ext>
                </a:extLst>
              </p:cNvPr>
              <p:cNvSpPr txBox="1">
                <a:spLocks noRot="1" noChangeAspect="1" noMove="1" noResize="1" noEditPoints="1" noAdjustHandles="1" noChangeArrowheads="1" noChangeShapeType="1" noTextEdit="1"/>
              </p:cNvSpPr>
              <p:nvPr/>
            </p:nvSpPr>
            <p:spPr>
              <a:xfrm>
                <a:off x="4628160" y="5535426"/>
                <a:ext cx="2935675" cy="369332"/>
              </a:xfrm>
              <a:prstGeom prst="rect">
                <a:avLst/>
              </a:prstGeom>
              <a:blipFill>
                <a:blip r:embed="rId4"/>
                <a:stretch>
                  <a:fillRect l="-1867" r="-2282" b="-8197"/>
                </a:stretch>
              </a:blipFill>
            </p:spPr>
            <p:txBody>
              <a:bodyPr/>
              <a:lstStyle/>
              <a:p>
                <a:r>
                  <a:rPr lang="en-US">
                    <a:noFill/>
                  </a:rPr>
                  <a:t> </a:t>
                </a:r>
              </a:p>
            </p:txBody>
          </p:sp>
        </mc:Fallback>
      </mc:AlternateContent>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1802</Words>
  <Application>Microsoft Office PowerPoint</Application>
  <PresentationFormat>Widescreen</PresentationFormat>
  <Paragraphs>98</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26</cp:revision>
  <dcterms:created xsi:type="dcterms:W3CDTF">2017-06-16T13:06:21Z</dcterms:created>
  <dcterms:modified xsi:type="dcterms:W3CDTF">2022-01-18T14:36:01Z</dcterms:modified>
</cp:coreProperties>
</file>