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89" r:id="rId5"/>
    <p:sldId id="290" r:id="rId6"/>
    <p:sldId id="291" r:id="rId7"/>
    <p:sldId id="292" r:id="rId8"/>
    <p:sldId id="293" r:id="rId9"/>
    <p:sldId id="294" r:id="rId10"/>
    <p:sldId id="29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72" d="100"/>
          <a:sy n="72" d="100"/>
        </p:scale>
        <p:origin x="2082" y="86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Division is defined in terms of multiplication. For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b</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where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not equal to zero,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equaling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means that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times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special case to remember is how to deal with division of and by zero. If we have two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neither of which is zero, then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0 is undefined, but zero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times the sum of the objects in the set. Notice that the objects are labeled </a:t>
            </a:r>
            <a:r>
              <a:rPr lang="en-US" sz="1200" i="1" kern="1200" dirty="0">
                <a:solidFill>
                  <a:schemeClr val="tx1"/>
                </a:solidFill>
                <a:effectLst/>
                <a:latin typeface="+mn-lt"/>
                <a:ea typeface="+mn-ea"/>
                <a:cs typeface="+mn-cs"/>
              </a:rPr>
              <a:t>x</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with subscripts ranging from 1 to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was 64 degrees, x</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was 72 degrees. and so on until we have x</a:t>
            </a:r>
            <a:r>
              <a:rPr lang="en-US" sz="1200" kern="1200" baseline="-25000" dirty="0">
                <a:solidFill>
                  <a:schemeClr val="tx1"/>
                </a:solidFill>
                <a:effectLst/>
                <a:latin typeface="+mn-lt"/>
                <a:ea typeface="+mn-ea"/>
                <a:cs typeface="+mn-cs"/>
              </a:rPr>
              <a:t>5</a:t>
            </a:r>
            <a:r>
              <a:rPr lang="en-US" sz="1200" kern="1200" baseline="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which was 70 degrees. Adding those five temperatures together gives us 366, and when we divide 366 by 5, we get that the average temperature over </a:t>
            </a:r>
            <a:r>
              <a:rPr lang="en-US" sz="1200" kern="1200">
                <a:solidFill>
                  <a:schemeClr val="tx1"/>
                </a:solidFill>
                <a:effectLst/>
                <a:latin typeface="+mn-lt"/>
                <a:ea typeface="+mn-ea"/>
                <a:cs typeface="+mn-cs"/>
              </a:rPr>
              <a:t>this five-day </a:t>
            </a:r>
            <a:r>
              <a:rPr lang="en-US" sz="1200" kern="1200" dirty="0">
                <a:solidFill>
                  <a:schemeClr val="tx1"/>
                </a:solidFill>
                <a:effectLst/>
                <a:latin typeface="+mn-lt"/>
                <a:ea typeface="+mn-ea"/>
                <a:cs typeface="+mn-cs"/>
              </a:rPr>
              <a:t>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Multiplication and Division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9995" y="4379602"/>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Multiplication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36BCA5B-078B-494A-8C9D-6F02C51A5BEC}"/>
              </a:ext>
            </a:extLst>
          </p:cNvPr>
          <p:cNvSpPr txBox="1"/>
          <p:nvPr/>
        </p:nvSpPr>
        <p:spPr>
          <a:xfrm>
            <a:off x="2402584" y="1744529"/>
            <a:ext cx="7386830" cy="523220"/>
          </a:xfrm>
          <a:prstGeom prst="rect">
            <a:avLst/>
          </a:prstGeom>
          <a:noFill/>
        </p:spPr>
        <p:txBody>
          <a:bodyPr wrap="none" rtlCol="0">
            <a:spAutoFit/>
          </a:bodyPr>
          <a:lstStyle/>
          <a:p>
            <a:r>
              <a:rPr lang="en-US" sz="2800" dirty="0"/>
              <a:t>Multiplication is shorthand for repeated addition.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984A10A-04F2-48B5-A3A6-F1786AA447C5}"/>
                  </a:ext>
                </a:extLst>
              </p:cNvPr>
              <p:cNvSpPr txBox="1"/>
              <p:nvPr/>
            </p:nvSpPr>
            <p:spPr>
              <a:xfrm>
                <a:off x="3986383" y="2867729"/>
                <a:ext cx="42192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7+7+7+7+7=5</m:t>
                      </m:r>
                      <m:r>
                        <a:rPr lang="en-US" sz="2400" b="0" i="1" smtClean="0">
                          <a:latin typeface="Cambria Math" panose="02040503050406030204" pitchFamily="18" charset="0"/>
                          <a:ea typeface="Cambria Math" panose="02040503050406030204" pitchFamily="18" charset="0"/>
                        </a:rPr>
                        <m:t>×7=35</m:t>
                      </m:r>
                    </m:oMath>
                  </m:oMathPara>
                </a14:m>
                <a:endParaRPr lang="en-US" sz="2400" dirty="0"/>
              </a:p>
            </p:txBody>
          </p:sp>
        </mc:Choice>
        <mc:Fallback xmlns="">
          <p:sp>
            <p:nvSpPr>
              <p:cNvPr id="3" name="TextBox 2">
                <a:extLst>
                  <a:ext uri="{FF2B5EF4-FFF2-40B4-BE49-F238E27FC236}">
                    <a16:creationId xmlns:a16="http://schemas.microsoft.com/office/drawing/2014/main" id="{F984A10A-04F2-48B5-A3A6-F1786AA447C5}"/>
                  </a:ext>
                </a:extLst>
              </p:cNvPr>
              <p:cNvSpPr txBox="1">
                <a:spLocks noRot="1" noChangeAspect="1" noMove="1" noResize="1" noEditPoints="1" noAdjustHandles="1" noChangeArrowheads="1" noChangeShapeType="1" noTextEdit="1"/>
              </p:cNvSpPr>
              <p:nvPr/>
            </p:nvSpPr>
            <p:spPr>
              <a:xfrm>
                <a:off x="3986383" y="2867729"/>
                <a:ext cx="4219232" cy="369332"/>
              </a:xfrm>
              <a:prstGeom prst="rect">
                <a:avLst/>
              </a:prstGeom>
              <a:blipFill>
                <a:blip r:embed="rId3"/>
                <a:stretch>
                  <a:fillRect l="-1301" r="-144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F5C4439-F070-4116-BA8C-776A16BA37C3}"/>
                  </a:ext>
                </a:extLst>
              </p:cNvPr>
              <p:cNvSpPr txBox="1"/>
              <p:nvPr/>
            </p:nvSpPr>
            <p:spPr>
              <a:xfrm>
                <a:off x="3438380" y="3837041"/>
                <a:ext cx="531523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=3</m:t>
                      </m:r>
                      <m:r>
                        <a:rPr lang="en-US" sz="2400" b="0" i="1" smtClean="0">
                          <a:latin typeface="Cambria Math" panose="02040503050406030204" pitchFamily="18" charset="0"/>
                          <a:ea typeface="Cambria Math" panose="02040503050406030204" pitchFamily="18" charset="0"/>
                        </a:rPr>
                        <m:t>×</m:t>
                      </m:r>
                      <m:d>
                        <m:dPr>
                          <m:ctrlPr>
                            <a:rPr lang="en-US" sz="2400" b="0" i="1" smtClean="0">
                              <a:latin typeface="Cambria Math" panose="02040503050406030204" pitchFamily="18" charset="0"/>
                              <a:ea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−6</m:t>
                          </m:r>
                        </m:e>
                      </m:d>
                      <m:r>
                        <a:rPr lang="en-US" sz="2400" b="0" i="1" smtClean="0">
                          <a:latin typeface="Cambria Math" panose="02040503050406030204" pitchFamily="18" charset="0"/>
                          <a:ea typeface="Cambria Math" panose="02040503050406030204" pitchFamily="18" charset="0"/>
                        </a:rPr>
                        <m:t>=−18</m:t>
                      </m:r>
                    </m:oMath>
                  </m:oMathPara>
                </a14:m>
                <a:endParaRPr lang="en-US" sz="2400" dirty="0"/>
              </a:p>
            </p:txBody>
          </p:sp>
        </mc:Choice>
        <mc:Fallback xmlns="">
          <p:sp>
            <p:nvSpPr>
              <p:cNvPr id="4" name="TextBox 3">
                <a:extLst>
                  <a:ext uri="{FF2B5EF4-FFF2-40B4-BE49-F238E27FC236}">
                    <a16:creationId xmlns:a16="http://schemas.microsoft.com/office/drawing/2014/main" id="{1F5C4439-F070-4116-BA8C-776A16BA37C3}"/>
                  </a:ext>
                </a:extLst>
              </p:cNvPr>
              <p:cNvSpPr txBox="1">
                <a:spLocks noRot="1" noChangeAspect="1" noMove="1" noResize="1" noEditPoints="1" noAdjustHandles="1" noChangeArrowheads="1" noChangeShapeType="1" noTextEdit="1"/>
              </p:cNvSpPr>
              <p:nvPr/>
            </p:nvSpPr>
            <p:spPr>
              <a:xfrm>
                <a:off x="3438380" y="3837041"/>
                <a:ext cx="5315238" cy="369332"/>
              </a:xfrm>
              <a:prstGeom prst="rect">
                <a:avLst/>
              </a:prstGeom>
              <a:blipFill>
                <a:blip r:embed="rId4"/>
                <a:stretch>
                  <a:fillRect r="-1032" b="-6557"/>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FBC5EEC-F299-4831-9581-12F57C46ED0B}"/>
              </a:ext>
            </a:extLst>
          </p:cNvPr>
          <p:cNvSpPr txBox="1"/>
          <p:nvPr/>
        </p:nvSpPr>
        <p:spPr>
          <a:xfrm>
            <a:off x="1881188" y="1563329"/>
            <a:ext cx="6679585" cy="523220"/>
          </a:xfrm>
          <a:prstGeom prst="rect">
            <a:avLst/>
          </a:prstGeom>
          <a:noFill/>
        </p:spPr>
        <p:txBody>
          <a:bodyPr wrap="none" rtlCol="0">
            <a:spAutoFit/>
          </a:bodyPr>
          <a:lstStyle/>
          <a:p>
            <a:r>
              <a:rPr lang="en-US" sz="2800" dirty="0"/>
              <a:t>Division is defined in terms of multiplication: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0922E7-8A91-4ABE-8BC5-3C5EAB7BCF17}"/>
                  </a:ext>
                </a:extLst>
              </p:cNvPr>
              <p:cNvSpPr txBox="1"/>
              <p:nvPr/>
            </p:nvSpPr>
            <p:spPr>
              <a:xfrm>
                <a:off x="2802194" y="2538533"/>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3" name="TextBox 2">
                <a:extLst>
                  <a:ext uri="{FF2B5EF4-FFF2-40B4-BE49-F238E27FC236}">
                    <a16:creationId xmlns:a16="http://schemas.microsoft.com/office/drawing/2014/main" id="{300922E7-8A91-4ABE-8BC5-3C5EAB7BCF17}"/>
                  </a:ext>
                </a:extLst>
              </p:cNvPr>
              <p:cNvSpPr txBox="1">
                <a:spLocks noRot="1" noChangeAspect="1" noMove="1" noResize="1" noEditPoints="1" noAdjustHandles="1" noChangeArrowheads="1" noChangeShapeType="1" noTextEdit="1"/>
              </p:cNvSpPr>
              <p:nvPr/>
            </p:nvSpPr>
            <p:spPr>
              <a:xfrm>
                <a:off x="2802194" y="2538533"/>
                <a:ext cx="5591402" cy="461665"/>
              </a:xfrm>
              <a:prstGeom prst="rect">
                <a:avLst/>
              </a:prstGeom>
              <a:blipFill>
                <a:blip r:embed="rId3"/>
                <a:stretch>
                  <a:fillRect l="-1745" t="-10526" r="-763"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9621B107-05E7-48A0-848F-972C76ADCD3D}"/>
                  </a:ext>
                </a:extLst>
              </p:cNvPr>
              <p:cNvSpPr/>
              <p:nvPr/>
            </p:nvSpPr>
            <p:spPr>
              <a:xfrm>
                <a:off x="4960557" y="3452182"/>
                <a:ext cx="3600216" cy="586571"/>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r>
                  <a:rPr lang="en-US" sz="2400" dirty="0"/>
                  <a:t> means that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𝑏</m:t>
                    </m:r>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endParaRPr lang="en-US" sz="2400" dirty="0"/>
              </a:p>
            </p:txBody>
          </p:sp>
        </mc:Choice>
        <mc:Fallback xmlns="">
          <p:sp>
            <p:nvSpPr>
              <p:cNvPr id="5" name="Rectangle 4">
                <a:extLst>
                  <a:ext uri="{FF2B5EF4-FFF2-40B4-BE49-F238E27FC236}">
                    <a16:creationId xmlns:a16="http://schemas.microsoft.com/office/drawing/2014/main" id="{9621B107-05E7-48A0-848F-972C76ADCD3D}"/>
                  </a:ext>
                </a:extLst>
              </p:cNvPr>
              <p:cNvSpPr>
                <a:spLocks noRot="1" noChangeAspect="1" noMove="1" noResize="1" noEditPoints="1" noAdjustHandles="1" noChangeArrowheads="1" noChangeShapeType="1" noTextEdit="1"/>
              </p:cNvSpPr>
              <p:nvPr/>
            </p:nvSpPr>
            <p:spPr>
              <a:xfrm>
                <a:off x="4960557" y="3452182"/>
                <a:ext cx="3600216" cy="586571"/>
              </a:xfrm>
              <a:prstGeom prst="rect">
                <a:avLst/>
              </a:prstGeom>
              <a:blipFill>
                <a:blip r:embed="rId4"/>
                <a:stretch>
                  <a:fillRect b="-9278"/>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082CD3F3-4A96-4600-BBA6-4FE2A83B523E}"/>
                  </a:ext>
                </a:extLst>
              </p:cNvPr>
              <p:cNvSpPr txBox="1"/>
              <p:nvPr/>
            </p:nvSpPr>
            <p:spPr>
              <a:xfrm>
                <a:off x="1881188" y="2023701"/>
                <a:ext cx="3853042"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9⋅4=36</m:t>
                    </m:r>
                  </m:oMath>
                </a14:m>
                <a:endParaRPr lang="en-US" sz="2800" dirty="0"/>
              </a:p>
            </p:txBody>
          </p:sp>
        </mc:Choice>
        <mc:Fallback xmlns="">
          <p:sp>
            <p:nvSpPr>
              <p:cNvPr id="2" name="TextBox 1">
                <a:extLst>
                  <a:ext uri="{FF2B5EF4-FFF2-40B4-BE49-F238E27FC236}">
                    <a16:creationId xmlns:a16="http://schemas.microsoft.com/office/drawing/2014/main" id="{082CD3F3-4A96-4600-BBA6-4FE2A83B523E}"/>
                  </a:ext>
                </a:extLst>
              </p:cNvPr>
              <p:cNvSpPr txBox="1">
                <a:spLocks noRot="1" noChangeAspect="1" noMove="1" noResize="1" noEditPoints="1" noAdjustHandles="1" noChangeArrowheads="1" noChangeShapeType="1" noTextEdit="1"/>
              </p:cNvSpPr>
              <p:nvPr/>
            </p:nvSpPr>
            <p:spPr>
              <a:xfrm>
                <a:off x="1881188" y="2023701"/>
                <a:ext cx="3853042" cy="611578"/>
              </a:xfrm>
              <a:prstGeom prst="rect">
                <a:avLst/>
              </a:prstGeom>
              <a:blipFill>
                <a:blip r:embed="rId3"/>
                <a:stretch>
                  <a:fillRect l="-158" t="-2000" b="-21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9A26B52-4F34-4F1B-8F36-489F3DEA24F8}"/>
                  </a:ext>
                </a:extLst>
              </p:cNvPr>
              <p:cNvSpPr txBox="1"/>
              <p:nvPr/>
            </p:nvSpPr>
            <p:spPr>
              <a:xfrm>
                <a:off x="1881188" y="3521071"/>
                <a:ext cx="4884414"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−4</m:t>
                        </m:r>
                      </m:e>
                    </m:d>
                    <m:r>
                      <a:rPr lang="en-US" sz="2800" b="0" i="1" smtClean="0">
                        <a:latin typeface="Cambria Math" panose="02040503050406030204" pitchFamily="18" charset="0"/>
                      </a:rPr>
                      <m:t>=−36</m:t>
                    </m:r>
                  </m:oMath>
                </a14:m>
                <a:endParaRPr lang="en-US" sz="2800" dirty="0"/>
              </a:p>
            </p:txBody>
          </p:sp>
        </mc:Choice>
        <mc:Fallback xmlns="">
          <p:sp>
            <p:nvSpPr>
              <p:cNvPr id="5" name="TextBox 4">
                <a:extLst>
                  <a:ext uri="{FF2B5EF4-FFF2-40B4-BE49-F238E27FC236}">
                    <a16:creationId xmlns:a16="http://schemas.microsoft.com/office/drawing/2014/main" id="{29A26B52-4F34-4F1B-8F36-489F3DEA24F8}"/>
                  </a:ext>
                </a:extLst>
              </p:cNvPr>
              <p:cNvSpPr txBox="1">
                <a:spLocks noRot="1" noChangeAspect="1" noMove="1" noResize="1" noEditPoints="1" noAdjustHandles="1" noChangeArrowheads="1" noChangeShapeType="1" noTextEdit="1"/>
              </p:cNvSpPr>
              <p:nvPr/>
            </p:nvSpPr>
            <p:spPr>
              <a:xfrm>
                <a:off x="1881188" y="3521071"/>
                <a:ext cx="4884414" cy="611578"/>
              </a:xfrm>
              <a:prstGeom prst="rect">
                <a:avLst/>
              </a:prstGeom>
              <a:blipFill>
                <a:blip r:embed="rId4"/>
                <a:stretch>
                  <a:fillRect l="-125" t="-2000" b="-2100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38FAE74-F0BC-4D89-8508-18EC8DAE1376}"/>
                  </a:ext>
                </a:extLst>
              </p:cNvPr>
              <p:cNvSpPr txBox="1"/>
              <p:nvPr/>
            </p:nvSpPr>
            <p:spPr>
              <a:xfrm>
                <a:off x="1881188" y="1820778"/>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5" name="TextBox 4">
                <a:extLst>
                  <a:ext uri="{FF2B5EF4-FFF2-40B4-BE49-F238E27FC236}">
                    <a16:creationId xmlns:a16="http://schemas.microsoft.com/office/drawing/2014/main" id="{E38FAE74-F0BC-4D89-8508-18EC8DAE1376}"/>
                  </a:ext>
                </a:extLst>
              </p:cNvPr>
              <p:cNvSpPr txBox="1">
                <a:spLocks noRot="1" noChangeAspect="1" noMove="1" noResize="1" noEditPoints="1" noAdjustHandles="1" noChangeArrowheads="1" noChangeShapeType="1" noTextEdit="1"/>
              </p:cNvSpPr>
              <p:nvPr/>
            </p:nvSpPr>
            <p:spPr>
              <a:xfrm>
                <a:off x="1881188" y="1820778"/>
                <a:ext cx="5591402" cy="461665"/>
              </a:xfrm>
              <a:prstGeom prst="rect">
                <a:avLst/>
              </a:prstGeom>
              <a:blipFill>
                <a:blip r:embed="rId3"/>
                <a:stretch>
                  <a:fillRect l="-1745" t="-10667" r="-763"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AA5E36F4-C646-4E84-9737-343A14ABC255}"/>
                  </a:ext>
                </a:extLst>
              </p:cNvPr>
              <p:cNvSpPr/>
              <p:nvPr/>
            </p:nvSpPr>
            <p:spPr>
              <a:xfrm>
                <a:off x="4182715" y="2965312"/>
                <a:ext cx="3289875" cy="616644"/>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0</m:t>
                        </m:r>
                      </m:den>
                    </m:f>
                    <m:r>
                      <a:rPr lang="en-US" sz="2400" b="0" i="1" smtClean="0">
                        <a:latin typeface="Cambria Math" panose="02040503050406030204" pitchFamily="18" charset="0"/>
                      </a:rPr>
                      <m:t> </m:t>
                    </m:r>
                  </m:oMath>
                </a14:m>
                <a:r>
                  <a:rPr lang="en-US" sz="2400" dirty="0"/>
                  <a:t>is </a:t>
                </a:r>
                <a:r>
                  <a:rPr lang="en-US" sz="2400" b="1" dirty="0"/>
                  <a:t>undefined</a:t>
                </a:r>
                <a:r>
                  <a:rPr lang="en-US" sz="2400" dirty="0"/>
                  <a:t>, but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0</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=0</m:t>
                    </m:r>
                  </m:oMath>
                </a14:m>
                <a:endParaRPr lang="en-US" sz="2400" dirty="0"/>
              </a:p>
            </p:txBody>
          </p:sp>
        </mc:Choice>
        <mc:Fallback xmlns="">
          <p:sp>
            <p:nvSpPr>
              <p:cNvPr id="6" name="Rectangle 5">
                <a:extLst>
                  <a:ext uri="{FF2B5EF4-FFF2-40B4-BE49-F238E27FC236}">
                    <a16:creationId xmlns:a16="http://schemas.microsoft.com/office/drawing/2014/main" id="{AA5E36F4-C646-4E84-9737-343A14ABC255}"/>
                  </a:ext>
                </a:extLst>
              </p:cNvPr>
              <p:cNvSpPr>
                <a:spLocks noRot="1" noChangeAspect="1" noMove="1" noResize="1" noEditPoints="1" noAdjustHandles="1" noChangeArrowheads="1" noChangeShapeType="1" noTextEdit="1"/>
              </p:cNvSpPr>
              <p:nvPr/>
            </p:nvSpPr>
            <p:spPr>
              <a:xfrm>
                <a:off x="4182715" y="2965312"/>
                <a:ext cx="3289875" cy="616644"/>
              </a:xfrm>
              <a:prstGeom prst="rect">
                <a:avLst/>
              </a:prstGeom>
              <a:blipFill>
                <a:blip r:embed="rId4"/>
                <a:stretch>
                  <a:fillRect b="-8824"/>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D88F4F4-27FE-4A80-AB09-EA71D6D0C0AC}"/>
                  </a:ext>
                </a:extLst>
              </p:cNvPr>
              <p:cNvSpPr txBox="1"/>
              <p:nvPr/>
            </p:nvSpPr>
            <p:spPr>
              <a:xfrm>
                <a:off x="1957559" y="2664219"/>
                <a:ext cx="8276881" cy="791820"/>
              </a:xfrm>
              <a:prstGeom prst="rect">
                <a:avLst/>
              </a:prstGeom>
              <a:noFill/>
            </p:spPr>
            <p:txBody>
              <a:bodyPr wrap="none" rtlCol="0">
                <a:spAutoFit/>
              </a:bodyPr>
              <a:lstStyle/>
              <a:p>
                <a14:m>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8</m:t>
                        </m:r>
                      </m:num>
                      <m:den>
                        <m:r>
                          <a:rPr lang="en-US" sz="3200" b="0" i="1" smtClean="0">
                            <a:latin typeface="Cambria Math" panose="02040503050406030204" pitchFamily="18" charset="0"/>
                          </a:rPr>
                          <m:t>0</m:t>
                        </m:r>
                      </m:den>
                    </m:f>
                  </m:oMath>
                </a14:m>
                <a:r>
                  <a:rPr lang="en-US" sz="3200" dirty="0"/>
                  <a:t> </a:t>
                </a:r>
                <a:r>
                  <a:rPr lang="en-US" sz="3200"/>
                  <a:t>is undefined </a:t>
                </a:r>
                <a:r>
                  <a:rPr lang="en-US" sz="3200" dirty="0"/>
                  <a:t>because division by 0 is undefined</a:t>
                </a:r>
              </a:p>
            </p:txBody>
          </p:sp>
        </mc:Choice>
        <mc:Fallback xmlns="">
          <p:sp>
            <p:nvSpPr>
              <p:cNvPr id="2" name="TextBox 1">
                <a:extLst>
                  <a:ext uri="{FF2B5EF4-FFF2-40B4-BE49-F238E27FC236}">
                    <a16:creationId xmlns:a16="http://schemas.microsoft.com/office/drawing/2014/main" id="{FD88F4F4-27FE-4A80-AB09-EA71D6D0C0AC}"/>
                  </a:ext>
                </a:extLst>
              </p:cNvPr>
              <p:cNvSpPr txBox="1">
                <a:spLocks noRot="1" noChangeAspect="1" noMove="1" noResize="1" noEditPoints="1" noAdjustHandles="1" noChangeArrowheads="1" noChangeShapeType="1" noTextEdit="1"/>
              </p:cNvSpPr>
              <p:nvPr/>
            </p:nvSpPr>
            <p:spPr>
              <a:xfrm>
                <a:off x="1957559" y="2664219"/>
                <a:ext cx="8276881" cy="791820"/>
              </a:xfrm>
              <a:prstGeom prst="rect">
                <a:avLst/>
              </a:prstGeom>
              <a:blipFill>
                <a:blip r:embed="rId3"/>
                <a:stretch>
                  <a:fillRect r="-736" b="-12308"/>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Sign Rules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dirty="0"/>
              <a:t>If two numbers being multiplied or divided have the same sign, both the product and the quotient will be </a:t>
            </a:r>
            <a:r>
              <a:rPr lang="en-US" sz="2800" b="1" dirty="0"/>
              <a:t>positive</a:t>
            </a:r>
            <a:r>
              <a:rPr lang="en-US" sz="2800" dirty="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dirty="0"/>
              <a:t>If two numbers being multiplied or divided have different signs, both the product and the quotient will be </a:t>
            </a:r>
            <a:r>
              <a:rPr lang="en-US" sz="2800" b="1" dirty="0"/>
              <a:t>negative</a:t>
            </a:r>
            <a:r>
              <a:rPr lang="en-US" sz="2800" dirty="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583915F-E41A-4F02-9F15-3858D0EEEC0D}"/>
              </a:ext>
            </a:extLst>
          </p:cNvPr>
          <p:cNvSpPr txBox="1"/>
          <p:nvPr/>
        </p:nvSpPr>
        <p:spPr>
          <a:xfrm>
            <a:off x="1881188" y="1955308"/>
            <a:ext cx="8429625" cy="1384995"/>
          </a:xfrm>
          <a:prstGeom prst="rect">
            <a:avLst/>
          </a:prstGeom>
          <a:noFill/>
        </p:spPr>
        <p:txBody>
          <a:bodyPr wrap="square" rtlCol="0">
            <a:spAutoFit/>
          </a:bodyPr>
          <a:lstStyle/>
          <a:p>
            <a:r>
              <a:rPr lang="en-US" sz="2800" dirty="0"/>
              <a:t>The average of a set of numbers is calculated by adding up all the numbers in the set and then dividing by the number of numbers in the set (</a:t>
            </a:r>
            <a:r>
              <a:rPr lang="en-US" sz="2800" i="1" dirty="0"/>
              <a:t>n</a:t>
            </a:r>
            <a:r>
              <a:rPr lang="en-US" sz="2800" dirty="0"/>
              <a: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2A789C8-96F6-4D56-A6D7-72539959D59D}"/>
                  </a:ext>
                </a:extLst>
              </p:cNvPr>
              <p:cNvSpPr txBox="1"/>
              <p:nvPr/>
            </p:nvSpPr>
            <p:spPr>
              <a:xfrm>
                <a:off x="2823469" y="4157702"/>
                <a:ext cx="6545061" cy="6939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 </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𝑜𝑟</m:t>
                          </m:r>
                          <m:r>
                            <a:rPr lang="en-US" sz="2400" b="0" i="1" smtClean="0">
                              <a:latin typeface="Cambria Math" panose="02040503050406030204" pitchFamily="18" charset="0"/>
                            </a:rPr>
                            <m:t> </m:t>
                          </m:r>
                          <m:r>
                            <a:rPr lang="en-US" sz="2400" b="0" i="1" smtClean="0">
                              <a:latin typeface="Cambria Math" panose="02040503050406030204" pitchFamily="18" charset="0"/>
                            </a:rPr>
                            <m:t>𝑀𝑒𝑎𝑛</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𝑛</m:t>
                          </m:r>
                        </m:den>
                      </m:f>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𝑛</m:t>
                          </m:r>
                        </m:sub>
                      </m:sSub>
                      <m:r>
                        <a:rPr lang="en-US" sz="2400" b="0" i="1" smtClean="0">
                          <a:latin typeface="Cambria Math" panose="02040503050406030204" pitchFamily="18" charset="0"/>
                          <a:ea typeface="Cambria Math" panose="02040503050406030204" pitchFamily="18" charset="0"/>
                        </a:rPr>
                        <m:t>)</m:t>
                      </m:r>
                    </m:oMath>
                  </m:oMathPara>
                </a14:m>
                <a:endParaRPr lang="en-US" sz="2400" dirty="0"/>
              </a:p>
            </p:txBody>
          </p:sp>
        </mc:Choice>
        <mc:Fallback xmlns="">
          <p:sp>
            <p:nvSpPr>
              <p:cNvPr id="3" name="TextBox 2">
                <a:extLst>
                  <a:ext uri="{FF2B5EF4-FFF2-40B4-BE49-F238E27FC236}">
                    <a16:creationId xmlns:a16="http://schemas.microsoft.com/office/drawing/2014/main" id="{D2A789C8-96F6-4D56-A6D7-72539959D59D}"/>
                  </a:ext>
                </a:extLst>
              </p:cNvPr>
              <p:cNvSpPr txBox="1">
                <a:spLocks noRot="1" noChangeAspect="1" noMove="1" noResize="1" noEditPoints="1" noAdjustHandles="1" noChangeArrowheads="1" noChangeShapeType="1" noTextEdit="1"/>
              </p:cNvSpPr>
              <p:nvPr/>
            </p:nvSpPr>
            <p:spPr>
              <a:xfrm>
                <a:off x="2823469" y="4157702"/>
                <a:ext cx="6545061" cy="6939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9F58F38-BA3F-49CA-B648-6AC83E3FCDCE}"/>
              </a:ext>
            </a:extLst>
          </p:cNvPr>
          <p:cNvSpPr txBox="1"/>
          <p:nvPr/>
        </p:nvSpPr>
        <p:spPr>
          <a:xfrm>
            <a:off x="1881188" y="1523474"/>
            <a:ext cx="7964744" cy="461665"/>
          </a:xfrm>
          <a:prstGeom prst="rect">
            <a:avLst/>
          </a:prstGeom>
          <a:noFill/>
        </p:spPr>
        <p:txBody>
          <a:bodyPr wrap="none" rtlCol="0">
            <a:spAutoFit/>
          </a:bodyPr>
          <a:lstStyle/>
          <a:p>
            <a:r>
              <a:rPr lang="en-US" sz="2400" dirty="0"/>
              <a:t>Suppose the temperatures for Mon–Fri were 64, 72, 84, 76, 70</a:t>
            </a:r>
          </a:p>
        </p:txBody>
      </p:sp>
      <p:sp>
        <p:nvSpPr>
          <p:cNvPr id="6" name="TextBox 5">
            <a:extLst>
              <a:ext uri="{FF2B5EF4-FFF2-40B4-BE49-F238E27FC236}">
                <a16:creationId xmlns:a16="http://schemas.microsoft.com/office/drawing/2014/main" id="{388BD112-B871-4471-9261-75291FCC3F33}"/>
              </a:ext>
            </a:extLst>
          </p:cNvPr>
          <p:cNvSpPr txBox="1"/>
          <p:nvPr/>
        </p:nvSpPr>
        <p:spPr>
          <a:xfrm>
            <a:off x="1881188" y="2331327"/>
            <a:ext cx="6491777" cy="461665"/>
          </a:xfrm>
          <a:prstGeom prst="rect">
            <a:avLst/>
          </a:prstGeom>
          <a:noFill/>
        </p:spPr>
        <p:txBody>
          <a:bodyPr wrap="none" rtlCol="0">
            <a:spAutoFit/>
          </a:bodyPr>
          <a:lstStyle/>
          <a:p>
            <a:r>
              <a:rPr lang="en-US" sz="2400" dirty="0"/>
              <a:t>What is the average temperature over this period?</a:t>
            </a:r>
          </a:p>
        </p:txBody>
      </p:sp>
      <p:sp>
        <p:nvSpPr>
          <p:cNvPr id="7" name="TextBox 6">
            <a:extLst>
              <a:ext uri="{FF2B5EF4-FFF2-40B4-BE49-F238E27FC236}">
                <a16:creationId xmlns:a16="http://schemas.microsoft.com/office/drawing/2014/main" id="{C04BE25C-D95C-4D3F-9541-90A341B3592B}"/>
              </a:ext>
            </a:extLst>
          </p:cNvPr>
          <p:cNvSpPr txBox="1"/>
          <p:nvPr/>
        </p:nvSpPr>
        <p:spPr>
          <a:xfrm>
            <a:off x="1881188" y="3139180"/>
            <a:ext cx="1330814"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922ACD3-5B57-4D8D-A2FB-042B017FF462}"/>
                  </a:ext>
                </a:extLst>
              </p:cNvPr>
              <p:cNvSpPr txBox="1"/>
              <p:nvPr/>
            </p:nvSpPr>
            <p:spPr>
              <a:xfrm>
                <a:off x="1881188" y="3669489"/>
                <a:ext cx="7141379" cy="461665"/>
              </a:xfrm>
              <a:prstGeom prst="rect">
                <a:avLst/>
              </a:prstGeom>
              <a:noFill/>
            </p:spPr>
            <p:txBody>
              <a:bodyPr wrap="none" rtlCol="0">
                <a:spAutoFit/>
              </a:bodyPr>
              <a:lstStyle/>
              <a:p>
                <a:r>
                  <a:rPr lang="en-US" sz="2400" dirty="0"/>
                  <a:t>There are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rPr>
                      <m:t>=5</m:t>
                    </m:r>
                  </m:oMath>
                </a14:m>
                <a:r>
                  <a:rPr lang="en-US" sz="2400" dirty="0"/>
                  <a:t> temperatures in this period. Therefore:</a:t>
                </a:r>
              </a:p>
            </p:txBody>
          </p:sp>
        </mc:Choice>
        <mc:Fallback xmlns="">
          <p:sp>
            <p:nvSpPr>
              <p:cNvPr id="8" name="TextBox 7">
                <a:extLst>
                  <a:ext uri="{FF2B5EF4-FFF2-40B4-BE49-F238E27FC236}">
                    <a16:creationId xmlns:a16="http://schemas.microsoft.com/office/drawing/2014/main" id="{7922ACD3-5B57-4D8D-A2FB-042B017FF462}"/>
                  </a:ext>
                </a:extLst>
              </p:cNvPr>
              <p:cNvSpPr txBox="1">
                <a:spLocks noRot="1" noChangeAspect="1" noMove="1" noResize="1" noEditPoints="1" noAdjustHandles="1" noChangeArrowheads="1" noChangeShapeType="1" noTextEdit="1"/>
              </p:cNvSpPr>
              <p:nvPr/>
            </p:nvSpPr>
            <p:spPr>
              <a:xfrm>
                <a:off x="1881188" y="3669489"/>
                <a:ext cx="7141379" cy="461665"/>
              </a:xfrm>
              <a:prstGeom prst="rect">
                <a:avLst/>
              </a:prstGeom>
              <a:blipFill>
                <a:blip r:embed="rId3"/>
                <a:stretch>
                  <a:fillRect l="-1366" t="-10526" r="-85"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9BC690B-13A6-4560-9B0A-C6C37BA60F32}"/>
                  </a:ext>
                </a:extLst>
              </p:cNvPr>
              <p:cNvSpPr txBox="1"/>
              <p:nvPr/>
            </p:nvSpPr>
            <p:spPr>
              <a:xfrm>
                <a:off x="2272613" y="4477342"/>
                <a:ext cx="764677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64+72+84+76+70</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366</m:t>
                          </m:r>
                        </m:e>
                      </m:d>
                      <m:r>
                        <a:rPr lang="en-US" sz="2400" b="0" i="1" smtClean="0">
                          <a:latin typeface="Cambria Math" panose="02040503050406030204" pitchFamily="18" charset="0"/>
                        </a:rPr>
                        <m:t>=73.2</m:t>
                      </m:r>
                    </m:oMath>
                  </m:oMathPara>
                </a14:m>
                <a:endParaRPr lang="en-US" sz="2400" dirty="0"/>
              </a:p>
            </p:txBody>
          </p:sp>
        </mc:Choice>
        <mc:Fallback xmlns="">
          <p:sp>
            <p:nvSpPr>
              <p:cNvPr id="4" name="TextBox 3">
                <a:extLst>
                  <a:ext uri="{FF2B5EF4-FFF2-40B4-BE49-F238E27FC236}">
                    <a16:creationId xmlns:a16="http://schemas.microsoft.com/office/drawing/2014/main" id="{29BC690B-13A6-4560-9B0A-C6C37BA60F32}"/>
                  </a:ext>
                </a:extLst>
              </p:cNvPr>
              <p:cNvSpPr txBox="1">
                <a:spLocks noRot="1" noChangeAspect="1" noMove="1" noResize="1" noEditPoints="1" noAdjustHandles="1" noChangeArrowheads="1" noChangeShapeType="1" noTextEdit="1"/>
              </p:cNvSpPr>
              <p:nvPr/>
            </p:nvSpPr>
            <p:spPr>
              <a:xfrm>
                <a:off x="2272613" y="4477342"/>
                <a:ext cx="764677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910</Words>
  <Application>Microsoft Office PowerPoint</Application>
  <PresentationFormat>Widescreen</PresentationFormat>
  <Paragraphs>50</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22</cp:revision>
  <dcterms:created xsi:type="dcterms:W3CDTF">2017-06-16T13:06:21Z</dcterms:created>
  <dcterms:modified xsi:type="dcterms:W3CDTF">2022-01-17T15:48:34Z</dcterms:modified>
</cp:coreProperties>
</file>