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4"/>
  </p:notesMasterIdLst>
  <p:sldIdLst>
    <p:sldId id="256" r:id="rId3"/>
    <p:sldId id="257" r:id="rId4"/>
    <p:sldId id="289" r:id="rId5"/>
    <p:sldId id="290" r:id="rId6"/>
    <p:sldId id="291" r:id="rId7"/>
    <p:sldId id="292" r:id="rId8"/>
    <p:sldId id="293" r:id="rId9"/>
    <p:sldId id="294" r:id="rId10"/>
    <p:sldId id="295" r:id="rId11"/>
    <p:sldId id="296" r:id="rId12"/>
    <p:sldId id="278"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107" d="100"/>
          <a:sy n="107" d="100"/>
        </p:scale>
        <p:origin x="750" y="114"/>
      </p:cViewPr>
      <p:guideLst/>
    </p:cSldViewPr>
  </p:slideViewPr>
  <p:notesTextViewPr>
    <p:cViewPr>
      <p:scale>
        <a:sx n="150" d="100"/>
        <a:sy n="15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1/17/2022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Hello! Today, we are going to discuss how to simplify and evaluate algebraic expressions.</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78400128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Example 2 asks you to evaluate the algebraic expression “3ab minus 4ab plus 6a minus a” for </a:t>
            </a:r>
            <a:r>
              <a:rPr lang="en-US" sz="1200" i="1" kern="1200" dirty="0">
                <a:solidFill>
                  <a:schemeClr val="tx1"/>
                </a:solidFill>
                <a:effectLst/>
                <a:latin typeface="+mn-lt"/>
                <a:ea typeface="+mn-ea"/>
                <a:cs typeface="+mn-cs"/>
              </a:rPr>
              <a:t>a</a:t>
            </a:r>
            <a:r>
              <a:rPr lang="en-US" sz="1200" kern="1200" dirty="0">
                <a:solidFill>
                  <a:schemeClr val="tx1"/>
                </a:solidFill>
                <a:effectLst/>
                <a:latin typeface="+mn-lt"/>
                <a:ea typeface="+mn-ea"/>
                <a:cs typeface="+mn-cs"/>
              </a:rPr>
              <a:t> equals 2 and </a:t>
            </a:r>
            <a:r>
              <a:rPr lang="en-US" sz="1200" i="1" kern="1200" dirty="0">
                <a:solidFill>
                  <a:schemeClr val="tx1"/>
                </a:solidFill>
                <a:effectLst/>
                <a:latin typeface="+mn-lt"/>
                <a:ea typeface="+mn-ea"/>
                <a:cs typeface="+mn-cs"/>
              </a:rPr>
              <a:t>b</a:t>
            </a:r>
            <a:r>
              <a:rPr lang="en-US" sz="1200" kern="1200" dirty="0">
                <a:solidFill>
                  <a:schemeClr val="tx1"/>
                </a:solidFill>
                <a:effectLst/>
                <a:latin typeface="+mn-lt"/>
                <a:ea typeface="+mn-ea"/>
                <a:cs typeface="+mn-cs"/>
              </a:rPr>
              <a:t> equals negative 1. First, we combine like terms. The 3ab and negative 4ab combine to give you negative </a:t>
            </a:r>
            <a:r>
              <a:rPr lang="en-US" sz="1200" i="1" kern="1200" dirty="0">
                <a:solidFill>
                  <a:schemeClr val="tx1"/>
                </a:solidFill>
                <a:effectLst/>
                <a:latin typeface="+mn-lt"/>
                <a:ea typeface="+mn-ea"/>
                <a:cs typeface="+mn-cs"/>
              </a:rPr>
              <a:t>ab</a:t>
            </a:r>
            <a:r>
              <a:rPr lang="en-US" sz="1200" kern="1200" dirty="0">
                <a:solidFill>
                  <a:schemeClr val="tx1"/>
                </a:solidFill>
                <a:effectLst/>
                <a:latin typeface="+mn-lt"/>
                <a:ea typeface="+mn-ea"/>
                <a:cs typeface="+mn-cs"/>
              </a:rPr>
              <a:t>, and the 6a and negative </a:t>
            </a:r>
            <a:r>
              <a:rPr lang="en-US" sz="1200" i="1" kern="1200" dirty="0">
                <a:solidFill>
                  <a:schemeClr val="tx1"/>
                </a:solidFill>
                <a:effectLst/>
                <a:latin typeface="+mn-lt"/>
                <a:ea typeface="+mn-ea"/>
                <a:cs typeface="+mn-cs"/>
              </a:rPr>
              <a:t>a</a:t>
            </a:r>
            <a:r>
              <a:rPr lang="en-US" sz="1200" kern="1200" dirty="0">
                <a:solidFill>
                  <a:schemeClr val="tx1"/>
                </a:solidFill>
                <a:effectLst/>
                <a:latin typeface="+mn-lt"/>
                <a:ea typeface="+mn-ea"/>
                <a:cs typeface="+mn-cs"/>
              </a:rPr>
              <a:t> combine to give you 5a. So, after combining like terms, the simplified algebraic expression is negative </a:t>
            </a:r>
            <a:r>
              <a:rPr lang="en-US" sz="1200" i="1" kern="1200" dirty="0">
                <a:solidFill>
                  <a:schemeClr val="tx1"/>
                </a:solidFill>
                <a:effectLst/>
                <a:latin typeface="+mn-lt"/>
                <a:ea typeface="+mn-ea"/>
                <a:cs typeface="+mn-cs"/>
              </a:rPr>
              <a:t>ab</a:t>
            </a:r>
            <a:r>
              <a:rPr lang="en-US" sz="1200" kern="1200" dirty="0">
                <a:solidFill>
                  <a:schemeClr val="tx1"/>
                </a:solidFill>
                <a:effectLst/>
                <a:latin typeface="+mn-lt"/>
                <a:ea typeface="+mn-ea"/>
                <a:cs typeface="+mn-cs"/>
              </a:rPr>
              <a:t> plus 5a. Now, we’re ready to plug in </a:t>
            </a:r>
            <a:r>
              <a:rPr lang="en-US" sz="1200" i="1" kern="1200" dirty="0">
                <a:solidFill>
                  <a:schemeClr val="tx1"/>
                </a:solidFill>
                <a:effectLst/>
                <a:latin typeface="+mn-lt"/>
                <a:ea typeface="+mn-ea"/>
                <a:cs typeface="+mn-cs"/>
              </a:rPr>
              <a:t>a </a:t>
            </a:r>
            <a:r>
              <a:rPr lang="en-US" sz="1200" i="0" kern="1200" dirty="0">
                <a:solidFill>
                  <a:schemeClr val="tx1"/>
                </a:solidFill>
                <a:effectLst/>
                <a:latin typeface="+mn-lt"/>
                <a:ea typeface="+mn-ea"/>
                <a:cs typeface="+mn-cs"/>
              </a:rPr>
              <a:t>equals</a:t>
            </a:r>
            <a:r>
              <a:rPr lang="en-US" sz="1200" i="1" kern="120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2 wherever there is an </a:t>
            </a:r>
            <a:r>
              <a:rPr lang="en-US" sz="1200" i="1" kern="1200" dirty="0">
                <a:solidFill>
                  <a:schemeClr val="tx1"/>
                </a:solidFill>
                <a:effectLst/>
                <a:latin typeface="+mn-lt"/>
                <a:ea typeface="+mn-ea"/>
                <a:cs typeface="+mn-cs"/>
              </a:rPr>
              <a:t>a</a:t>
            </a:r>
            <a:r>
              <a:rPr lang="en-US" sz="1200" kern="1200" dirty="0">
                <a:solidFill>
                  <a:schemeClr val="tx1"/>
                </a:solidFill>
                <a:effectLst/>
                <a:latin typeface="+mn-lt"/>
                <a:ea typeface="+mn-ea"/>
                <a:cs typeface="+mn-cs"/>
              </a:rPr>
              <a:t> in the expression and </a:t>
            </a:r>
            <a:r>
              <a:rPr lang="en-US" sz="1200" i="1" kern="1200" dirty="0">
                <a:solidFill>
                  <a:schemeClr val="tx1"/>
                </a:solidFill>
                <a:effectLst/>
                <a:latin typeface="+mn-lt"/>
                <a:ea typeface="+mn-ea"/>
                <a:cs typeface="+mn-cs"/>
              </a:rPr>
              <a:t>b</a:t>
            </a:r>
            <a:r>
              <a:rPr lang="en-US" sz="1200" kern="1200" dirty="0">
                <a:solidFill>
                  <a:schemeClr val="tx1"/>
                </a:solidFill>
                <a:effectLst/>
                <a:latin typeface="+mn-lt"/>
                <a:ea typeface="+mn-ea"/>
                <a:cs typeface="+mn-cs"/>
              </a:rPr>
              <a:t> equals negative 1 wherever there is a </a:t>
            </a:r>
            <a:r>
              <a:rPr lang="en-US" sz="1200" i="1" kern="1200" dirty="0">
                <a:solidFill>
                  <a:schemeClr val="tx1"/>
                </a:solidFill>
                <a:effectLst/>
                <a:latin typeface="+mn-lt"/>
                <a:ea typeface="+mn-ea"/>
                <a:cs typeface="+mn-cs"/>
              </a:rPr>
              <a:t>b</a:t>
            </a:r>
            <a:r>
              <a:rPr lang="en-US" sz="1200" kern="1200" dirty="0">
                <a:solidFill>
                  <a:schemeClr val="tx1"/>
                </a:solidFill>
                <a:effectLst/>
                <a:latin typeface="+mn-lt"/>
                <a:ea typeface="+mn-ea"/>
                <a:cs typeface="+mn-cs"/>
              </a:rPr>
              <a:t> in the expression. This yields </a:t>
            </a:r>
            <a:r>
              <a:rPr lang="en-US" sz="1200" kern="1200">
                <a:solidFill>
                  <a:schemeClr val="tx1"/>
                </a:solidFill>
                <a:effectLst/>
                <a:latin typeface="+mn-lt"/>
                <a:ea typeface="+mn-ea"/>
                <a:cs typeface="+mn-cs"/>
              </a:rPr>
              <a:t>2 plus </a:t>
            </a:r>
            <a:r>
              <a:rPr lang="en-US" sz="1200" kern="1200" dirty="0">
                <a:solidFill>
                  <a:schemeClr val="tx1"/>
                </a:solidFill>
                <a:effectLst/>
                <a:latin typeface="+mn-lt"/>
                <a:ea typeface="+mn-ea"/>
                <a:cs typeface="+mn-cs"/>
              </a:rPr>
              <a:t>10, which is 12.</a:t>
            </a: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5031911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Let’s start by going through some definitions of terms that we will be using today. A constant is a single number like 6 or 18. A term in an algebraic expression is any single grouping of variables and constants like: 16, 3/4x, negative 5.2, 1.3xy, -5x</a:t>
            </a:r>
            <a:r>
              <a:rPr lang="en-US" sz="1200" kern="1200" baseline="30000" dirty="0">
                <a:solidFill>
                  <a:schemeClr val="tx1"/>
                </a:solidFill>
                <a:effectLst/>
                <a:latin typeface="+mn-lt"/>
                <a:ea typeface="+mn-ea"/>
                <a:cs typeface="+mn-cs"/>
              </a:rPr>
              <a:t>2</a:t>
            </a:r>
            <a:r>
              <a:rPr lang="en-US" sz="1200" kern="1200" dirty="0">
                <a:solidFill>
                  <a:schemeClr val="tx1"/>
                </a:solidFill>
                <a:effectLst/>
                <a:latin typeface="+mn-lt"/>
                <a:ea typeface="+mn-ea"/>
                <a:cs typeface="+mn-cs"/>
              </a:rPr>
              <a:t>, 14b</a:t>
            </a:r>
            <a:r>
              <a:rPr lang="en-US" sz="1200" kern="1200" baseline="30000" dirty="0">
                <a:solidFill>
                  <a:schemeClr val="tx1"/>
                </a:solidFill>
                <a:effectLst/>
                <a:latin typeface="+mn-lt"/>
                <a:ea typeface="+mn-ea"/>
                <a:cs typeface="+mn-cs"/>
              </a:rPr>
              <a:t>3 </a:t>
            </a:r>
            <a:r>
              <a:rPr lang="en-US" sz="1200" kern="1200" dirty="0">
                <a:solidFill>
                  <a:schemeClr val="tx1"/>
                </a:solidFill>
                <a:effectLst/>
                <a:latin typeface="+mn-lt"/>
                <a:ea typeface="+mn-ea"/>
                <a:cs typeface="+mn-cs"/>
              </a:rPr>
              <a:t>and negative x over y. A numerical coefficient is any number in front of a variable. As an example, the term 6x has the constant 6 as the numerical coefficient of the variable </a:t>
            </a:r>
            <a:r>
              <a:rPr lang="en-US" sz="1200" i="1" kern="1200" dirty="0">
                <a:solidFill>
                  <a:schemeClr val="tx1"/>
                </a:solidFill>
                <a:effectLst/>
                <a:latin typeface="+mn-lt"/>
                <a:ea typeface="+mn-ea"/>
                <a:cs typeface="+mn-cs"/>
              </a:rPr>
              <a:t>x</a:t>
            </a:r>
            <a:r>
              <a:rPr lang="en-US" sz="1200" kern="1200" dirty="0">
                <a:solidFill>
                  <a:schemeClr val="tx1"/>
                </a:solidFill>
                <a:effectLst/>
                <a:latin typeface="+mn-lt"/>
                <a:ea typeface="+mn-ea"/>
                <a:cs typeface="+mn-cs"/>
              </a:rPr>
              <a:t>.</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Here is one more definition. If a term has only one variable, then the exponent of the variable is called the degree of the term. In this first example, the variable </a:t>
            </a:r>
            <a:r>
              <a:rPr lang="en-US" sz="1200" i="1" kern="1200" dirty="0">
                <a:solidFill>
                  <a:schemeClr val="tx1"/>
                </a:solidFill>
                <a:effectLst/>
                <a:latin typeface="+mn-lt"/>
                <a:ea typeface="+mn-ea"/>
                <a:cs typeface="+mn-cs"/>
              </a:rPr>
              <a:t>x</a:t>
            </a:r>
            <a:r>
              <a:rPr lang="en-US" sz="1200" kern="1200" dirty="0">
                <a:solidFill>
                  <a:schemeClr val="tx1"/>
                </a:solidFill>
                <a:effectLst/>
                <a:latin typeface="+mn-lt"/>
                <a:ea typeface="+mn-ea"/>
                <a:cs typeface="+mn-cs"/>
              </a:rPr>
              <a:t> is raised to the first power, so the term negative 7.1x is a first-degree term. In this example, the variable </a:t>
            </a:r>
            <a:r>
              <a:rPr lang="en-US" sz="1200" i="1" kern="1200" dirty="0">
                <a:solidFill>
                  <a:schemeClr val="tx1"/>
                </a:solidFill>
                <a:effectLst/>
                <a:latin typeface="+mn-lt"/>
                <a:ea typeface="+mn-ea"/>
                <a:cs typeface="+mn-cs"/>
              </a:rPr>
              <a:t>x</a:t>
            </a:r>
            <a:r>
              <a:rPr lang="en-US" sz="1200" kern="1200" dirty="0">
                <a:solidFill>
                  <a:schemeClr val="tx1"/>
                </a:solidFill>
                <a:effectLst/>
                <a:latin typeface="+mn-lt"/>
                <a:ea typeface="+mn-ea"/>
                <a:cs typeface="+mn-cs"/>
              </a:rPr>
              <a:t> in the term 5x</a:t>
            </a:r>
            <a:r>
              <a:rPr lang="en-US" sz="1200" kern="1200" baseline="30000" dirty="0">
                <a:solidFill>
                  <a:schemeClr val="tx1"/>
                </a:solidFill>
                <a:effectLst/>
                <a:latin typeface="+mn-lt"/>
                <a:ea typeface="+mn-ea"/>
                <a:cs typeface="+mn-cs"/>
              </a:rPr>
              <a:t>3</a:t>
            </a:r>
            <a:r>
              <a:rPr lang="en-US" sz="1200" kern="1200" dirty="0">
                <a:solidFill>
                  <a:schemeClr val="tx1"/>
                </a:solidFill>
                <a:effectLst/>
                <a:latin typeface="+mn-lt"/>
                <a:ea typeface="+mn-ea"/>
                <a:cs typeface="+mn-cs"/>
              </a:rPr>
              <a:t> is raised to the third power, so this is a third-degree term. In this last example, you can think of negative 3 as being multiplied by x</a:t>
            </a:r>
            <a:r>
              <a:rPr lang="en-US" sz="1200" kern="1200" baseline="30000" dirty="0">
                <a:solidFill>
                  <a:schemeClr val="tx1"/>
                </a:solidFill>
                <a:effectLst/>
                <a:latin typeface="+mn-lt"/>
                <a:ea typeface="+mn-ea"/>
                <a:cs typeface="+mn-cs"/>
              </a:rPr>
              <a:t>0</a:t>
            </a:r>
            <a:r>
              <a:rPr lang="en-US" sz="1200" kern="1200" dirty="0">
                <a:solidFill>
                  <a:schemeClr val="tx1"/>
                </a:solidFill>
                <a:effectLst/>
                <a:latin typeface="+mn-lt"/>
                <a:ea typeface="+mn-ea"/>
                <a:cs typeface="+mn-cs"/>
              </a:rPr>
              <a:t>, which is 1, since any variable raised to the zero power is equal to 1. The zero in the exponent of </a:t>
            </a:r>
            <a:r>
              <a:rPr lang="en-US" sz="1200" i="1" kern="1200" dirty="0">
                <a:solidFill>
                  <a:schemeClr val="tx1"/>
                </a:solidFill>
                <a:effectLst/>
                <a:latin typeface="+mn-lt"/>
                <a:ea typeface="+mn-ea"/>
                <a:cs typeface="+mn-cs"/>
              </a:rPr>
              <a:t>x</a:t>
            </a:r>
            <a:r>
              <a:rPr lang="en-US" sz="1200" kern="1200" dirty="0">
                <a:solidFill>
                  <a:schemeClr val="tx1"/>
                </a:solidFill>
                <a:effectLst/>
                <a:latin typeface="+mn-lt"/>
                <a:ea typeface="+mn-ea"/>
                <a:cs typeface="+mn-cs"/>
              </a:rPr>
              <a:t> makes this a zero-degree term.</a:t>
            </a: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Now, let’s talk about like terms. Like terms are either 1) constants  or 2) terms that contain the same variables raised to the same powers. Here are some examples. In this first example, you have a set of constants, all of which can be viewed as being multiplied by x</a:t>
            </a:r>
            <a:r>
              <a:rPr lang="en-US" sz="1200" kern="1200" baseline="30000" dirty="0">
                <a:solidFill>
                  <a:schemeClr val="tx1"/>
                </a:solidFill>
                <a:effectLst/>
                <a:latin typeface="+mn-lt"/>
                <a:ea typeface="+mn-ea"/>
                <a:cs typeface="+mn-cs"/>
              </a:rPr>
              <a:t>0</a:t>
            </a:r>
            <a:r>
              <a:rPr lang="en-US" sz="1200" kern="1200" dirty="0">
                <a:solidFill>
                  <a:schemeClr val="tx1"/>
                </a:solidFill>
                <a:effectLst/>
                <a:latin typeface="+mn-lt"/>
                <a:ea typeface="+mn-ea"/>
                <a:cs typeface="+mn-cs"/>
              </a:rPr>
              <a:t>.  Therefore, all of these constants are like terms. In this example, there is the variable </a:t>
            </a:r>
            <a:r>
              <a:rPr lang="en-US" sz="1200" i="1" kern="1200" dirty="0">
                <a:solidFill>
                  <a:schemeClr val="tx1"/>
                </a:solidFill>
                <a:effectLst/>
                <a:latin typeface="+mn-lt"/>
                <a:ea typeface="+mn-ea"/>
                <a:cs typeface="+mn-cs"/>
              </a:rPr>
              <a:t>a</a:t>
            </a:r>
            <a:r>
              <a:rPr lang="en-US" sz="1200" kern="1200" dirty="0">
                <a:solidFill>
                  <a:schemeClr val="tx1"/>
                </a:solidFill>
                <a:effectLst/>
                <a:latin typeface="+mn-lt"/>
                <a:ea typeface="+mn-ea"/>
                <a:cs typeface="+mn-cs"/>
              </a:rPr>
              <a:t> raised to the first power in each of the terms listed. Since all of these terms have </a:t>
            </a:r>
            <a:r>
              <a:rPr lang="en-US" sz="1200" i="1" kern="1200" dirty="0">
                <a:solidFill>
                  <a:schemeClr val="tx1"/>
                </a:solidFill>
                <a:effectLst/>
                <a:latin typeface="+mn-lt"/>
                <a:ea typeface="+mn-ea"/>
                <a:cs typeface="+mn-cs"/>
              </a:rPr>
              <a:t>a</a:t>
            </a:r>
            <a:r>
              <a:rPr lang="en-US" sz="1200" kern="1200" dirty="0">
                <a:solidFill>
                  <a:schemeClr val="tx1"/>
                </a:solidFill>
                <a:effectLst/>
                <a:latin typeface="+mn-lt"/>
                <a:ea typeface="+mn-ea"/>
                <a:cs typeface="+mn-cs"/>
              </a:rPr>
              <a:t> raised to the first power, they are all like terms. In this last example, both 5xy</a:t>
            </a:r>
            <a:r>
              <a:rPr lang="en-US" sz="1200" kern="1200" baseline="30000" dirty="0">
                <a:solidFill>
                  <a:schemeClr val="tx1"/>
                </a:solidFill>
                <a:effectLst/>
                <a:latin typeface="+mn-lt"/>
                <a:ea typeface="+mn-ea"/>
                <a:cs typeface="+mn-cs"/>
              </a:rPr>
              <a:t>2</a:t>
            </a:r>
            <a:r>
              <a:rPr lang="en-US" sz="1200" kern="1200" dirty="0">
                <a:solidFill>
                  <a:schemeClr val="tx1"/>
                </a:solidFill>
                <a:effectLst/>
                <a:latin typeface="+mn-lt"/>
                <a:ea typeface="+mn-ea"/>
                <a:cs typeface="+mn-cs"/>
              </a:rPr>
              <a:t> and negative 3.2xy</a:t>
            </a:r>
            <a:r>
              <a:rPr lang="en-US" sz="1200" kern="1200" baseline="30000" dirty="0">
                <a:solidFill>
                  <a:schemeClr val="tx1"/>
                </a:solidFill>
                <a:effectLst/>
                <a:latin typeface="+mn-lt"/>
                <a:ea typeface="+mn-ea"/>
                <a:cs typeface="+mn-cs"/>
              </a:rPr>
              <a:t>2</a:t>
            </a:r>
            <a:r>
              <a:rPr lang="en-US" sz="1200" kern="1200" dirty="0">
                <a:solidFill>
                  <a:schemeClr val="tx1"/>
                </a:solidFill>
                <a:effectLst/>
                <a:latin typeface="+mn-lt"/>
                <a:ea typeface="+mn-ea"/>
                <a:cs typeface="+mn-cs"/>
              </a:rPr>
              <a:t> have </a:t>
            </a:r>
            <a:r>
              <a:rPr lang="en-US" sz="1200" i="1" kern="1200" dirty="0">
                <a:solidFill>
                  <a:schemeClr val="tx1"/>
                </a:solidFill>
                <a:effectLst/>
                <a:latin typeface="+mn-lt"/>
                <a:ea typeface="+mn-ea"/>
                <a:cs typeface="+mn-cs"/>
              </a:rPr>
              <a:t>x</a:t>
            </a:r>
            <a:r>
              <a:rPr lang="en-US" sz="1200" kern="1200" dirty="0">
                <a:solidFill>
                  <a:schemeClr val="tx1"/>
                </a:solidFill>
                <a:effectLst/>
                <a:latin typeface="+mn-lt"/>
                <a:ea typeface="+mn-ea"/>
                <a:cs typeface="+mn-cs"/>
              </a:rPr>
              <a:t> times y</a:t>
            </a:r>
            <a:r>
              <a:rPr lang="en-US" sz="1200" kern="1200" baseline="30000" dirty="0">
                <a:solidFill>
                  <a:schemeClr val="tx1"/>
                </a:solidFill>
                <a:effectLst/>
                <a:latin typeface="+mn-lt"/>
                <a:ea typeface="+mn-ea"/>
                <a:cs typeface="+mn-cs"/>
              </a:rPr>
              <a:t>2</a:t>
            </a:r>
            <a:r>
              <a:rPr lang="en-US" sz="1200" kern="1200" dirty="0">
                <a:solidFill>
                  <a:schemeClr val="tx1"/>
                </a:solidFill>
                <a:effectLst/>
                <a:latin typeface="+mn-lt"/>
                <a:ea typeface="+mn-ea"/>
                <a:cs typeface="+mn-cs"/>
              </a:rPr>
              <a:t> as the same two variables raised to the same exponents, making these like terms.</a:t>
            </a: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9939540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Now, let’s cover one final definition: algebraic expression. An algebraic expression is a combination of variables and numbers using any of the operations (addition, subtraction, multiplication, division) as well as exponents. Here are two examples of algebraic expressions. x</a:t>
            </a:r>
            <a:r>
              <a:rPr lang="en-US" sz="1200" kern="1200" baseline="30000" dirty="0">
                <a:solidFill>
                  <a:schemeClr val="tx1"/>
                </a:solidFill>
                <a:effectLst/>
                <a:latin typeface="+mn-lt"/>
                <a:ea typeface="+mn-ea"/>
                <a:cs typeface="+mn-cs"/>
              </a:rPr>
              <a:t>2</a:t>
            </a:r>
            <a:r>
              <a:rPr lang="en-US" sz="1200" kern="1200" dirty="0">
                <a:solidFill>
                  <a:schemeClr val="tx1"/>
                </a:solidFill>
                <a:effectLst/>
                <a:latin typeface="+mn-lt"/>
                <a:ea typeface="+mn-ea"/>
                <a:cs typeface="+mn-cs"/>
              </a:rPr>
              <a:t> minus 14 is a combination of x</a:t>
            </a:r>
            <a:r>
              <a:rPr lang="en-US" sz="1200" kern="1200" baseline="30000" dirty="0">
                <a:solidFill>
                  <a:schemeClr val="tx1"/>
                </a:solidFill>
                <a:effectLst/>
                <a:latin typeface="+mn-lt"/>
                <a:ea typeface="+mn-ea"/>
                <a:cs typeface="+mn-cs"/>
              </a:rPr>
              <a:t>2</a:t>
            </a:r>
            <a:r>
              <a:rPr lang="en-US" sz="1200" kern="1200" dirty="0">
                <a:solidFill>
                  <a:schemeClr val="tx1"/>
                </a:solidFill>
                <a:effectLst/>
                <a:latin typeface="+mn-lt"/>
                <a:ea typeface="+mn-ea"/>
                <a:cs typeface="+mn-cs"/>
              </a:rPr>
              <a:t> and 14 using the plus operation. 2xy divided by 3z</a:t>
            </a:r>
            <a:r>
              <a:rPr lang="en-US" sz="1200" kern="1200" baseline="30000" dirty="0">
                <a:solidFill>
                  <a:schemeClr val="tx1"/>
                </a:solidFill>
                <a:effectLst/>
                <a:latin typeface="+mn-lt"/>
                <a:ea typeface="+mn-ea"/>
                <a:cs typeface="+mn-cs"/>
              </a:rPr>
              <a:t>3</a:t>
            </a:r>
            <a:r>
              <a:rPr lang="en-US" sz="1200" kern="1200" dirty="0">
                <a:solidFill>
                  <a:schemeClr val="tx1"/>
                </a:solidFill>
                <a:effectLst/>
                <a:latin typeface="+mn-lt"/>
                <a:ea typeface="+mn-ea"/>
                <a:cs typeface="+mn-cs"/>
              </a:rPr>
              <a:t> plus y</a:t>
            </a:r>
            <a:r>
              <a:rPr lang="en-US" sz="1200" kern="1200" baseline="30000" dirty="0">
                <a:solidFill>
                  <a:schemeClr val="tx1"/>
                </a:solidFill>
                <a:effectLst/>
                <a:latin typeface="+mn-lt"/>
                <a:ea typeface="+mn-ea"/>
                <a:cs typeface="+mn-cs"/>
              </a:rPr>
              <a:t>2</a:t>
            </a:r>
            <a:r>
              <a:rPr lang="en-US" sz="1200" kern="1200" dirty="0">
                <a:solidFill>
                  <a:schemeClr val="tx1"/>
                </a:solidFill>
                <a:effectLst/>
                <a:latin typeface="+mn-lt"/>
                <a:ea typeface="+mn-ea"/>
                <a:cs typeface="+mn-cs"/>
              </a:rPr>
              <a:t> is another more complicated example of two terms combined again with the plus operation.</a:t>
            </a: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32293450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We are now ready to learn how to simplify algebraic expressions by combining like terms. If an expression has like terms, combine them using the distributive property. “</a:t>
            </a:r>
            <a:r>
              <a:rPr lang="en-US" sz="1200" kern="1200" dirty="0" err="1">
                <a:solidFill>
                  <a:schemeClr val="tx1"/>
                </a:solidFill>
                <a:effectLst/>
                <a:latin typeface="+mn-lt"/>
                <a:ea typeface="+mn-ea"/>
                <a:cs typeface="+mn-cs"/>
              </a:rPr>
              <a:t>ba</a:t>
            </a:r>
            <a:r>
              <a:rPr lang="en-US" sz="1200" kern="1200" dirty="0">
                <a:solidFill>
                  <a:schemeClr val="tx1"/>
                </a:solidFill>
                <a:effectLst/>
                <a:latin typeface="+mn-lt"/>
                <a:ea typeface="+mn-ea"/>
                <a:cs typeface="+mn-cs"/>
              </a:rPr>
              <a:t> plus ca” has two like terms, so we factor out the </a:t>
            </a:r>
            <a:r>
              <a:rPr lang="en-US" sz="1200" i="1" kern="1200" dirty="0">
                <a:solidFill>
                  <a:schemeClr val="tx1"/>
                </a:solidFill>
                <a:effectLst/>
                <a:latin typeface="+mn-lt"/>
                <a:ea typeface="+mn-ea"/>
                <a:cs typeface="+mn-cs"/>
              </a:rPr>
              <a:t>a</a:t>
            </a:r>
            <a:r>
              <a:rPr lang="en-US" sz="1200" kern="1200" dirty="0">
                <a:solidFill>
                  <a:schemeClr val="tx1"/>
                </a:solidFill>
                <a:effectLst/>
                <a:latin typeface="+mn-lt"/>
                <a:ea typeface="+mn-ea"/>
                <a:cs typeface="+mn-cs"/>
              </a:rPr>
              <a:t> from the “(b plus c),” and if </a:t>
            </a:r>
            <a:r>
              <a:rPr lang="en-US" sz="1200" i="1" kern="1200" dirty="0">
                <a:solidFill>
                  <a:schemeClr val="tx1"/>
                </a:solidFill>
                <a:effectLst/>
                <a:latin typeface="+mn-lt"/>
                <a:ea typeface="+mn-ea"/>
                <a:cs typeface="+mn-cs"/>
              </a:rPr>
              <a:t>b</a:t>
            </a:r>
            <a:r>
              <a:rPr lang="en-US" sz="1200" kern="1200" dirty="0">
                <a:solidFill>
                  <a:schemeClr val="tx1"/>
                </a:solidFill>
                <a:effectLst/>
                <a:latin typeface="+mn-lt"/>
                <a:ea typeface="+mn-ea"/>
                <a:cs typeface="+mn-cs"/>
              </a:rPr>
              <a:t> and </a:t>
            </a:r>
            <a:r>
              <a:rPr lang="en-US" sz="1200" i="1" kern="1200" dirty="0">
                <a:solidFill>
                  <a:schemeClr val="tx1"/>
                </a:solidFill>
                <a:effectLst/>
                <a:latin typeface="+mn-lt"/>
                <a:ea typeface="+mn-ea"/>
                <a:cs typeface="+mn-cs"/>
              </a:rPr>
              <a:t>c</a:t>
            </a:r>
            <a:r>
              <a:rPr lang="en-US" sz="1200" kern="1200" dirty="0">
                <a:solidFill>
                  <a:schemeClr val="tx1"/>
                </a:solidFill>
                <a:effectLst/>
                <a:latin typeface="+mn-lt"/>
                <a:ea typeface="+mn-ea"/>
                <a:cs typeface="+mn-cs"/>
              </a:rPr>
              <a:t> were numbers, you would add them together to simplify the expression.</a:t>
            </a: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27548183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Here are some examples. “7x plus 2x” simplifies to 9x by distributing out the 7 and 2 and then adding them together. “6.5y minus 2.3y plus 3” is simplified by combining the like terms 6.5y and negative 2.3y. When those two terms are combined, we have “4.2y plus 3” as the simplified expression. Notice that the 4.2y and 3 are not like terms, so they cannot be simplified.</a:t>
            </a: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14064857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Now</a:t>
            </a:r>
            <a:r>
              <a:rPr lang="en-US" sz="1200" kern="1200">
                <a:solidFill>
                  <a:schemeClr val="tx1"/>
                </a:solidFill>
                <a:effectLst/>
                <a:latin typeface="+mn-lt"/>
                <a:ea typeface="+mn-ea"/>
                <a:cs typeface="+mn-cs"/>
              </a:rPr>
              <a:t>, we </a:t>
            </a:r>
            <a:r>
              <a:rPr lang="en-US" sz="1200" kern="1200" dirty="0">
                <a:solidFill>
                  <a:schemeClr val="tx1"/>
                </a:solidFill>
                <a:effectLst/>
                <a:latin typeface="+mn-lt"/>
                <a:ea typeface="+mn-ea"/>
                <a:cs typeface="+mn-cs"/>
              </a:rPr>
              <a:t>are ready to evaluate an algebraic expression. To evaluate an algebraic expression, follow these steps. First, combine like terms, if possible. Second, substitute the values given for each variable and third, follow the rules for the order of operations.</a:t>
            </a: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6230769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Let’s look at Example 1. This example asks you to evaluate the algebraic expression negative x</a:t>
            </a:r>
            <a:r>
              <a:rPr lang="en-US" sz="1200" kern="1200" baseline="30000" dirty="0">
                <a:solidFill>
                  <a:schemeClr val="tx1"/>
                </a:solidFill>
                <a:effectLst/>
                <a:latin typeface="+mn-lt"/>
                <a:ea typeface="+mn-ea"/>
                <a:cs typeface="+mn-cs"/>
              </a:rPr>
              <a:t>2</a:t>
            </a:r>
            <a:r>
              <a:rPr lang="en-US" sz="1200" kern="1200" dirty="0">
                <a:solidFill>
                  <a:schemeClr val="tx1"/>
                </a:solidFill>
                <a:effectLst/>
                <a:latin typeface="+mn-lt"/>
                <a:ea typeface="+mn-ea"/>
                <a:cs typeface="+mn-cs"/>
              </a:rPr>
              <a:t> for both the value 3 and negative 4. Let’s evaluate the expression for x equals 3 first. Notice when you plug in the value of 3 for </a:t>
            </a:r>
            <a:r>
              <a:rPr lang="en-US" sz="1200" i="1" kern="1200" dirty="0">
                <a:solidFill>
                  <a:schemeClr val="tx1"/>
                </a:solidFill>
                <a:effectLst/>
                <a:latin typeface="+mn-lt"/>
                <a:ea typeface="+mn-ea"/>
                <a:cs typeface="+mn-cs"/>
              </a:rPr>
              <a:t>x</a:t>
            </a:r>
            <a:r>
              <a:rPr lang="en-US" sz="1200" kern="1200" dirty="0">
                <a:solidFill>
                  <a:schemeClr val="tx1"/>
                </a:solidFill>
                <a:effectLst/>
                <a:latin typeface="+mn-lt"/>
                <a:ea typeface="+mn-ea"/>
                <a:cs typeface="+mn-cs"/>
              </a:rPr>
              <a:t>, you square the 3 first, and then you apply the negative sign, giving you negative 9 as the value for the expression when x equals 3. When x equals negative 4, you again evaluate the exponent first, giving you a positive 16 for the exponent term, and then when you take into account the negative sign, you end up with negative 16 as the value for the expression when x equals negative 4.</a:t>
            </a: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33077827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1/17/2022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1/17/2022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1/17/2022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1/17/2022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1/17/2022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1/17/2022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1/17/2022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1/17/2022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0.xml"/><Relationship Id="rId1" Type="http://schemas.openxmlformats.org/officeDocument/2006/relationships/slideLayout" Target="../slideLayouts/slideLayout1.xml"/><Relationship Id="rId5" Type="http://schemas.openxmlformats.org/officeDocument/2006/relationships/image" Target="../media/image20.png"/><Relationship Id="rId4" Type="http://schemas.openxmlformats.org/officeDocument/2006/relationships/image" Target="../media/image19.png"/></Relationships>
</file>

<file path=ppt/slides/_rels/slide11.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12.xml"/><Relationship Id="rId5" Type="http://schemas.openxmlformats.org/officeDocument/2006/relationships/image" Target="../media/image24.png"/><Relationship Id="rId4" Type="http://schemas.openxmlformats.org/officeDocument/2006/relationships/image" Target="../media/image23.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9.png"/></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12.png"/></Relationships>
</file>

<file path=ppt/slides/_rels/slide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14.svg"/></Relationships>
</file>

<file path=ppt/slides/_rels/slide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openxmlformats.org/officeDocument/2006/relationships/image" Target="../media/image17.png"/><Relationship Id="rId4" Type="http://schemas.openxmlformats.org/officeDocument/2006/relationships/image" Target="../media/image1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2995373"/>
            <a:ext cx="9265024" cy="923330"/>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Algebraic Expressions</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2539453"/>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09E5488-F4C8-46F9-BC74-E222CE65441C}"/>
              </a:ext>
            </a:extLst>
          </p:cNvPr>
          <p:cNvSpPr txBox="1"/>
          <p:nvPr/>
        </p:nvSpPr>
        <p:spPr>
          <a:xfrm>
            <a:off x="6775215" y="4380366"/>
            <a:ext cx="2349746" cy="369332"/>
          </a:xfrm>
          <a:prstGeom prst="rect">
            <a:avLst/>
          </a:prstGeom>
          <a:noFill/>
        </p:spPr>
        <p:txBody>
          <a:bodyPr wrap="none" rtlCol="0">
            <a:spAutoFit/>
          </a:bodyPr>
          <a:lstStyle/>
          <a:p>
            <a:r>
              <a:rPr lang="en-US" i="1" dirty="0"/>
              <a:t>Principles of 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Example 2</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FCFC56A1-9D99-42D2-AF94-790A12179305}"/>
                  </a:ext>
                </a:extLst>
              </p:cNvPr>
              <p:cNvSpPr txBox="1"/>
              <p:nvPr/>
            </p:nvSpPr>
            <p:spPr>
              <a:xfrm>
                <a:off x="1881188" y="1651820"/>
                <a:ext cx="7942046" cy="461665"/>
              </a:xfrm>
              <a:prstGeom prst="rect">
                <a:avLst/>
              </a:prstGeom>
              <a:noFill/>
            </p:spPr>
            <p:txBody>
              <a:bodyPr wrap="none" rtlCol="0">
                <a:spAutoFit/>
              </a:bodyPr>
              <a:lstStyle/>
              <a:p>
                <a:r>
                  <a:rPr lang="en-US" sz="2400" dirty="0"/>
                  <a:t>Simplify and evaluate </a:t>
                </a:r>
                <a14:m>
                  <m:oMath xmlns:m="http://schemas.openxmlformats.org/officeDocument/2006/math">
                    <m:r>
                      <a:rPr lang="en-US" sz="2400" b="0" i="1" smtClean="0">
                        <a:latin typeface="Cambria Math" panose="02040503050406030204" pitchFamily="18" charset="0"/>
                      </a:rPr>
                      <m:t>3</m:t>
                    </m:r>
                    <m:r>
                      <a:rPr lang="en-US" sz="2400" b="0" i="1" smtClean="0">
                        <a:latin typeface="Cambria Math" panose="02040503050406030204" pitchFamily="18" charset="0"/>
                      </a:rPr>
                      <m:t>𝑎𝑏</m:t>
                    </m:r>
                    <m:r>
                      <a:rPr lang="en-US" sz="2400" b="0" i="1" smtClean="0">
                        <a:latin typeface="Cambria Math" panose="02040503050406030204" pitchFamily="18" charset="0"/>
                      </a:rPr>
                      <m:t>−4</m:t>
                    </m:r>
                    <m:r>
                      <a:rPr lang="en-US" sz="2400" b="0" i="1" smtClean="0">
                        <a:latin typeface="Cambria Math" panose="02040503050406030204" pitchFamily="18" charset="0"/>
                      </a:rPr>
                      <m:t>𝑎𝑏</m:t>
                    </m:r>
                    <m:r>
                      <a:rPr lang="en-US" sz="2400" b="0" i="1" smtClean="0">
                        <a:latin typeface="Cambria Math" panose="02040503050406030204" pitchFamily="18" charset="0"/>
                      </a:rPr>
                      <m:t>+6</m:t>
                    </m:r>
                    <m:r>
                      <a:rPr lang="en-US" sz="2400" b="0" i="1" smtClean="0">
                        <a:latin typeface="Cambria Math" panose="02040503050406030204" pitchFamily="18" charset="0"/>
                      </a:rPr>
                      <m:t>𝑎</m:t>
                    </m:r>
                    <m:r>
                      <a:rPr lang="en-US" sz="2400" b="0" i="1" smtClean="0">
                        <a:latin typeface="Cambria Math" panose="02040503050406030204" pitchFamily="18" charset="0"/>
                      </a:rPr>
                      <m:t>−</m:t>
                    </m:r>
                    <m:r>
                      <a:rPr lang="en-US" sz="2400" b="0" i="1" smtClean="0">
                        <a:latin typeface="Cambria Math" panose="02040503050406030204" pitchFamily="18" charset="0"/>
                      </a:rPr>
                      <m:t>𝑎</m:t>
                    </m:r>
                  </m:oMath>
                </a14:m>
                <a:r>
                  <a:rPr lang="en-US" sz="2400" dirty="0"/>
                  <a:t> for </a:t>
                </a:r>
                <a14:m>
                  <m:oMath xmlns:m="http://schemas.openxmlformats.org/officeDocument/2006/math">
                    <m:r>
                      <a:rPr lang="en-US" sz="2400" b="0" i="1" smtClean="0">
                        <a:latin typeface="Cambria Math" panose="02040503050406030204" pitchFamily="18" charset="0"/>
                      </a:rPr>
                      <m:t>𝑎</m:t>
                    </m:r>
                    <m:r>
                      <a:rPr lang="en-US" sz="2400" b="0" i="1" smtClean="0">
                        <a:latin typeface="Cambria Math" panose="02040503050406030204" pitchFamily="18" charset="0"/>
                      </a:rPr>
                      <m:t>=2</m:t>
                    </m:r>
                  </m:oMath>
                </a14:m>
                <a:r>
                  <a:rPr lang="en-US" sz="2400" dirty="0"/>
                  <a:t>, </a:t>
                </a:r>
                <a14:m>
                  <m:oMath xmlns:m="http://schemas.openxmlformats.org/officeDocument/2006/math">
                    <m:r>
                      <a:rPr lang="en-US" sz="2400" b="0" i="1" smtClean="0">
                        <a:latin typeface="Cambria Math" panose="02040503050406030204" pitchFamily="18" charset="0"/>
                      </a:rPr>
                      <m:t>𝑏</m:t>
                    </m:r>
                    <m:r>
                      <a:rPr lang="en-US" sz="2400" b="0" i="1" smtClean="0">
                        <a:latin typeface="Cambria Math" panose="02040503050406030204" pitchFamily="18" charset="0"/>
                      </a:rPr>
                      <m:t>=−1</m:t>
                    </m:r>
                  </m:oMath>
                </a14:m>
                <a:endParaRPr lang="en-US" sz="2400" dirty="0"/>
              </a:p>
            </p:txBody>
          </p:sp>
        </mc:Choice>
        <mc:Fallback xmlns="">
          <p:sp>
            <p:nvSpPr>
              <p:cNvPr id="4" name="TextBox 3">
                <a:extLst>
                  <a:ext uri="{FF2B5EF4-FFF2-40B4-BE49-F238E27FC236}">
                    <a16:creationId xmlns:a16="http://schemas.microsoft.com/office/drawing/2014/main" id="{FCFC56A1-9D99-42D2-AF94-790A12179305}"/>
                  </a:ext>
                </a:extLst>
              </p:cNvPr>
              <p:cNvSpPr txBox="1">
                <a:spLocks noRot="1" noChangeAspect="1" noMove="1" noResize="1" noEditPoints="1" noAdjustHandles="1" noChangeArrowheads="1" noChangeShapeType="1" noTextEdit="1"/>
              </p:cNvSpPr>
              <p:nvPr/>
            </p:nvSpPr>
            <p:spPr>
              <a:xfrm>
                <a:off x="1881188" y="1651820"/>
                <a:ext cx="7942046" cy="461665"/>
              </a:xfrm>
              <a:prstGeom prst="rect">
                <a:avLst/>
              </a:prstGeom>
              <a:blipFill>
                <a:blip r:embed="rId3"/>
                <a:stretch>
                  <a:fillRect l="-1229" t="-10526" b="-28947"/>
                </a:stretch>
              </a:blipFill>
            </p:spPr>
            <p:txBody>
              <a:bodyPr/>
              <a:lstStyle/>
              <a:p>
                <a:r>
                  <a:rPr lang="en-US">
                    <a:noFill/>
                  </a:rPr>
                  <a:t> </a:t>
                </a:r>
              </a:p>
            </p:txBody>
          </p:sp>
        </mc:Fallback>
      </mc:AlternateContent>
      <p:sp>
        <p:nvSpPr>
          <p:cNvPr id="5" name="TextBox 4">
            <a:extLst>
              <a:ext uri="{FF2B5EF4-FFF2-40B4-BE49-F238E27FC236}">
                <a16:creationId xmlns:a16="http://schemas.microsoft.com/office/drawing/2014/main" id="{99B307E6-B64D-4F00-8BE2-7CE4946B2672}"/>
              </a:ext>
            </a:extLst>
          </p:cNvPr>
          <p:cNvSpPr txBox="1"/>
          <p:nvPr/>
        </p:nvSpPr>
        <p:spPr>
          <a:xfrm>
            <a:off x="1881188" y="2627396"/>
            <a:ext cx="1334020" cy="461665"/>
          </a:xfrm>
          <a:prstGeom prst="rect">
            <a:avLst/>
          </a:prstGeom>
          <a:noFill/>
        </p:spPr>
        <p:txBody>
          <a:bodyPr wrap="none" rtlCol="0">
            <a:spAutoFit/>
          </a:bodyPr>
          <a:lstStyle/>
          <a:p>
            <a:r>
              <a:rPr lang="en-US" sz="2400" b="1" dirty="0"/>
              <a:t>Solution</a:t>
            </a:r>
            <a:r>
              <a:rPr lang="en-US" sz="2400" dirty="0"/>
              <a:t>:</a:t>
            </a:r>
          </a:p>
        </p:txBody>
      </p:sp>
      <mc:AlternateContent xmlns:mc="http://schemas.openxmlformats.org/markup-compatibility/2006" xmlns:a14="http://schemas.microsoft.com/office/drawing/2010/main">
        <mc:Choice Requires="a14">
          <p:sp>
            <p:nvSpPr>
              <p:cNvPr id="2" name="TextBox 1">
                <a:extLst>
                  <a:ext uri="{FF2B5EF4-FFF2-40B4-BE49-F238E27FC236}">
                    <a16:creationId xmlns:a16="http://schemas.microsoft.com/office/drawing/2014/main" id="{8CDBDA86-D813-4D8E-84A6-8243B78A2012}"/>
                  </a:ext>
                </a:extLst>
              </p:cNvPr>
              <p:cNvSpPr txBox="1"/>
              <p:nvPr/>
            </p:nvSpPr>
            <p:spPr>
              <a:xfrm>
                <a:off x="2361385" y="3418306"/>
                <a:ext cx="4414222"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400" b="0" i="1" smtClean="0">
                          <a:latin typeface="Cambria Math" panose="02040503050406030204" pitchFamily="18" charset="0"/>
                        </a:rPr>
                        <m:t>3</m:t>
                      </m:r>
                      <m:r>
                        <a:rPr lang="en-US" sz="2400" b="0" i="1" smtClean="0">
                          <a:latin typeface="Cambria Math" panose="02040503050406030204" pitchFamily="18" charset="0"/>
                        </a:rPr>
                        <m:t>𝑎𝑏</m:t>
                      </m:r>
                      <m:r>
                        <a:rPr lang="en-US" sz="2400" b="0" i="1" smtClean="0">
                          <a:latin typeface="Cambria Math" panose="02040503050406030204" pitchFamily="18" charset="0"/>
                        </a:rPr>
                        <m:t>−4</m:t>
                      </m:r>
                      <m:r>
                        <a:rPr lang="en-US" sz="2400" b="0" i="1" smtClean="0">
                          <a:latin typeface="Cambria Math" panose="02040503050406030204" pitchFamily="18" charset="0"/>
                        </a:rPr>
                        <m:t>𝑎𝑏</m:t>
                      </m:r>
                      <m:r>
                        <a:rPr lang="en-US" sz="2400" b="0" i="1" smtClean="0">
                          <a:latin typeface="Cambria Math" panose="02040503050406030204" pitchFamily="18" charset="0"/>
                        </a:rPr>
                        <m:t>+6</m:t>
                      </m:r>
                      <m:r>
                        <a:rPr lang="en-US" sz="2400" b="0" i="1" smtClean="0">
                          <a:latin typeface="Cambria Math" panose="02040503050406030204" pitchFamily="18" charset="0"/>
                        </a:rPr>
                        <m:t>𝑎</m:t>
                      </m:r>
                      <m:r>
                        <a:rPr lang="en-US" sz="2400" b="0" i="1" smtClean="0">
                          <a:latin typeface="Cambria Math" panose="02040503050406030204" pitchFamily="18" charset="0"/>
                        </a:rPr>
                        <m:t>−</m:t>
                      </m:r>
                      <m:r>
                        <a:rPr lang="en-US" sz="2400" b="0" i="1" smtClean="0">
                          <a:latin typeface="Cambria Math" panose="02040503050406030204" pitchFamily="18" charset="0"/>
                        </a:rPr>
                        <m:t>𝑎</m:t>
                      </m:r>
                      <m:r>
                        <a:rPr lang="en-US" sz="2400" b="0" i="1" smtClean="0">
                          <a:latin typeface="Cambria Math" panose="02040503050406030204" pitchFamily="18" charset="0"/>
                        </a:rPr>
                        <m:t>=−</m:t>
                      </m:r>
                      <m:r>
                        <a:rPr lang="en-US" sz="2400" b="0" i="1" smtClean="0">
                          <a:latin typeface="Cambria Math" panose="02040503050406030204" pitchFamily="18" charset="0"/>
                        </a:rPr>
                        <m:t>𝑎𝑏</m:t>
                      </m:r>
                      <m:r>
                        <a:rPr lang="en-US" sz="2400" b="0" i="1" smtClean="0">
                          <a:latin typeface="Cambria Math" panose="02040503050406030204" pitchFamily="18" charset="0"/>
                        </a:rPr>
                        <m:t>+5</m:t>
                      </m:r>
                      <m:r>
                        <a:rPr lang="en-US" sz="2400" b="0" i="1" smtClean="0">
                          <a:latin typeface="Cambria Math" panose="02040503050406030204" pitchFamily="18" charset="0"/>
                        </a:rPr>
                        <m:t>𝑎</m:t>
                      </m:r>
                    </m:oMath>
                  </m:oMathPara>
                </a14:m>
                <a:endParaRPr lang="en-US" sz="2400" dirty="0"/>
              </a:p>
            </p:txBody>
          </p:sp>
        </mc:Choice>
        <mc:Fallback xmlns="">
          <p:sp>
            <p:nvSpPr>
              <p:cNvPr id="2" name="TextBox 1">
                <a:extLst>
                  <a:ext uri="{FF2B5EF4-FFF2-40B4-BE49-F238E27FC236}">
                    <a16:creationId xmlns:a16="http://schemas.microsoft.com/office/drawing/2014/main" id="{8CDBDA86-D813-4D8E-84A6-8243B78A2012}"/>
                  </a:ext>
                </a:extLst>
              </p:cNvPr>
              <p:cNvSpPr txBox="1">
                <a:spLocks noRot="1" noChangeAspect="1" noMove="1" noResize="1" noEditPoints="1" noAdjustHandles="1" noChangeArrowheads="1" noChangeShapeType="1" noTextEdit="1"/>
              </p:cNvSpPr>
              <p:nvPr/>
            </p:nvSpPr>
            <p:spPr>
              <a:xfrm>
                <a:off x="2361385" y="3418306"/>
                <a:ext cx="4414222" cy="369332"/>
              </a:xfrm>
              <a:prstGeom prst="rect">
                <a:avLst/>
              </a:prstGeom>
              <a:blipFill>
                <a:blip r:embed="rId4"/>
                <a:stretch>
                  <a:fillRect l="-1243" r="-1243" b="-833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98AA9E81-E9A7-496E-A069-F39F1F168585}"/>
                  </a:ext>
                </a:extLst>
              </p:cNvPr>
              <p:cNvSpPr txBox="1"/>
              <p:nvPr/>
            </p:nvSpPr>
            <p:spPr>
              <a:xfrm>
                <a:off x="2361385" y="4255382"/>
                <a:ext cx="4281044" cy="1107996"/>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400" b="0" i="1" smtClean="0">
                          <a:latin typeface="Cambria Math" panose="02040503050406030204" pitchFamily="18" charset="0"/>
                        </a:rPr>
                        <m:t>−</m:t>
                      </m:r>
                      <m:r>
                        <a:rPr lang="en-US" sz="2400" b="0" i="1" smtClean="0">
                          <a:latin typeface="Cambria Math" panose="02040503050406030204" pitchFamily="18" charset="0"/>
                        </a:rPr>
                        <m:t>𝑎𝑏</m:t>
                      </m:r>
                      <m:r>
                        <a:rPr lang="en-US" sz="2400" b="0" i="1" smtClean="0">
                          <a:latin typeface="Cambria Math" panose="02040503050406030204" pitchFamily="18" charset="0"/>
                        </a:rPr>
                        <m:t>+5</m:t>
                      </m:r>
                      <m:r>
                        <a:rPr lang="en-US" sz="2400" b="0" i="1" smtClean="0">
                          <a:latin typeface="Cambria Math" panose="02040503050406030204" pitchFamily="18" charset="0"/>
                        </a:rPr>
                        <m:t>𝑎</m:t>
                      </m:r>
                      <m:r>
                        <a:rPr lang="en-US" sz="2400" b="0" i="1" smtClean="0">
                          <a:latin typeface="Cambria Math" panose="02040503050406030204" pitchFamily="18" charset="0"/>
                        </a:rPr>
                        <m:t>=−1</m:t>
                      </m:r>
                      <m:d>
                        <m:dPr>
                          <m:ctrlPr>
                            <a:rPr lang="en-US" sz="2400" b="0" i="1" smtClean="0">
                              <a:latin typeface="Cambria Math" panose="02040503050406030204" pitchFamily="18" charset="0"/>
                            </a:rPr>
                          </m:ctrlPr>
                        </m:dPr>
                        <m:e>
                          <m:r>
                            <a:rPr lang="en-US" sz="2400" b="0" i="1" smtClean="0">
                              <a:solidFill>
                                <a:srgbClr val="C00000"/>
                              </a:solidFill>
                              <a:latin typeface="Cambria Math" panose="02040503050406030204" pitchFamily="18" charset="0"/>
                            </a:rPr>
                            <m:t>2</m:t>
                          </m:r>
                        </m:e>
                      </m:d>
                      <m:d>
                        <m:dPr>
                          <m:ctrlPr>
                            <a:rPr lang="en-US" sz="2400" b="0" i="1" smtClean="0">
                              <a:latin typeface="Cambria Math" panose="02040503050406030204" pitchFamily="18" charset="0"/>
                            </a:rPr>
                          </m:ctrlPr>
                        </m:dPr>
                        <m:e>
                          <m:r>
                            <a:rPr lang="en-US" sz="2400" b="0" i="1" smtClean="0">
                              <a:solidFill>
                                <a:schemeClr val="accent1"/>
                              </a:solidFill>
                              <a:latin typeface="Cambria Math" panose="02040503050406030204" pitchFamily="18" charset="0"/>
                            </a:rPr>
                            <m:t>−1</m:t>
                          </m:r>
                        </m:e>
                      </m:d>
                      <m:r>
                        <a:rPr lang="en-US" sz="2400" b="0" i="1" smtClean="0">
                          <a:latin typeface="Cambria Math" panose="02040503050406030204" pitchFamily="18" charset="0"/>
                        </a:rPr>
                        <m:t>+5</m:t>
                      </m:r>
                      <m:d>
                        <m:dPr>
                          <m:ctrlPr>
                            <a:rPr lang="en-US" sz="2400" b="0" i="1" smtClean="0">
                              <a:latin typeface="Cambria Math" panose="02040503050406030204" pitchFamily="18" charset="0"/>
                            </a:rPr>
                          </m:ctrlPr>
                        </m:dPr>
                        <m:e>
                          <m:r>
                            <a:rPr lang="en-US" sz="2400" b="0" i="1" smtClean="0">
                              <a:solidFill>
                                <a:srgbClr val="C00000"/>
                              </a:solidFill>
                              <a:latin typeface="Cambria Math" panose="02040503050406030204" pitchFamily="18" charset="0"/>
                            </a:rPr>
                            <m:t>2</m:t>
                          </m:r>
                        </m:e>
                      </m:d>
                    </m:oMath>
                  </m:oMathPara>
                </a14:m>
                <a:endParaRPr lang="en-US" sz="2400" b="0" dirty="0"/>
              </a:p>
              <a:p>
                <a:r>
                  <a:rPr lang="en-US" sz="2400" b="0" dirty="0"/>
                  <a:t>                     </a:t>
                </a:r>
                <a14:m>
                  <m:oMath xmlns:m="http://schemas.openxmlformats.org/officeDocument/2006/math">
                    <m:r>
                      <a:rPr lang="en-US" sz="2400" b="0" i="1" smtClean="0">
                        <a:latin typeface="Cambria Math" panose="02040503050406030204" pitchFamily="18" charset="0"/>
                      </a:rPr>
                      <m:t>=2+10</m:t>
                    </m:r>
                  </m:oMath>
                </a14:m>
                <a:endParaRPr lang="en-US" sz="2400" b="0" dirty="0"/>
              </a:p>
              <a:p>
                <a:r>
                  <a:rPr lang="en-US" sz="2400" b="0" dirty="0"/>
                  <a:t>                     </a:t>
                </a:r>
                <a14:m>
                  <m:oMath xmlns:m="http://schemas.openxmlformats.org/officeDocument/2006/math">
                    <m:r>
                      <a:rPr lang="en-US" sz="2400" b="0" i="1" smtClean="0">
                        <a:latin typeface="Cambria Math" panose="02040503050406030204" pitchFamily="18" charset="0"/>
                      </a:rPr>
                      <m:t>=12</m:t>
                    </m:r>
                  </m:oMath>
                </a14:m>
                <a:endParaRPr lang="en-US" sz="2400" dirty="0"/>
              </a:p>
            </p:txBody>
          </p:sp>
        </mc:Choice>
        <mc:Fallback xmlns="">
          <p:sp>
            <p:nvSpPr>
              <p:cNvPr id="3" name="TextBox 2">
                <a:extLst>
                  <a:ext uri="{FF2B5EF4-FFF2-40B4-BE49-F238E27FC236}">
                    <a16:creationId xmlns:a16="http://schemas.microsoft.com/office/drawing/2014/main" id="{98AA9E81-E9A7-496E-A069-F39F1F168585}"/>
                  </a:ext>
                </a:extLst>
              </p:cNvPr>
              <p:cNvSpPr txBox="1">
                <a:spLocks noRot="1" noChangeAspect="1" noMove="1" noResize="1" noEditPoints="1" noAdjustHandles="1" noChangeArrowheads="1" noChangeShapeType="1" noTextEdit="1"/>
              </p:cNvSpPr>
              <p:nvPr/>
            </p:nvSpPr>
            <p:spPr>
              <a:xfrm>
                <a:off x="2361385" y="4255382"/>
                <a:ext cx="4281044" cy="1107996"/>
              </a:xfrm>
              <a:prstGeom prst="rect">
                <a:avLst/>
              </a:prstGeom>
              <a:blipFill>
                <a:blip r:embed="rId5"/>
                <a:stretch>
                  <a:fillRect b="-1648"/>
                </a:stretch>
              </a:blipFill>
            </p:spPr>
            <p:txBody>
              <a:bodyPr/>
              <a:lstStyle/>
              <a:p>
                <a:r>
                  <a:rPr lang="en-US">
                    <a:noFill/>
                  </a:rPr>
                  <a:t> </a:t>
                </a:r>
              </a:p>
            </p:txBody>
          </p:sp>
        </mc:Fallback>
      </mc:AlternateContent>
    </p:spTree>
    <p:extLst>
      <p:ext uri="{BB962C8B-B14F-4D97-AF65-F5344CB8AC3E}">
        <p14:creationId xmlns:p14="http://schemas.microsoft.com/office/powerpoint/2010/main" val="26572168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Definitions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9CA058A8-B29F-49CF-848C-927CB185E8F3}"/>
              </a:ext>
            </a:extLst>
          </p:cNvPr>
          <p:cNvSpPr/>
          <p:nvPr/>
        </p:nvSpPr>
        <p:spPr>
          <a:xfrm>
            <a:off x="1881188" y="1416833"/>
            <a:ext cx="5375254" cy="461665"/>
          </a:xfrm>
          <a:prstGeom prst="rect">
            <a:avLst/>
          </a:prstGeom>
        </p:spPr>
        <p:txBody>
          <a:bodyPr wrap="none">
            <a:spAutoFit/>
          </a:bodyPr>
          <a:lstStyle/>
          <a:p>
            <a:r>
              <a:rPr lang="en-US" sz="2400" dirty="0"/>
              <a:t>A </a:t>
            </a:r>
            <a:r>
              <a:rPr lang="en-US" sz="2400" b="1" dirty="0"/>
              <a:t>constant</a:t>
            </a:r>
            <a:r>
              <a:rPr lang="en-US" sz="2400" dirty="0"/>
              <a:t> is a single number, like 6 or 18.</a:t>
            </a:r>
          </a:p>
        </p:txBody>
      </p:sp>
      <p:sp>
        <p:nvSpPr>
          <p:cNvPr id="3" name="Rectangle 2">
            <a:extLst>
              <a:ext uri="{FF2B5EF4-FFF2-40B4-BE49-F238E27FC236}">
                <a16:creationId xmlns:a16="http://schemas.microsoft.com/office/drawing/2014/main" id="{A507C359-80F3-43DD-8F0F-23ECB115839F}"/>
              </a:ext>
            </a:extLst>
          </p:cNvPr>
          <p:cNvSpPr/>
          <p:nvPr/>
        </p:nvSpPr>
        <p:spPr>
          <a:xfrm>
            <a:off x="1881187" y="2157422"/>
            <a:ext cx="8429625" cy="830997"/>
          </a:xfrm>
          <a:prstGeom prst="rect">
            <a:avLst/>
          </a:prstGeom>
        </p:spPr>
        <p:txBody>
          <a:bodyPr wrap="square">
            <a:spAutoFit/>
          </a:bodyPr>
          <a:lstStyle/>
          <a:p>
            <a:r>
              <a:rPr lang="en-US" sz="2400" dirty="0"/>
              <a:t>A </a:t>
            </a:r>
            <a:r>
              <a:rPr lang="en-US" sz="2400" b="1" dirty="0"/>
              <a:t>term</a:t>
            </a:r>
            <a:r>
              <a:rPr lang="en-US" sz="2400" dirty="0"/>
              <a:t> in an algebraic expression is any single grouping of variables and constants like... </a:t>
            </a:r>
          </a:p>
        </p:txBody>
      </p:sp>
      <p:sp>
        <p:nvSpPr>
          <p:cNvPr id="4" name="Rectangle 3">
            <a:extLst>
              <a:ext uri="{FF2B5EF4-FFF2-40B4-BE49-F238E27FC236}">
                <a16:creationId xmlns:a16="http://schemas.microsoft.com/office/drawing/2014/main" id="{1EC89FCF-9D09-459D-9027-1566ACC56278}"/>
              </a:ext>
            </a:extLst>
          </p:cNvPr>
          <p:cNvSpPr/>
          <p:nvPr/>
        </p:nvSpPr>
        <p:spPr>
          <a:xfrm>
            <a:off x="1881187" y="4146655"/>
            <a:ext cx="7693966" cy="461665"/>
          </a:xfrm>
          <a:prstGeom prst="rect">
            <a:avLst/>
          </a:prstGeom>
        </p:spPr>
        <p:txBody>
          <a:bodyPr wrap="none">
            <a:spAutoFit/>
          </a:bodyPr>
          <a:lstStyle/>
          <a:p>
            <a:r>
              <a:rPr lang="en-US" sz="2400" dirty="0"/>
              <a:t>A </a:t>
            </a:r>
            <a:r>
              <a:rPr lang="en-US" sz="2400" b="1" dirty="0"/>
              <a:t>numerical coefficient </a:t>
            </a:r>
            <a:r>
              <a:rPr lang="en-US" sz="2400" dirty="0"/>
              <a:t>is any number in front of a variable .</a:t>
            </a:r>
          </a:p>
        </p:txBody>
      </p:sp>
      <p:sp>
        <p:nvSpPr>
          <p:cNvPr id="5" name="Rectangle 4">
            <a:extLst>
              <a:ext uri="{FF2B5EF4-FFF2-40B4-BE49-F238E27FC236}">
                <a16:creationId xmlns:a16="http://schemas.microsoft.com/office/drawing/2014/main" id="{A9824C6B-7C82-4A49-B8C8-175EE0719B55}"/>
              </a:ext>
            </a:extLst>
          </p:cNvPr>
          <p:cNvSpPr/>
          <p:nvPr/>
        </p:nvSpPr>
        <p:spPr>
          <a:xfrm>
            <a:off x="2241755" y="4626141"/>
            <a:ext cx="8069057" cy="830997"/>
          </a:xfrm>
          <a:prstGeom prst="rect">
            <a:avLst/>
          </a:prstGeom>
        </p:spPr>
        <p:txBody>
          <a:bodyPr wrap="square">
            <a:spAutoFit/>
          </a:bodyPr>
          <a:lstStyle/>
          <a:p>
            <a:r>
              <a:rPr lang="en-US" sz="2400" dirty="0"/>
              <a:t>Example: The term 6x has the constant 6 as the numerical coefficient of the variable </a:t>
            </a:r>
            <a:r>
              <a:rPr lang="en-US" sz="2400" i="1" dirty="0"/>
              <a:t>x</a:t>
            </a:r>
            <a:r>
              <a:rPr lang="en-US" sz="2400" dirty="0"/>
              <a:t>.</a:t>
            </a:r>
          </a:p>
        </p:txBody>
      </p:sp>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38F4C298-64E0-4DF9-A5DA-9626603D15C0}"/>
                  </a:ext>
                </a:extLst>
              </p:cNvPr>
              <p:cNvSpPr txBox="1"/>
              <p:nvPr/>
            </p:nvSpPr>
            <p:spPr>
              <a:xfrm>
                <a:off x="2241755" y="3006240"/>
                <a:ext cx="4615174" cy="538545"/>
              </a:xfrm>
              <a:prstGeom prst="rect">
                <a:avLst/>
              </a:prstGeom>
              <a:noFill/>
            </p:spPr>
            <p:txBody>
              <a:bodyPr wrap="none" rtlCol="0">
                <a:spAutoFit/>
              </a:bodyPr>
              <a:lstStyle/>
              <a:p>
                <a14:m>
                  <m:oMath xmlns:m="http://schemas.openxmlformats.org/officeDocument/2006/math">
                    <m:r>
                      <a:rPr lang="en-US" sz="2000" b="0" i="1" smtClean="0">
                        <a:latin typeface="Cambria Math" panose="02040503050406030204" pitchFamily="18" charset="0"/>
                      </a:rPr>
                      <m:t>16</m:t>
                    </m:r>
                  </m:oMath>
                </a14:m>
                <a:r>
                  <a:rPr lang="en-US" sz="2000" dirty="0"/>
                  <a:t>, </a:t>
                </a:r>
                <a14:m>
                  <m:oMath xmlns:m="http://schemas.openxmlformats.org/officeDocument/2006/math">
                    <m:f>
                      <m:fPr>
                        <m:ctrlPr>
                          <a:rPr lang="en-US" sz="2000" i="1" smtClean="0">
                            <a:latin typeface="Cambria Math" panose="02040503050406030204" pitchFamily="18" charset="0"/>
                          </a:rPr>
                        </m:ctrlPr>
                      </m:fPr>
                      <m:num>
                        <m:r>
                          <a:rPr lang="en-US" sz="2000" b="0" i="1" smtClean="0">
                            <a:latin typeface="Cambria Math" panose="02040503050406030204" pitchFamily="18" charset="0"/>
                          </a:rPr>
                          <m:t>3</m:t>
                        </m:r>
                      </m:num>
                      <m:den>
                        <m:r>
                          <a:rPr lang="en-US" sz="2000" b="0" i="1" smtClean="0">
                            <a:latin typeface="Cambria Math" panose="02040503050406030204" pitchFamily="18" charset="0"/>
                          </a:rPr>
                          <m:t>4</m:t>
                        </m:r>
                      </m:den>
                    </m:f>
                    <m:r>
                      <a:rPr lang="en-US" sz="2000" b="0" i="1" smtClean="0">
                        <a:latin typeface="Cambria Math" panose="02040503050406030204" pitchFamily="18" charset="0"/>
                      </a:rPr>
                      <m:t>𝑥</m:t>
                    </m:r>
                  </m:oMath>
                </a14:m>
                <a:r>
                  <a:rPr lang="en-US" sz="2000" dirty="0"/>
                  <a:t>, </a:t>
                </a:r>
                <a14:m>
                  <m:oMath xmlns:m="http://schemas.openxmlformats.org/officeDocument/2006/math">
                    <m:r>
                      <a:rPr lang="en-US" sz="2000" b="0" i="1" smtClean="0">
                        <a:latin typeface="Cambria Math" panose="02040503050406030204" pitchFamily="18" charset="0"/>
                      </a:rPr>
                      <m:t>−5.2</m:t>
                    </m:r>
                  </m:oMath>
                </a14:m>
                <a:r>
                  <a:rPr lang="en-US" sz="2000" dirty="0"/>
                  <a:t>, </a:t>
                </a:r>
                <a14:m>
                  <m:oMath xmlns:m="http://schemas.openxmlformats.org/officeDocument/2006/math">
                    <m:r>
                      <a:rPr lang="en-US" sz="2000" b="0" i="1" smtClean="0">
                        <a:latin typeface="Cambria Math" panose="02040503050406030204" pitchFamily="18" charset="0"/>
                      </a:rPr>
                      <m:t>1.3</m:t>
                    </m:r>
                    <m:r>
                      <a:rPr lang="en-US" sz="2000" b="0" i="1" smtClean="0">
                        <a:latin typeface="Cambria Math" panose="02040503050406030204" pitchFamily="18" charset="0"/>
                      </a:rPr>
                      <m:t>𝑥𝑦</m:t>
                    </m:r>
                  </m:oMath>
                </a14:m>
                <a:r>
                  <a:rPr lang="en-US" sz="2000" dirty="0"/>
                  <a:t>, </a:t>
                </a:r>
                <a14:m>
                  <m:oMath xmlns:m="http://schemas.openxmlformats.org/officeDocument/2006/math">
                    <m:sSup>
                      <m:sSupPr>
                        <m:ctrlPr>
                          <a:rPr lang="en-US" sz="2000" i="1" smtClean="0">
                            <a:latin typeface="Cambria Math" panose="02040503050406030204" pitchFamily="18" charset="0"/>
                          </a:rPr>
                        </m:ctrlPr>
                      </m:sSupPr>
                      <m:e>
                        <m:r>
                          <a:rPr lang="en-US" sz="2000" b="0" i="1" smtClean="0">
                            <a:latin typeface="Cambria Math" panose="02040503050406030204" pitchFamily="18" charset="0"/>
                          </a:rPr>
                          <m:t>−5</m:t>
                        </m:r>
                        <m:r>
                          <a:rPr lang="en-US" sz="2000" b="0" i="1" smtClean="0">
                            <a:latin typeface="Cambria Math" panose="02040503050406030204" pitchFamily="18" charset="0"/>
                          </a:rPr>
                          <m:t>𝑥</m:t>
                        </m:r>
                      </m:e>
                      <m:sup>
                        <m:r>
                          <a:rPr lang="en-US" sz="2000" b="0" i="1" smtClean="0">
                            <a:latin typeface="Cambria Math" panose="02040503050406030204" pitchFamily="18" charset="0"/>
                          </a:rPr>
                          <m:t>2</m:t>
                        </m:r>
                      </m:sup>
                    </m:sSup>
                  </m:oMath>
                </a14:m>
                <a:r>
                  <a:rPr lang="en-US" sz="2000" dirty="0"/>
                  <a:t>, </a:t>
                </a:r>
                <a14:m>
                  <m:oMath xmlns:m="http://schemas.openxmlformats.org/officeDocument/2006/math">
                    <m:sSup>
                      <m:sSupPr>
                        <m:ctrlPr>
                          <a:rPr lang="en-US" sz="2000" i="1" smtClean="0">
                            <a:latin typeface="Cambria Math" panose="02040503050406030204" pitchFamily="18" charset="0"/>
                          </a:rPr>
                        </m:ctrlPr>
                      </m:sSupPr>
                      <m:e>
                        <m:r>
                          <a:rPr lang="en-US" sz="2000" b="0" i="1" smtClean="0">
                            <a:latin typeface="Cambria Math" panose="02040503050406030204" pitchFamily="18" charset="0"/>
                          </a:rPr>
                          <m:t>14</m:t>
                        </m:r>
                        <m:r>
                          <a:rPr lang="en-US" sz="2000" b="0" i="1" smtClean="0">
                            <a:latin typeface="Cambria Math" panose="02040503050406030204" pitchFamily="18" charset="0"/>
                          </a:rPr>
                          <m:t>𝑏</m:t>
                        </m:r>
                      </m:e>
                      <m:sup>
                        <m:r>
                          <a:rPr lang="en-US" sz="2000" b="0" i="1" smtClean="0">
                            <a:latin typeface="Cambria Math" panose="02040503050406030204" pitchFamily="18" charset="0"/>
                          </a:rPr>
                          <m:t>3</m:t>
                        </m:r>
                      </m:sup>
                    </m:sSup>
                  </m:oMath>
                </a14:m>
                <a:r>
                  <a:rPr lang="en-US" sz="2000" dirty="0"/>
                  <a:t>, and </a:t>
                </a:r>
                <a14:m>
                  <m:oMath xmlns:m="http://schemas.openxmlformats.org/officeDocument/2006/math">
                    <m:r>
                      <a:rPr lang="en-US" sz="2000" b="0" i="1" smtClean="0">
                        <a:latin typeface="Cambria Math" panose="02040503050406030204" pitchFamily="18" charset="0"/>
                      </a:rPr>
                      <m:t>−</m:t>
                    </m:r>
                    <m:f>
                      <m:fPr>
                        <m:ctrlPr>
                          <a:rPr lang="en-US" sz="2000" b="0" i="1" smtClean="0">
                            <a:latin typeface="Cambria Math" panose="02040503050406030204" pitchFamily="18" charset="0"/>
                          </a:rPr>
                        </m:ctrlPr>
                      </m:fPr>
                      <m:num>
                        <m:r>
                          <a:rPr lang="en-US" sz="2000" b="0" i="1" smtClean="0">
                            <a:latin typeface="Cambria Math" panose="02040503050406030204" pitchFamily="18" charset="0"/>
                          </a:rPr>
                          <m:t>𝑥</m:t>
                        </m:r>
                      </m:num>
                      <m:den>
                        <m:r>
                          <a:rPr lang="en-US" sz="2000" b="0" i="1" smtClean="0">
                            <a:latin typeface="Cambria Math" panose="02040503050406030204" pitchFamily="18" charset="0"/>
                          </a:rPr>
                          <m:t>𝑦</m:t>
                        </m:r>
                      </m:den>
                    </m:f>
                  </m:oMath>
                </a14:m>
                <a:endParaRPr lang="en-US" sz="2000" dirty="0"/>
              </a:p>
            </p:txBody>
          </p:sp>
        </mc:Choice>
        <mc:Fallback xmlns="">
          <p:sp>
            <p:nvSpPr>
              <p:cNvPr id="6" name="TextBox 5">
                <a:extLst>
                  <a:ext uri="{FF2B5EF4-FFF2-40B4-BE49-F238E27FC236}">
                    <a16:creationId xmlns:a16="http://schemas.microsoft.com/office/drawing/2014/main" id="{38F4C298-64E0-4DF9-A5DA-9626603D15C0}"/>
                  </a:ext>
                </a:extLst>
              </p:cNvPr>
              <p:cNvSpPr txBox="1">
                <a:spLocks noRot="1" noChangeAspect="1" noMove="1" noResize="1" noEditPoints="1" noAdjustHandles="1" noChangeArrowheads="1" noChangeShapeType="1" noTextEdit="1"/>
              </p:cNvSpPr>
              <p:nvPr/>
            </p:nvSpPr>
            <p:spPr>
              <a:xfrm>
                <a:off x="2241755" y="3006240"/>
                <a:ext cx="4615174" cy="538545"/>
              </a:xfrm>
              <a:prstGeom prst="rect">
                <a:avLst/>
              </a:prstGeom>
              <a:blipFill>
                <a:blip r:embed="rId3"/>
                <a:stretch>
                  <a:fillRect b="-5682"/>
                </a:stretch>
              </a:blipFill>
            </p:spPr>
            <p:txBody>
              <a:bodyPr/>
              <a:lstStyle/>
              <a:p>
                <a:r>
                  <a:rPr lang="en-US">
                    <a:noFill/>
                  </a:rPr>
                  <a:t> </a:t>
                </a:r>
              </a:p>
            </p:txBody>
          </p:sp>
        </mc:Fallback>
      </mc:AlternateContent>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Definitions cont’d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47CBA576-953B-47C4-9012-164DD723FDC1}"/>
              </a:ext>
            </a:extLst>
          </p:cNvPr>
          <p:cNvSpPr/>
          <p:nvPr/>
        </p:nvSpPr>
        <p:spPr>
          <a:xfrm>
            <a:off x="1881188" y="1572003"/>
            <a:ext cx="8501678" cy="830997"/>
          </a:xfrm>
          <a:prstGeom prst="rect">
            <a:avLst/>
          </a:prstGeom>
        </p:spPr>
        <p:txBody>
          <a:bodyPr wrap="square">
            <a:spAutoFit/>
          </a:bodyPr>
          <a:lstStyle/>
          <a:p>
            <a:r>
              <a:rPr lang="en-US" sz="2400" dirty="0"/>
              <a:t>If a term has only one variable, then the exponent of the variable is called the </a:t>
            </a:r>
            <a:r>
              <a:rPr lang="en-US" sz="2400" b="1" dirty="0"/>
              <a:t>degree</a:t>
            </a:r>
            <a:r>
              <a:rPr lang="en-US" sz="2400" dirty="0"/>
              <a:t> of the term.</a:t>
            </a:r>
          </a:p>
        </p:txBody>
      </p:sp>
      <p:pic>
        <p:nvPicPr>
          <p:cNvPr id="5" name="Picture 4">
            <a:extLst>
              <a:ext uri="{FF2B5EF4-FFF2-40B4-BE49-F238E27FC236}">
                <a16:creationId xmlns:a16="http://schemas.microsoft.com/office/drawing/2014/main" id="{D630EE14-D83C-4E73-9675-AB8835EEB68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131278" y="2903760"/>
            <a:ext cx="1809524" cy="2219048"/>
          </a:xfrm>
          <a:prstGeom prst="rect">
            <a:avLst/>
          </a:prstGeom>
        </p:spPr>
      </p:pic>
      <p:pic>
        <p:nvPicPr>
          <p:cNvPr id="7" name="Picture 6" descr="A screenshot of a cell phone&#10;&#10;Description automatically generated">
            <a:extLst>
              <a:ext uri="{FF2B5EF4-FFF2-40B4-BE49-F238E27FC236}">
                <a16:creationId xmlns:a16="http://schemas.microsoft.com/office/drawing/2014/main" id="{9B792285-FFC1-4406-866F-C24EB1F9991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196000" y="2846618"/>
            <a:ext cx="1800000" cy="2276190"/>
          </a:xfrm>
          <a:prstGeom prst="rect">
            <a:avLst/>
          </a:prstGeom>
        </p:spPr>
      </p:pic>
      <p:pic>
        <p:nvPicPr>
          <p:cNvPr id="9" name="Picture 8">
            <a:extLst>
              <a:ext uri="{FF2B5EF4-FFF2-40B4-BE49-F238E27FC236}">
                <a16:creationId xmlns:a16="http://schemas.microsoft.com/office/drawing/2014/main" id="{049A0B0F-BD79-4E75-92BA-F3282C9BAF4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251198" y="2903760"/>
            <a:ext cx="1809524" cy="2209524"/>
          </a:xfrm>
          <a:prstGeom prst="rect">
            <a:avLst/>
          </a:prstGeom>
        </p:spPr>
      </p:pic>
    </p:spTree>
    <p:extLst>
      <p:ext uri="{BB962C8B-B14F-4D97-AF65-F5344CB8AC3E}">
        <p14:creationId xmlns:p14="http://schemas.microsoft.com/office/powerpoint/2010/main" val="4190631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Like Terms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9BBE589D-BCBC-462E-8E52-A79A448A5CC5}"/>
              </a:ext>
            </a:extLst>
          </p:cNvPr>
          <p:cNvSpPr/>
          <p:nvPr/>
        </p:nvSpPr>
        <p:spPr>
          <a:xfrm>
            <a:off x="1881187" y="1611332"/>
            <a:ext cx="8429625" cy="830997"/>
          </a:xfrm>
          <a:prstGeom prst="rect">
            <a:avLst/>
          </a:prstGeom>
        </p:spPr>
        <p:txBody>
          <a:bodyPr wrap="square">
            <a:spAutoFit/>
          </a:bodyPr>
          <a:lstStyle/>
          <a:p>
            <a:r>
              <a:rPr lang="en-US" sz="2400" b="1" dirty="0"/>
              <a:t>Like terms </a:t>
            </a:r>
            <a:r>
              <a:rPr lang="en-US" sz="2400" dirty="0"/>
              <a:t>are either 1) constants or 2) terms that contain the same variables raised to the same powers.</a:t>
            </a:r>
          </a:p>
        </p:txBody>
      </p:sp>
      <p:sp>
        <p:nvSpPr>
          <p:cNvPr id="3" name="Rectangle 2">
            <a:extLst>
              <a:ext uri="{FF2B5EF4-FFF2-40B4-BE49-F238E27FC236}">
                <a16:creationId xmlns:a16="http://schemas.microsoft.com/office/drawing/2014/main" id="{C84CAC44-2363-4226-B4B8-2F565F2405EB}"/>
              </a:ext>
            </a:extLst>
          </p:cNvPr>
          <p:cNvSpPr/>
          <p:nvPr/>
        </p:nvSpPr>
        <p:spPr>
          <a:xfrm>
            <a:off x="1881187" y="2915752"/>
            <a:ext cx="1443857" cy="461665"/>
          </a:xfrm>
          <a:prstGeom prst="rect">
            <a:avLst/>
          </a:prstGeom>
        </p:spPr>
        <p:txBody>
          <a:bodyPr wrap="none">
            <a:spAutoFit/>
          </a:bodyPr>
          <a:lstStyle/>
          <a:p>
            <a:r>
              <a:rPr lang="en-US" sz="2400" dirty="0"/>
              <a:t>Examples:</a:t>
            </a:r>
          </a:p>
        </p:txBody>
      </p:sp>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A3FE8EAA-5210-44A2-867B-BBDD33FB682D}"/>
                  </a:ext>
                </a:extLst>
              </p:cNvPr>
              <p:cNvSpPr txBox="1"/>
              <p:nvPr/>
            </p:nvSpPr>
            <p:spPr>
              <a:xfrm>
                <a:off x="2603115" y="3579082"/>
                <a:ext cx="2048638" cy="522322"/>
              </a:xfrm>
              <a:prstGeom prst="rect">
                <a:avLst/>
              </a:prstGeom>
              <a:noFill/>
            </p:spPr>
            <p:txBody>
              <a:bodyPr wrap="none" lIns="0" tIns="0" rIns="0" bIns="0" rtlCol="0">
                <a:spAutoFit/>
              </a:bodyPr>
              <a:lstStyle/>
              <a:p>
                <a14:m>
                  <m:oMath xmlns:m="http://schemas.openxmlformats.org/officeDocument/2006/math">
                    <m:r>
                      <a:rPr lang="en-US" sz="2400" b="0" i="1" smtClean="0">
                        <a:latin typeface="Cambria Math" panose="02040503050406030204" pitchFamily="18" charset="0"/>
                      </a:rPr>
                      <m:t>−6</m:t>
                    </m:r>
                  </m:oMath>
                </a14:m>
                <a:r>
                  <a:rPr lang="en-US" sz="2400" dirty="0"/>
                  <a:t>, </a:t>
                </a:r>
                <a14:m>
                  <m:oMath xmlns:m="http://schemas.openxmlformats.org/officeDocument/2006/math">
                    <m:r>
                      <a:rPr lang="en-US" sz="2400" b="0" i="1" smtClean="0">
                        <a:latin typeface="Cambria Math" panose="02040503050406030204" pitchFamily="18" charset="0"/>
                      </a:rPr>
                      <m:t>1.84</m:t>
                    </m:r>
                  </m:oMath>
                </a14:m>
                <a:r>
                  <a:rPr lang="en-US" sz="2400" dirty="0"/>
                  <a:t>, </a:t>
                </a:r>
                <a14:m>
                  <m:oMath xmlns:m="http://schemas.openxmlformats.org/officeDocument/2006/math">
                    <m:r>
                      <a:rPr lang="en-US" sz="2400" b="0" i="1" smtClean="0">
                        <a:latin typeface="Cambria Math" panose="02040503050406030204" pitchFamily="18" charset="0"/>
                      </a:rPr>
                      <m:t>145</m:t>
                    </m:r>
                  </m:oMath>
                </a14:m>
                <a:r>
                  <a:rPr lang="en-US" sz="2400" dirty="0"/>
                  <a:t>, </a:t>
                </a:r>
                <a14:m>
                  <m:oMath xmlns:m="http://schemas.openxmlformats.org/officeDocument/2006/math">
                    <m:f>
                      <m:fPr>
                        <m:ctrlPr>
                          <a:rPr lang="en-US" sz="2400" i="1" smtClean="0">
                            <a:latin typeface="Cambria Math" panose="02040503050406030204" pitchFamily="18" charset="0"/>
                          </a:rPr>
                        </m:ctrlPr>
                      </m:fPr>
                      <m:num>
                        <m:r>
                          <a:rPr lang="en-US" sz="2400" b="0" i="1" smtClean="0">
                            <a:latin typeface="Cambria Math" panose="02040503050406030204" pitchFamily="18" charset="0"/>
                          </a:rPr>
                          <m:t>3</m:t>
                        </m:r>
                      </m:num>
                      <m:den>
                        <m:r>
                          <a:rPr lang="en-US" sz="2400" b="0" i="1" smtClean="0">
                            <a:latin typeface="Cambria Math" panose="02040503050406030204" pitchFamily="18" charset="0"/>
                          </a:rPr>
                          <m:t>4</m:t>
                        </m:r>
                      </m:den>
                    </m:f>
                  </m:oMath>
                </a14:m>
                <a:endParaRPr lang="en-US" sz="2400" dirty="0"/>
              </a:p>
            </p:txBody>
          </p:sp>
        </mc:Choice>
        <mc:Fallback xmlns="">
          <p:sp>
            <p:nvSpPr>
              <p:cNvPr id="4" name="TextBox 3">
                <a:extLst>
                  <a:ext uri="{FF2B5EF4-FFF2-40B4-BE49-F238E27FC236}">
                    <a16:creationId xmlns:a16="http://schemas.microsoft.com/office/drawing/2014/main" id="{A3FE8EAA-5210-44A2-867B-BBDD33FB682D}"/>
                  </a:ext>
                </a:extLst>
              </p:cNvPr>
              <p:cNvSpPr txBox="1">
                <a:spLocks noRot="1" noChangeAspect="1" noMove="1" noResize="1" noEditPoints="1" noAdjustHandles="1" noChangeArrowheads="1" noChangeShapeType="1" noTextEdit="1"/>
              </p:cNvSpPr>
              <p:nvPr/>
            </p:nvSpPr>
            <p:spPr>
              <a:xfrm>
                <a:off x="2603115" y="3579082"/>
                <a:ext cx="2048638" cy="522322"/>
              </a:xfrm>
              <a:prstGeom prst="rect">
                <a:avLst/>
              </a:prstGeom>
              <a:blipFill>
                <a:blip r:embed="rId3"/>
                <a:stretch>
                  <a:fillRect t="-2326" r="-2083" b="-2093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9555A8DE-A222-4703-A098-249563705608}"/>
                  </a:ext>
                </a:extLst>
              </p:cNvPr>
              <p:cNvSpPr txBox="1"/>
              <p:nvPr/>
            </p:nvSpPr>
            <p:spPr>
              <a:xfrm>
                <a:off x="2603115" y="4313664"/>
                <a:ext cx="2476191" cy="524182"/>
              </a:xfrm>
              <a:prstGeom prst="rect">
                <a:avLst/>
              </a:prstGeom>
              <a:noFill/>
            </p:spPr>
            <p:txBody>
              <a:bodyPr wrap="none" lIns="0" tIns="0" rIns="0" bIns="0" rtlCol="0">
                <a:spAutoFit/>
              </a:bodyPr>
              <a:lstStyle/>
              <a:p>
                <a14:m>
                  <m:oMath xmlns:m="http://schemas.openxmlformats.org/officeDocument/2006/math">
                    <m:r>
                      <a:rPr lang="en-US" sz="2400" b="0" i="1" smtClean="0">
                        <a:latin typeface="Cambria Math" panose="02040503050406030204" pitchFamily="18" charset="0"/>
                      </a:rPr>
                      <m:t>−3</m:t>
                    </m:r>
                    <m:r>
                      <a:rPr lang="en-US" sz="2400" b="0" i="1" smtClean="0">
                        <a:latin typeface="Cambria Math" panose="02040503050406030204" pitchFamily="18" charset="0"/>
                      </a:rPr>
                      <m:t>𝑎</m:t>
                    </m:r>
                  </m:oMath>
                </a14:m>
                <a:r>
                  <a:rPr lang="en-US" sz="2400" dirty="0"/>
                  <a:t>, </a:t>
                </a:r>
                <a14:m>
                  <m:oMath xmlns:m="http://schemas.openxmlformats.org/officeDocument/2006/math">
                    <m:r>
                      <a:rPr lang="en-US" sz="2400" b="0" i="1" smtClean="0">
                        <a:latin typeface="Cambria Math" panose="02040503050406030204" pitchFamily="18" charset="0"/>
                      </a:rPr>
                      <m:t>15</m:t>
                    </m:r>
                    <m:r>
                      <a:rPr lang="en-US" sz="2400" b="0" i="1" smtClean="0">
                        <a:latin typeface="Cambria Math" panose="02040503050406030204" pitchFamily="18" charset="0"/>
                      </a:rPr>
                      <m:t>𝑎</m:t>
                    </m:r>
                  </m:oMath>
                </a14:m>
                <a:r>
                  <a:rPr lang="en-US" sz="2400" dirty="0"/>
                  <a:t>, </a:t>
                </a:r>
                <a14:m>
                  <m:oMath xmlns:m="http://schemas.openxmlformats.org/officeDocument/2006/math">
                    <m:r>
                      <a:rPr lang="en-US" sz="2400" b="0" i="1" smtClean="0">
                        <a:latin typeface="Cambria Math" panose="02040503050406030204" pitchFamily="18" charset="0"/>
                      </a:rPr>
                      <m:t>2.6</m:t>
                    </m:r>
                    <m:r>
                      <a:rPr lang="en-US" sz="2400" b="0" i="1" smtClean="0">
                        <a:latin typeface="Cambria Math" panose="02040503050406030204" pitchFamily="18" charset="0"/>
                      </a:rPr>
                      <m:t>𝑎</m:t>
                    </m:r>
                  </m:oMath>
                </a14:m>
                <a:r>
                  <a:rPr lang="en-US" sz="2400" dirty="0"/>
                  <a:t>, </a:t>
                </a:r>
                <a14:m>
                  <m:oMath xmlns:m="http://schemas.openxmlformats.org/officeDocument/2006/math">
                    <m:f>
                      <m:fPr>
                        <m:ctrlPr>
                          <a:rPr lang="en-US" sz="2400" i="1" smtClean="0">
                            <a:latin typeface="Cambria Math" panose="02040503050406030204" pitchFamily="18" charset="0"/>
                          </a:rPr>
                        </m:ctrlPr>
                      </m:fPr>
                      <m:num>
                        <m:r>
                          <a:rPr lang="en-US" sz="2400" b="0" i="1" smtClean="0">
                            <a:latin typeface="Cambria Math" panose="02040503050406030204" pitchFamily="18" charset="0"/>
                          </a:rPr>
                          <m:t>2</m:t>
                        </m:r>
                      </m:num>
                      <m:den>
                        <m:r>
                          <a:rPr lang="en-US" sz="2400" b="0" i="1" smtClean="0">
                            <a:latin typeface="Cambria Math" panose="02040503050406030204" pitchFamily="18" charset="0"/>
                          </a:rPr>
                          <m:t>3</m:t>
                        </m:r>
                      </m:den>
                    </m:f>
                    <m:r>
                      <a:rPr lang="en-US" sz="2400" b="0" i="1" smtClean="0">
                        <a:latin typeface="Cambria Math" panose="02040503050406030204" pitchFamily="18" charset="0"/>
                      </a:rPr>
                      <m:t>𝑎</m:t>
                    </m:r>
                  </m:oMath>
                </a14:m>
                <a:endParaRPr lang="en-US" sz="2400" dirty="0"/>
              </a:p>
            </p:txBody>
          </p:sp>
        </mc:Choice>
        <mc:Fallback xmlns="">
          <p:sp>
            <p:nvSpPr>
              <p:cNvPr id="7" name="TextBox 6">
                <a:extLst>
                  <a:ext uri="{FF2B5EF4-FFF2-40B4-BE49-F238E27FC236}">
                    <a16:creationId xmlns:a16="http://schemas.microsoft.com/office/drawing/2014/main" id="{9555A8DE-A222-4703-A098-249563705608}"/>
                  </a:ext>
                </a:extLst>
              </p:cNvPr>
              <p:cNvSpPr txBox="1">
                <a:spLocks noRot="1" noChangeAspect="1" noMove="1" noResize="1" noEditPoints="1" noAdjustHandles="1" noChangeArrowheads="1" noChangeShapeType="1" noTextEdit="1"/>
              </p:cNvSpPr>
              <p:nvPr/>
            </p:nvSpPr>
            <p:spPr>
              <a:xfrm>
                <a:off x="2603115" y="4313664"/>
                <a:ext cx="2476191" cy="524182"/>
              </a:xfrm>
              <a:prstGeom prst="rect">
                <a:avLst/>
              </a:prstGeom>
              <a:blipFill>
                <a:blip r:embed="rId4"/>
                <a:stretch>
                  <a:fillRect t="-3488" b="-1976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6EA7A999-39A5-4DD6-96F3-117F10CDEBB0}"/>
                  </a:ext>
                </a:extLst>
              </p:cNvPr>
              <p:cNvSpPr txBox="1"/>
              <p:nvPr/>
            </p:nvSpPr>
            <p:spPr>
              <a:xfrm>
                <a:off x="2603115" y="5050106"/>
                <a:ext cx="2395912" cy="369332"/>
              </a:xfrm>
              <a:prstGeom prst="rect">
                <a:avLst/>
              </a:prstGeom>
              <a:noFill/>
            </p:spPr>
            <p:txBody>
              <a:bodyPr wrap="none" lIns="0" tIns="0" rIns="0" bIns="0" rtlCol="0">
                <a:spAutoFit/>
              </a:bodyPr>
              <a:lstStyle/>
              <a:p>
                <a14:m>
                  <m:oMath xmlns:m="http://schemas.openxmlformats.org/officeDocument/2006/math">
                    <m:sSup>
                      <m:sSupPr>
                        <m:ctrlPr>
                          <a:rPr lang="en-US" sz="2400" i="1" smtClean="0">
                            <a:latin typeface="Cambria Math" panose="02040503050406030204" pitchFamily="18" charset="0"/>
                          </a:rPr>
                        </m:ctrlPr>
                      </m:sSupPr>
                      <m:e>
                        <m:r>
                          <a:rPr lang="en-US" sz="2400" b="0" i="1" smtClean="0">
                            <a:latin typeface="Cambria Math" panose="02040503050406030204" pitchFamily="18" charset="0"/>
                          </a:rPr>
                          <m:t>5</m:t>
                        </m:r>
                        <m:r>
                          <a:rPr lang="en-US" sz="2400" b="0" i="1" smtClean="0">
                            <a:latin typeface="Cambria Math" panose="02040503050406030204" pitchFamily="18" charset="0"/>
                          </a:rPr>
                          <m:t>𝑥𝑦</m:t>
                        </m:r>
                      </m:e>
                      <m:sup>
                        <m:r>
                          <a:rPr lang="en-US" sz="2400" b="0" i="1" smtClean="0">
                            <a:latin typeface="Cambria Math" panose="02040503050406030204" pitchFamily="18" charset="0"/>
                          </a:rPr>
                          <m:t>2</m:t>
                        </m:r>
                      </m:sup>
                    </m:sSup>
                  </m:oMath>
                </a14:m>
                <a:r>
                  <a:rPr lang="en-US" sz="2400" dirty="0"/>
                  <a:t> and </a:t>
                </a:r>
                <a14:m>
                  <m:oMath xmlns:m="http://schemas.openxmlformats.org/officeDocument/2006/math">
                    <m:sSup>
                      <m:sSupPr>
                        <m:ctrlPr>
                          <a:rPr lang="en-US" sz="2400" i="1" smtClean="0">
                            <a:latin typeface="Cambria Math" panose="02040503050406030204" pitchFamily="18" charset="0"/>
                          </a:rPr>
                        </m:ctrlPr>
                      </m:sSupPr>
                      <m:e>
                        <m:r>
                          <a:rPr lang="en-US" sz="2400" b="0" i="1" smtClean="0">
                            <a:latin typeface="Cambria Math" panose="02040503050406030204" pitchFamily="18" charset="0"/>
                          </a:rPr>
                          <m:t>−3.2</m:t>
                        </m:r>
                        <m:r>
                          <a:rPr lang="en-US" sz="2400" b="0" i="1" smtClean="0">
                            <a:latin typeface="Cambria Math" panose="02040503050406030204" pitchFamily="18" charset="0"/>
                          </a:rPr>
                          <m:t>𝑥𝑦</m:t>
                        </m:r>
                      </m:e>
                      <m:sup>
                        <m:r>
                          <a:rPr lang="en-US" sz="2400" b="0" i="1" smtClean="0">
                            <a:latin typeface="Cambria Math" panose="02040503050406030204" pitchFamily="18" charset="0"/>
                          </a:rPr>
                          <m:t>2</m:t>
                        </m:r>
                      </m:sup>
                    </m:sSup>
                  </m:oMath>
                </a14:m>
                <a:endParaRPr lang="en-US" sz="2400" dirty="0"/>
              </a:p>
            </p:txBody>
          </p:sp>
        </mc:Choice>
        <mc:Fallback xmlns="">
          <p:sp>
            <p:nvSpPr>
              <p:cNvPr id="8" name="TextBox 7">
                <a:extLst>
                  <a:ext uri="{FF2B5EF4-FFF2-40B4-BE49-F238E27FC236}">
                    <a16:creationId xmlns:a16="http://schemas.microsoft.com/office/drawing/2014/main" id="{6EA7A999-39A5-4DD6-96F3-117F10CDEBB0}"/>
                  </a:ext>
                </a:extLst>
              </p:cNvPr>
              <p:cNvSpPr txBox="1">
                <a:spLocks noRot="1" noChangeAspect="1" noMove="1" noResize="1" noEditPoints="1" noAdjustHandles="1" noChangeArrowheads="1" noChangeShapeType="1" noTextEdit="1"/>
              </p:cNvSpPr>
              <p:nvPr/>
            </p:nvSpPr>
            <p:spPr>
              <a:xfrm>
                <a:off x="2603115" y="5050106"/>
                <a:ext cx="2395912" cy="369332"/>
              </a:xfrm>
              <a:prstGeom prst="rect">
                <a:avLst/>
              </a:prstGeom>
              <a:blipFill>
                <a:blip r:embed="rId5"/>
                <a:stretch>
                  <a:fillRect l="-6107" t="-24590" r="-1781" b="-49180"/>
                </a:stretch>
              </a:blipFill>
            </p:spPr>
            <p:txBody>
              <a:bodyPr/>
              <a:lstStyle/>
              <a:p>
                <a:r>
                  <a:rPr lang="en-US">
                    <a:noFill/>
                  </a:rPr>
                  <a:t> </a:t>
                </a:r>
              </a:p>
            </p:txBody>
          </p:sp>
        </mc:Fallback>
      </mc:AlternateContent>
    </p:spTree>
    <p:extLst>
      <p:ext uri="{BB962C8B-B14F-4D97-AF65-F5344CB8AC3E}">
        <p14:creationId xmlns:p14="http://schemas.microsoft.com/office/powerpoint/2010/main" val="18064532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Algebraic Expression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7715B27D-F801-4455-B001-44B73A9E1AC5}"/>
              </a:ext>
            </a:extLst>
          </p:cNvPr>
          <p:cNvSpPr/>
          <p:nvPr/>
        </p:nvSpPr>
        <p:spPr>
          <a:xfrm>
            <a:off x="1881187" y="1659645"/>
            <a:ext cx="8429625" cy="1200329"/>
          </a:xfrm>
          <a:prstGeom prst="rect">
            <a:avLst/>
          </a:prstGeom>
        </p:spPr>
        <p:txBody>
          <a:bodyPr wrap="square">
            <a:spAutoFit/>
          </a:bodyPr>
          <a:lstStyle/>
          <a:p>
            <a:r>
              <a:rPr lang="en-US" sz="2400" dirty="0"/>
              <a:t>An </a:t>
            </a:r>
            <a:r>
              <a:rPr lang="en-US" sz="2400" b="1" dirty="0"/>
              <a:t>algebraic expression </a:t>
            </a:r>
            <a:r>
              <a:rPr lang="en-US" sz="2400" dirty="0"/>
              <a:t>is a combination of variables and numbers using any of the operations (+, -, x, / ) as well as exponents.</a:t>
            </a:r>
          </a:p>
        </p:txBody>
      </p: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26C900A4-D37D-41ED-A1FA-B03FDA895987}"/>
                  </a:ext>
                </a:extLst>
              </p:cNvPr>
              <p:cNvSpPr txBox="1"/>
              <p:nvPr/>
            </p:nvSpPr>
            <p:spPr>
              <a:xfrm>
                <a:off x="3980626" y="3753512"/>
                <a:ext cx="1097736"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p>
                        <m:sSupPr>
                          <m:ctrlPr>
                            <a:rPr lang="en-US" sz="2400" i="1" smtClean="0">
                              <a:latin typeface="Cambria Math" panose="02040503050406030204" pitchFamily="18" charset="0"/>
                            </a:rPr>
                          </m:ctrlPr>
                        </m:sSupPr>
                        <m:e>
                          <m:r>
                            <a:rPr lang="en-US" sz="2400" b="0" i="1" smtClean="0">
                              <a:latin typeface="Cambria Math" panose="02040503050406030204" pitchFamily="18" charset="0"/>
                            </a:rPr>
                            <m:t>𝑥</m:t>
                          </m:r>
                        </m:e>
                        <m:sup>
                          <m:r>
                            <a:rPr lang="en-US" sz="2400" b="0" i="1" smtClean="0">
                              <a:latin typeface="Cambria Math" panose="02040503050406030204" pitchFamily="18" charset="0"/>
                            </a:rPr>
                            <m:t>2</m:t>
                          </m:r>
                        </m:sup>
                      </m:sSup>
                      <m:r>
                        <a:rPr lang="en-US" sz="2400" b="0" i="1" smtClean="0">
                          <a:latin typeface="Cambria Math" panose="02040503050406030204" pitchFamily="18" charset="0"/>
                        </a:rPr>
                        <m:t>−14</m:t>
                      </m:r>
                    </m:oMath>
                  </m:oMathPara>
                </a14:m>
                <a:endParaRPr lang="en-US" sz="2400" dirty="0"/>
              </a:p>
            </p:txBody>
          </p:sp>
        </mc:Choice>
        <mc:Fallback xmlns="">
          <p:sp>
            <p:nvSpPr>
              <p:cNvPr id="3" name="TextBox 2">
                <a:extLst>
                  <a:ext uri="{FF2B5EF4-FFF2-40B4-BE49-F238E27FC236}">
                    <a16:creationId xmlns:a16="http://schemas.microsoft.com/office/drawing/2014/main" id="{26C900A4-D37D-41ED-A1FA-B03FDA895987}"/>
                  </a:ext>
                </a:extLst>
              </p:cNvPr>
              <p:cNvSpPr txBox="1">
                <a:spLocks noRot="1" noChangeAspect="1" noMove="1" noResize="1" noEditPoints="1" noAdjustHandles="1" noChangeArrowheads="1" noChangeShapeType="1" noTextEdit="1"/>
              </p:cNvSpPr>
              <p:nvPr/>
            </p:nvSpPr>
            <p:spPr>
              <a:xfrm>
                <a:off x="3980626" y="3753512"/>
                <a:ext cx="1097736" cy="369332"/>
              </a:xfrm>
              <a:prstGeom prst="rect">
                <a:avLst/>
              </a:prstGeom>
              <a:blipFill>
                <a:blip r:embed="rId3"/>
                <a:stretch>
                  <a:fillRect l="-3889" t="-1667" r="-6111" b="-666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E095C61E-2B91-418B-84A3-3E82553DFFDF}"/>
                  </a:ext>
                </a:extLst>
              </p:cNvPr>
              <p:cNvSpPr txBox="1"/>
              <p:nvPr/>
            </p:nvSpPr>
            <p:spPr>
              <a:xfrm>
                <a:off x="7113639" y="3429000"/>
                <a:ext cx="1274323" cy="69384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sz="2400" i="1" smtClean="0">
                              <a:latin typeface="Cambria Math" panose="02040503050406030204" pitchFamily="18" charset="0"/>
                            </a:rPr>
                          </m:ctrlPr>
                        </m:fPr>
                        <m:num>
                          <m:r>
                            <a:rPr lang="en-US" sz="2400" b="0" i="1" smtClean="0">
                              <a:latin typeface="Cambria Math" panose="02040503050406030204" pitchFamily="18" charset="0"/>
                            </a:rPr>
                            <m:t>2</m:t>
                          </m:r>
                          <m:r>
                            <a:rPr lang="en-US" sz="2400" b="0" i="1" smtClean="0">
                              <a:latin typeface="Cambria Math" panose="02040503050406030204" pitchFamily="18" charset="0"/>
                            </a:rPr>
                            <m:t>𝑥𝑦</m:t>
                          </m:r>
                        </m:num>
                        <m:den>
                          <m:sSup>
                            <m:sSupPr>
                              <m:ctrlPr>
                                <a:rPr lang="en-US" sz="2400" i="1" smtClean="0">
                                  <a:latin typeface="Cambria Math" panose="02040503050406030204" pitchFamily="18" charset="0"/>
                                </a:rPr>
                              </m:ctrlPr>
                            </m:sSupPr>
                            <m:e>
                              <m:r>
                                <a:rPr lang="en-US" sz="2400" b="0" i="1" smtClean="0">
                                  <a:latin typeface="Cambria Math" panose="02040503050406030204" pitchFamily="18" charset="0"/>
                                </a:rPr>
                                <m:t>3</m:t>
                              </m:r>
                              <m:r>
                                <a:rPr lang="en-US" sz="2400" b="0" i="1" smtClean="0">
                                  <a:latin typeface="Cambria Math" panose="02040503050406030204" pitchFamily="18" charset="0"/>
                                </a:rPr>
                                <m:t>𝑧</m:t>
                              </m:r>
                            </m:e>
                            <m:sup>
                              <m:r>
                                <a:rPr lang="en-US" sz="2400" b="0" i="1" smtClean="0">
                                  <a:latin typeface="Cambria Math" panose="02040503050406030204" pitchFamily="18" charset="0"/>
                                </a:rPr>
                                <m:t>3</m:t>
                              </m:r>
                            </m:sup>
                          </m:sSup>
                        </m:den>
                      </m:f>
                      <m:r>
                        <a:rPr lang="en-US" sz="2400" b="0" i="1" smtClean="0">
                          <a:latin typeface="Cambria Math" panose="02040503050406030204" pitchFamily="18" charset="0"/>
                        </a:rPr>
                        <m:t>+</m:t>
                      </m:r>
                      <m:sSup>
                        <m:sSupPr>
                          <m:ctrlPr>
                            <a:rPr lang="en-US" sz="2400" b="0" i="1" smtClean="0">
                              <a:latin typeface="Cambria Math" panose="02040503050406030204" pitchFamily="18" charset="0"/>
                            </a:rPr>
                          </m:ctrlPr>
                        </m:sSupPr>
                        <m:e>
                          <m:r>
                            <a:rPr lang="en-US" sz="2400" b="0" i="1" smtClean="0">
                              <a:latin typeface="Cambria Math" panose="02040503050406030204" pitchFamily="18" charset="0"/>
                            </a:rPr>
                            <m:t>𝑦</m:t>
                          </m:r>
                        </m:e>
                        <m:sup>
                          <m:r>
                            <a:rPr lang="en-US" sz="2400" b="0" i="1" smtClean="0">
                              <a:latin typeface="Cambria Math" panose="02040503050406030204" pitchFamily="18" charset="0"/>
                            </a:rPr>
                            <m:t>2</m:t>
                          </m:r>
                        </m:sup>
                      </m:sSup>
                    </m:oMath>
                  </m:oMathPara>
                </a14:m>
                <a:endParaRPr lang="en-US" sz="2400" dirty="0"/>
              </a:p>
            </p:txBody>
          </p:sp>
        </mc:Choice>
        <mc:Fallback xmlns="">
          <p:sp>
            <p:nvSpPr>
              <p:cNvPr id="4" name="TextBox 3">
                <a:extLst>
                  <a:ext uri="{FF2B5EF4-FFF2-40B4-BE49-F238E27FC236}">
                    <a16:creationId xmlns:a16="http://schemas.microsoft.com/office/drawing/2014/main" id="{E095C61E-2B91-418B-84A3-3E82553DFFDF}"/>
                  </a:ext>
                </a:extLst>
              </p:cNvPr>
              <p:cNvSpPr txBox="1">
                <a:spLocks noRot="1" noChangeAspect="1" noMove="1" noResize="1" noEditPoints="1" noAdjustHandles="1" noChangeArrowheads="1" noChangeShapeType="1" noTextEdit="1"/>
              </p:cNvSpPr>
              <p:nvPr/>
            </p:nvSpPr>
            <p:spPr>
              <a:xfrm>
                <a:off x="7113639" y="3429000"/>
                <a:ext cx="1274323" cy="693844"/>
              </a:xfrm>
              <a:prstGeom prst="rect">
                <a:avLst/>
              </a:prstGeom>
              <a:blipFill>
                <a:blip r:embed="rId4"/>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13369950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Simplifying Algebraic Expressions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07728C3C-3F93-448E-B0D7-7BF8503DFAF1}"/>
              </a:ext>
            </a:extLst>
          </p:cNvPr>
          <p:cNvSpPr/>
          <p:nvPr/>
        </p:nvSpPr>
        <p:spPr>
          <a:xfrm>
            <a:off x="1881188" y="1719487"/>
            <a:ext cx="8429624" cy="830997"/>
          </a:xfrm>
          <a:prstGeom prst="rect">
            <a:avLst/>
          </a:prstGeom>
        </p:spPr>
        <p:txBody>
          <a:bodyPr wrap="square">
            <a:spAutoFit/>
          </a:bodyPr>
          <a:lstStyle/>
          <a:p>
            <a:r>
              <a:rPr lang="en-US" sz="2400" dirty="0"/>
              <a:t>If an expression has like terms, combine them using the distributive property:</a:t>
            </a:r>
          </a:p>
        </p:txBody>
      </p:sp>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79AA4EF8-5DF0-428F-9DCD-9B2C7A810D97}"/>
                  </a:ext>
                </a:extLst>
              </p:cNvPr>
              <p:cNvSpPr txBox="1"/>
              <p:nvPr/>
            </p:nvSpPr>
            <p:spPr>
              <a:xfrm>
                <a:off x="4562791" y="3132062"/>
                <a:ext cx="3066417" cy="43088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𝑏</m:t>
                      </m:r>
                      <m:r>
                        <a:rPr lang="en-US" sz="2800" b="0" i="1" smtClean="0">
                          <a:solidFill>
                            <a:srgbClr val="C00000"/>
                          </a:solidFill>
                          <a:latin typeface="Cambria Math" panose="02040503050406030204" pitchFamily="18" charset="0"/>
                        </a:rPr>
                        <m:t>𝑎</m:t>
                      </m:r>
                      <m:r>
                        <a:rPr lang="en-US" sz="2800" b="0" i="1" smtClean="0">
                          <a:latin typeface="Cambria Math" panose="02040503050406030204" pitchFamily="18" charset="0"/>
                        </a:rPr>
                        <m:t>+</m:t>
                      </m:r>
                      <m:r>
                        <a:rPr lang="en-US" sz="2800" b="0" i="1" smtClean="0">
                          <a:latin typeface="Cambria Math" panose="02040503050406030204" pitchFamily="18" charset="0"/>
                        </a:rPr>
                        <m:t>𝑐𝑎</m:t>
                      </m:r>
                      <m:r>
                        <a:rPr lang="en-US" sz="2800" b="0" i="1" smtClean="0">
                          <a:latin typeface="Cambria Math" panose="02040503050406030204" pitchFamily="18" charset="0"/>
                        </a:rPr>
                        <m:t>=</m:t>
                      </m:r>
                      <m:d>
                        <m:dPr>
                          <m:ctrlPr>
                            <a:rPr lang="en-US" sz="2800" b="0" i="1" smtClean="0">
                              <a:latin typeface="Cambria Math" panose="02040503050406030204" pitchFamily="18" charset="0"/>
                            </a:rPr>
                          </m:ctrlPr>
                        </m:dPr>
                        <m:e>
                          <m:r>
                            <a:rPr lang="en-US" sz="2800" b="0" i="1" smtClean="0">
                              <a:latin typeface="Cambria Math" panose="02040503050406030204" pitchFamily="18" charset="0"/>
                            </a:rPr>
                            <m:t>𝑏</m:t>
                          </m:r>
                          <m:r>
                            <a:rPr lang="en-US" sz="2800" b="0" i="1" smtClean="0">
                              <a:latin typeface="Cambria Math" panose="02040503050406030204" pitchFamily="18" charset="0"/>
                            </a:rPr>
                            <m:t>+</m:t>
                          </m:r>
                          <m:r>
                            <a:rPr lang="en-US" sz="2800" b="0" i="1" smtClean="0">
                              <a:latin typeface="Cambria Math" panose="02040503050406030204" pitchFamily="18" charset="0"/>
                            </a:rPr>
                            <m:t>𝑐</m:t>
                          </m:r>
                        </m:e>
                      </m:d>
                      <m:r>
                        <a:rPr lang="en-US" sz="2800" b="0" i="1" smtClean="0">
                          <a:solidFill>
                            <a:srgbClr val="C00000"/>
                          </a:solidFill>
                          <a:latin typeface="Cambria Math" panose="02040503050406030204" pitchFamily="18" charset="0"/>
                        </a:rPr>
                        <m:t>𝑎</m:t>
                      </m:r>
                    </m:oMath>
                  </m:oMathPara>
                </a14:m>
                <a:endParaRPr lang="en-US" sz="2800" dirty="0"/>
              </a:p>
            </p:txBody>
          </p:sp>
        </mc:Choice>
        <mc:Fallback xmlns="">
          <p:sp>
            <p:nvSpPr>
              <p:cNvPr id="4" name="TextBox 3">
                <a:extLst>
                  <a:ext uri="{FF2B5EF4-FFF2-40B4-BE49-F238E27FC236}">
                    <a16:creationId xmlns:a16="http://schemas.microsoft.com/office/drawing/2014/main" id="{79AA4EF8-5DF0-428F-9DCD-9B2C7A810D97}"/>
                  </a:ext>
                </a:extLst>
              </p:cNvPr>
              <p:cNvSpPr txBox="1">
                <a:spLocks noRot="1" noChangeAspect="1" noMove="1" noResize="1" noEditPoints="1" noAdjustHandles="1" noChangeArrowheads="1" noChangeShapeType="1" noTextEdit="1"/>
              </p:cNvSpPr>
              <p:nvPr/>
            </p:nvSpPr>
            <p:spPr>
              <a:xfrm>
                <a:off x="4562791" y="3132062"/>
                <a:ext cx="3066417" cy="430887"/>
              </a:xfrm>
              <a:prstGeom prst="rect">
                <a:avLst/>
              </a:prstGeom>
              <a:blipFill>
                <a:blip r:embed="rId3"/>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30242571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Examples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 name="TextBox 1">
                <a:extLst>
                  <a:ext uri="{FF2B5EF4-FFF2-40B4-BE49-F238E27FC236}">
                    <a16:creationId xmlns:a16="http://schemas.microsoft.com/office/drawing/2014/main" id="{F8881D21-3C72-4A5E-9863-DADD7594F1BA}"/>
                  </a:ext>
                </a:extLst>
              </p:cNvPr>
              <p:cNvSpPr txBox="1"/>
              <p:nvPr/>
            </p:nvSpPr>
            <p:spPr>
              <a:xfrm>
                <a:off x="1881188" y="1918658"/>
                <a:ext cx="3859646" cy="461665"/>
              </a:xfrm>
              <a:prstGeom prst="rect">
                <a:avLst/>
              </a:prstGeom>
              <a:noFill/>
            </p:spPr>
            <p:txBody>
              <a:bodyPr wrap="none" rtlCol="0">
                <a:spAutoFit/>
              </a:bodyPr>
              <a:lstStyle/>
              <a:p>
                <a:pPr marL="342900" indent="-342900">
                  <a:buFont typeface="+mj-lt"/>
                  <a:buAutoNum type="arabicPeriod"/>
                </a:pPr>
                <a14:m>
                  <m:oMath xmlns:m="http://schemas.openxmlformats.org/officeDocument/2006/math">
                    <m:r>
                      <a:rPr lang="en-US" sz="2400" b="0" i="1" smtClean="0">
                        <a:latin typeface="Cambria Math" panose="02040503050406030204" pitchFamily="18" charset="0"/>
                      </a:rPr>
                      <m:t>7</m:t>
                    </m:r>
                    <m:r>
                      <a:rPr lang="en-US" sz="2400" b="0" i="1" smtClean="0">
                        <a:latin typeface="Cambria Math" panose="02040503050406030204" pitchFamily="18" charset="0"/>
                      </a:rPr>
                      <m:t>𝑥</m:t>
                    </m:r>
                    <m:r>
                      <a:rPr lang="en-US" sz="2400" b="0" i="1" smtClean="0">
                        <a:latin typeface="Cambria Math" panose="02040503050406030204" pitchFamily="18" charset="0"/>
                      </a:rPr>
                      <m:t>+2</m:t>
                    </m:r>
                    <m:r>
                      <a:rPr lang="en-US" sz="2400" b="0" i="1" smtClean="0">
                        <a:latin typeface="Cambria Math" panose="02040503050406030204" pitchFamily="18" charset="0"/>
                      </a:rPr>
                      <m:t>𝑥</m:t>
                    </m:r>
                    <m:r>
                      <a:rPr lang="en-US" sz="2400" b="0" i="1" smtClean="0">
                        <a:latin typeface="Cambria Math" panose="02040503050406030204" pitchFamily="18" charset="0"/>
                      </a:rPr>
                      <m:t>=</m:t>
                    </m:r>
                    <m:d>
                      <m:dPr>
                        <m:ctrlPr>
                          <a:rPr lang="en-US" sz="2400" b="0" i="1" smtClean="0">
                            <a:latin typeface="Cambria Math" panose="02040503050406030204" pitchFamily="18" charset="0"/>
                          </a:rPr>
                        </m:ctrlPr>
                      </m:dPr>
                      <m:e>
                        <m:r>
                          <a:rPr lang="en-US" sz="2400" b="0" i="1" smtClean="0">
                            <a:latin typeface="Cambria Math" panose="02040503050406030204" pitchFamily="18" charset="0"/>
                          </a:rPr>
                          <m:t>7+2</m:t>
                        </m:r>
                      </m:e>
                    </m:d>
                    <m:r>
                      <a:rPr lang="en-US" sz="2400" b="0" i="1" smtClean="0">
                        <a:latin typeface="Cambria Math" panose="02040503050406030204" pitchFamily="18" charset="0"/>
                      </a:rPr>
                      <m:t>𝑥</m:t>
                    </m:r>
                    <m:r>
                      <a:rPr lang="en-US" sz="2400" b="0" i="1" smtClean="0">
                        <a:latin typeface="Cambria Math" panose="02040503050406030204" pitchFamily="18" charset="0"/>
                      </a:rPr>
                      <m:t>=9</m:t>
                    </m:r>
                    <m:r>
                      <a:rPr lang="en-US" sz="2400" b="0" i="1" smtClean="0">
                        <a:latin typeface="Cambria Math" panose="02040503050406030204" pitchFamily="18" charset="0"/>
                      </a:rPr>
                      <m:t>𝑥</m:t>
                    </m:r>
                  </m:oMath>
                </a14:m>
                <a:endParaRPr lang="en-US" sz="2400" dirty="0"/>
              </a:p>
            </p:txBody>
          </p:sp>
        </mc:Choice>
        <mc:Fallback xmlns="">
          <p:sp>
            <p:nvSpPr>
              <p:cNvPr id="2" name="TextBox 1">
                <a:extLst>
                  <a:ext uri="{FF2B5EF4-FFF2-40B4-BE49-F238E27FC236}">
                    <a16:creationId xmlns:a16="http://schemas.microsoft.com/office/drawing/2014/main" id="{F8881D21-3C72-4A5E-9863-DADD7594F1BA}"/>
                  </a:ext>
                </a:extLst>
              </p:cNvPr>
              <p:cNvSpPr txBox="1">
                <a:spLocks noRot="1" noChangeAspect="1" noMove="1" noResize="1" noEditPoints="1" noAdjustHandles="1" noChangeArrowheads="1" noChangeShapeType="1" noTextEdit="1"/>
              </p:cNvSpPr>
              <p:nvPr/>
            </p:nvSpPr>
            <p:spPr>
              <a:xfrm>
                <a:off x="1881188" y="1918658"/>
                <a:ext cx="3859646" cy="461665"/>
              </a:xfrm>
              <a:prstGeom prst="rect">
                <a:avLst/>
              </a:prstGeom>
              <a:blipFill>
                <a:blip r:embed="rId3"/>
                <a:stretch>
                  <a:fillRect l="-2370" t="-12000" b="-2666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CEC75D09-71F9-40CA-AA44-A4FE2E013F2A}"/>
                  </a:ext>
                </a:extLst>
              </p:cNvPr>
              <p:cNvSpPr txBox="1"/>
              <p:nvPr/>
            </p:nvSpPr>
            <p:spPr>
              <a:xfrm>
                <a:off x="1881188" y="3185654"/>
                <a:ext cx="5130379" cy="830997"/>
              </a:xfrm>
              <a:prstGeom prst="rect">
                <a:avLst/>
              </a:prstGeom>
              <a:noFill/>
            </p:spPr>
            <p:txBody>
              <a:bodyPr wrap="none" rtlCol="0">
                <a:spAutoFit/>
              </a:bodyPr>
              <a:lstStyle/>
              <a:p>
                <a:pPr marL="342900" indent="-342900">
                  <a:buFont typeface="+mj-lt"/>
                  <a:buAutoNum type="arabicPeriod" startAt="2"/>
                </a:pPr>
                <a14:m>
                  <m:oMath xmlns:m="http://schemas.openxmlformats.org/officeDocument/2006/math">
                    <m:r>
                      <a:rPr lang="en-US" sz="2400" b="0" i="1" smtClean="0">
                        <a:latin typeface="Cambria Math" panose="02040503050406030204" pitchFamily="18" charset="0"/>
                      </a:rPr>
                      <m:t>6.5</m:t>
                    </m:r>
                    <m:r>
                      <a:rPr lang="en-US" sz="2400" b="0" i="1" smtClean="0">
                        <a:latin typeface="Cambria Math" panose="02040503050406030204" pitchFamily="18" charset="0"/>
                      </a:rPr>
                      <m:t>𝑦</m:t>
                    </m:r>
                    <m:r>
                      <a:rPr lang="en-US" sz="2400" b="0" i="1" smtClean="0">
                        <a:latin typeface="Cambria Math" panose="02040503050406030204" pitchFamily="18" charset="0"/>
                      </a:rPr>
                      <m:t>−2.3</m:t>
                    </m:r>
                    <m:r>
                      <a:rPr lang="en-US" sz="2400" b="0" i="1" smtClean="0">
                        <a:latin typeface="Cambria Math" panose="02040503050406030204" pitchFamily="18" charset="0"/>
                      </a:rPr>
                      <m:t>𝑦</m:t>
                    </m:r>
                    <m:r>
                      <a:rPr lang="en-US" sz="2400" b="0" i="1" smtClean="0">
                        <a:latin typeface="Cambria Math" panose="02040503050406030204" pitchFamily="18" charset="0"/>
                      </a:rPr>
                      <m:t>+3=</m:t>
                    </m:r>
                    <m:d>
                      <m:dPr>
                        <m:ctrlPr>
                          <a:rPr lang="en-US" sz="2400" b="0" i="1" smtClean="0">
                            <a:latin typeface="Cambria Math" panose="02040503050406030204" pitchFamily="18" charset="0"/>
                          </a:rPr>
                        </m:ctrlPr>
                      </m:dPr>
                      <m:e>
                        <m:r>
                          <a:rPr lang="en-US" sz="2400" b="0" i="1" smtClean="0">
                            <a:latin typeface="Cambria Math" panose="02040503050406030204" pitchFamily="18" charset="0"/>
                          </a:rPr>
                          <m:t>6.5−2.3</m:t>
                        </m:r>
                      </m:e>
                    </m:d>
                    <m:r>
                      <a:rPr lang="en-US" sz="2400" b="0" i="1" smtClean="0">
                        <a:latin typeface="Cambria Math" panose="02040503050406030204" pitchFamily="18" charset="0"/>
                      </a:rPr>
                      <m:t>𝑦</m:t>
                    </m:r>
                    <m:r>
                      <a:rPr lang="en-US" sz="2400" b="0" i="1" smtClean="0">
                        <a:latin typeface="Cambria Math" panose="02040503050406030204" pitchFamily="18" charset="0"/>
                      </a:rPr>
                      <m:t>+3</m:t>
                    </m:r>
                  </m:oMath>
                </a14:m>
                <a:endParaRPr lang="en-US" sz="2400" b="0" dirty="0"/>
              </a:p>
              <a:p>
                <a:r>
                  <a:rPr lang="en-US" sz="2400" b="0" dirty="0"/>
                  <a:t>                                    </a:t>
                </a:r>
                <a14:m>
                  <m:oMath xmlns:m="http://schemas.openxmlformats.org/officeDocument/2006/math">
                    <m:r>
                      <a:rPr lang="en-US" sz="2400" b="0" i="1" smtClean="0">
                        <a:latin typeface="Cambria Math" panose="02040503050406030204" pitchFamily="18" charset="0"/>
                      </a:rPr>
                      <m:t>=4.2</m:t>
                    </m:r>
                    <m:r>
                      <a:rPr lang="en-US" sz="2400" b="0" i="1" smtClean="0">
                        <a:latin typeface="Cambria Math" panose="02040503050406030204" pitchFamily="18" charset="0"/>
                      </a:rPr>
                      <m:t>𝑦</m:t>
                    </m:r>
                    <m:r>
                      <a:rPr lang="en-US" sz="2400" b="0" i="1" smtClean="0">
                        <a:latin typeface="Cambria Math" panose="02040503050406030204" pitchFamily="18" charset="0"/>
                      </a:rPr>
                      <m:t>+3</m:t>
                    </m:r>
                  </m:oMath>
                </a14:m>
                <a:endParaRPr lang="en-US" sz="2400" b="0" dirty="0"/>
              </a:p>
            </p:txBody>
          </p:sp>
        </mc:Choice>
        <mc:Fallback xmlns="">
          <p:sp>
            <p:nvSpPr>
              <p:cNvPr id="5" name="TextBox 4">
                <a:extLst>
                  <a:ext uri="{FF2B5EF4-FFF2-40B4-BE49-F238E27FC236}">
                    <a16:creationId xmlns:a16="http://schemas.microsoft.com/office/drawing/2014/main" id="{CEC75D09-71F9-40CA-AA44-A4FE2E013F2A}"/>
                  </a:ext>
                </a:extLst>
              </p:cNvPr>
              <p:cNvSpPr txBox="1">
                <a:spLocks noRot="1" noChangeAspect="1" noMove="1" noResize="1" noEditPoints="1" noAdjustHandles="1" noChangeArrowheads="1" noChangeShapeType="1" noTextEdit="1"/>
              </p:cNvSpPr>
              <p:nvPr/>
            </p:nvSpPr>
            <p:spPr>
              <a:xfrm>
                <a:off x="1881188" y="3185654"/>
                <a:ext cx="5130379" cy="830997"/>
              </a:xfrm>
              <a:prstGeom prst="rect">
                <a:avLst/>
              </a:prstGeom>
              <a:blipFill>
                <a:blip r:embed="rId4"/>
                <a:stretch>
                  <a:fillRect l="-1784" t="-6618" b="-8824"/>
                </a:stretch>
              </a:blipFill>
            </p:spPr>
            <p:txBody>
              <a:bodyPr/>
              <a:lstStyle/>
              <a:p>
                <a:r>
                  <a:rPr lang="en-US">
                    <a:noFill/>
                  </a:rPr>
                  <a:t> </a:t>
                </a:r>
              </a:p>
            </p:txBody>
          </p:sp>
        </mc:Fallback>
      </mc:AlternateContent>
      <p:sp>
        <p:nvSpPr>
          <p:cNvPr id="3" name="TextBox 2">
            <a:extLst>
              <a:ext uri="{FF2B5EF4-FFF2-40B4-BE49-F238E27FC236}">
                <a16:creationId xmlns:a16="http://schemas.microsoft.com/office/drawing/2014/main" id="{CE572B28-9D41-48E3-8227-776BE649ED5F}"/>
              </a:ext>
            </a:extLst>
          </p:cNvPr>
          <p:cNvSpPr txBox="1"/>
          <p:nvPr/>
        </p:nvSpPr>
        <p:spPr>
          <a:xfrm>
            <a:off x="7108723" y="3228945"/>
            <a:ext cx="2358466" cy="400110"/>
          </a:xfrm>
          <a:prstGeom prst="rect">
            <a:avLst/>
          </a:prstGeom>
          <a:noFill/>
        </p:spPr>
        <p:txBody>
          <a:bodyPr wrap="none" rtlCol="0">
            <a:spAutoFit/>
          </a:bodyPr>
          <a:lstStyle/>
          <a:p>
            <a:r>
              <a:rPr lang="en-US" sz="2000" dirty="0">
                <a:solidFill>
                  <a:schemeClr val="accent1"/>
                </a:solidFill>
              </a:rPr>
              <a:t>Distributive property</a:t>
            </a:r>
          </a:p>
        </p:txBody>
      </p:sp>
    </p:spTree>
    <p:extLst>
      <p:ext uri="{BB962C8B-B14F-4D97-AF65-F5344CB8AC3E}">
        <p14:creationId xmlns:p14="http://schemas.microsoft.com/office/powerpoint/2010/main" val="42359574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Evaluating Algebraic Expressions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A32FF1EF-96A6-436D-8816-785DDDC35C85}"/>
              </a:ext>
            </a:extLst>
          </p:cNvPr>
          <p:cNvSpPr txBox="1"/>
          <p:nvPr/>
        </p:nvSpPr>
        <p:spPr>
          <a:xfrm>
            <a:off x="1881188" y="1258529"/>
            <a:ext cx="6081730" cy="3220562"/>
          </a:xfrm>
          <a:prstGeom prst="rect">
            <a:avLst/>
          </a:prstGeom>
          <a:noFill/>
        </p:spPr>
        <p:txBody>
          <a:bodyPr wrap="none" rtlCol="0">
            <a:spAutoFit/>
          </a:bodyPr>
          <a:lstStyle/>
          <a:p>
            <a:pPr marL="342900" indent="-342900">
              <a:lnSpc>
                <a:spcPct val="300000"/>
              </a:lnSpc>
              <a:buFont typeface="+mj-lt"/>
              <a:buAutoNum type="arabicPeriod"/>
            </a:pPr>
            <a:r>
              <a:rPr lang="en-US" sz="2400" dirty="0"/>
              <a:t>Combine like terms, if possible.</a:t>
            </a:r>
          </a:p>
          <a:p>
            <a:pPr marL="342900" indent="-342900">
              <a:lnSpc>
                <a:spcPct val="300000"/>
              </a:lnSpc>
              <a:buFont typeface="+mj-lt"/>
              <a:buAutoNum type="arabicPeriod"/>
            </a:pPr>
            <a:r>
              <a:rPr lang="en-US" sz="2400" dirty="0"/>
              <a:t>Substitute the values given for any variables.</a:t>
            </a:r>
          </a:p>
          <a:p>
            <a:pPr marL="342900" indent="-342900">
              <a:lnSpc>
                <a:spcPct val="300000"/>
              </a:lnSpc>
              <a:buFont typeface="+mj-lt"/>
              <a:buAutoNum type="arabicPeriod"/>
            </a:pPr>
            <a:r>
              <a:rPr lang="en-US" sz="2400" dirty="0"/>
              <a:t>Follow the rules for order of operations.</a:t>
            </a:r>
          </a:p>
        </p:txBody>
      </p:sp>
      <p:pic>
        <p:nvPicPr>
          <p:cNvPr id="4" name="Graphic 3" descr="Calculator">
            <a:extLst>
              <a:ext uri="{FF2B5EF4-FFF2-40B4-BE49-F238E27FC236}">
                <a16:creationId xmlns:a16="http://schemas.microsoft.com/office/drawing/2014/main" id="{A437AE94-A91E-4F21-ADFF-9E831134D5F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179142" y="4682613"/>
            <a:ext cx="1833716" cy="1833716"/>
          </a:xfrm>
          <a:prstGeom prst="rect">
            <a:avLst/>
          </a:prstGeom>
        </p:spPr>
      </p:pic>
    </p:spTree>
    <p:extLst>
      <p:ext uri="{BB962C8B-B14F-4D97-AF65-F5344CB8AC3E}">
        <p14:creationId xmlns:p14="http://schemas.microsoft.com/office/powerpoint/2010/main" val="11608736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Example 1</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 name="TextBox 1">
                <a:extLst>
                  <a:ext uri="{FF2B5EF4-FFF2-40B4-BE49-F238E27FC236}">
                    <a16:creationId xmlns:a16="http://schemas.microsoft.com/office/drawing/2014/main" id="{7DBDF2A0-67A3-4C69-8F63-905E1980041C}"/>
                  </a:ext>
                </a:extLst>
              </p:cNvPr>
              <p:cNvSpPr txBox="1"/>
              <p:nvPr/>
            </p:nvSpPr>
            <p:spPr>
              <a:xfrm>
                <a:off x="1881188" y="1651820"/>
                <a:ext cx="5107552" cy="461665"/>
              </a:xfrm>
              <a:prstGeom prst="rect">
                <a:avLst/>
              </a:prstGeom>
              <a:noFill/>
            </p:spPr>
            <p:txBody>
              <a:bodyPr wrap="none" rtlCol="0">
                <a:spAutoFit/>
              </a:bodyPr>
              <a:lstStyle/>
              <a:p>
                <a:r>
                  <a:rPr lang="en-US" sz="2400" dirty="0"/>
                  <a:t>Evaluate </a:t>
                </a:r>
                <a14:m>
                  <m:oMath xmlns:m="http://schemas.openxmlformats.org/officeDocument/2006/math">
                    <m:sSup>
                      <m:sSupPr>
                        <m:ctrlPr>
                          <a:rPr lang="en-US" sz="2400" i="1" smtClean="0">
                            <a:latin typeface="Cambria Math" panose="02040503050406030204" pitchFamily="18" charset="0"/>
                          </a:rPr>
                        </m:ctrlPr>
                      </m:sSupPr>
                      <m:e>
                        <m:r>
                          <a:rPr lang="en-US" sz="2400" b="0" i="1" smtClean="0">
                            <a:latin typeface="Cambria Math" panose="02040503050406030204" pitchFamily="18" charset="0"/>
                          </a:rPr>
                          <m:t>−</m:t>
                        </m:r>
                        <m:r>
                          <a:rPr lang="en-US" sz="2400" b="0" i="1" smtClean="0">
                            <a:latin typeface="Cambria Math" panose="02040503050406030204" pitchFamily="18" charset="0"/>
                          </a:rPr>
                          <m:t>𝑥</m:t>
                        </m:r>
                      </m:e>
                      <m:sup>
                        <m:r>
                          <a:rPr lang="en-US" sz="2400" b="0" i="1" smtClean="0">
                            <a:latin typeface="Cambria Math" panose="02040503050406030204" pitchFamily="18" charset="0"/>
                          </a:rPr>
                          <m:t>2</m:t>
                        </m:r>
                      </m:sup>
                    </m:sSup>
                  </m:oMath>
                </a14:m>
                <a:r>
                  <a:rPr lang="en-US" sz="2400" dirty="0"/>
                  <a:t> for </a:t>
                </a:r>
                <a14:m>
                  <m:oMath xmlns:m="http://schemas.openxmlformats.org/officeDocument/2006/math">
                    <m:r>
                      <a:rPr lang="en-US" sz="2400" b="0" i="1" smtClean="0">
                        <a:latin typeface="Cambria Math" panose="02040503050406030204" pitchFamily="18" charset="0"/>
                      </a:rPr>
                      <m:t>𝑥</m:t>
                    </m:r>
                    <m:r>
                      <a:rPr lang="en-US" sz="2400" b="0" i="1" smtClean="0">
                        <a:latin typeface="Cambria Math" panose="02040503050406030204" pitchFamily="18" charset="0"/>
                      </a:rPr>
                      <m:t>=3</m:t>
                    </m:r>
                  </m:oMath>
                </a14:m>
                <a:r>
                  <a:rPr lang="en-US" sz="2400" dirty="0"/>
                  <a:t> and for </a:t>
                </a:r>
                <a14:m>
                  <m:oMath xmlns:m="http://schemas.openxmlformats.org/officeDocument/2006/math">
                    <m:r>
                      <a:rPr lang="en-US" sz="2400" b="0" i="1" smtClean="0">
                        <a:latin typeface="Cambria Math" panose="02040503050406030204" pitchFamily="18" charset="0"/>
                      </a:rPr>
                      <m:t>𝑥</m:t>
                    </m:r>
                    <m:r>
                      <a:rPr lang="en-US" sz="2400" b="0" i="1" smtClean="0">
                        <a:latin typeface="Cambria Math" panose="02040503050406030204" pitchFamily="18" charset="0"/>
                      </a:rPr>
                      <m:t>=−4</m:t>
                    </m:r>
                  </m:oMath>
                </a14:m>
                <a:endParaRPr lang="en-US" sz="2400" dirty="0"/>
              </a:p>
            </p:txBody>
          </p:sp>
        </mc:Choice>
        <mc:Fallback xmlns="">
          <p:sp>
            <p:nvSpPr>
              <p:cNvPr id="2" name="TextBox 1">
                <a:extLst>
                  <a:ext uri="{FF2B5EF4-FFF2-40B4-BE49-F238E27FC236}">
                    <a16:creationId xmlns:a16="http://schemas.microsoft.com/office/drawing/2014/main" id="{7DBDF2A0-67A3-4C69-8F63-905E1980041C}"/>
                  </a:ext>
                </a:extLst>
              </p:cNvPr>
              <p:cNvSpPr txBox="1">
                <a:spLocks noRot="1" noChangeAspect="1" noMove="1" noResize="1" noEditPoints="1" noAdjustHandles="1" noChangeArrowheads="1" noChangeShapeType="1" noTextEdit="1"/>
              </p:cNvSpPr>
              <p:nvPr/>
            </p:nvSpPr>
            <p:spPr>
              <a:xfrm>
                <a:off x="1881188" y="1651820"/>
                <a:ext cx="5107552" cy="461665"/>
              </a:xfrm>
              <a:prstGeom prst="rect">
                <a:avLst/>
              </a:prstGeom>
              <a:blipFill>
                <a:blip r:embed="rId3"/>
                <a:stretch>
                  <a:fillRect l="-1912" t="-10526" b="-28947"/>
                </a:stretch>
              </a:blipFill>
            </p:spPr>
            <p:txBody>
              <a:bodyPr/>
              <a:lstStyle/>
              <a:p>
                <a:r>
                  <a:rPr lang="en-US">
                    <a:noFill/>
                  </a:rPr>
                  <a:t> </a:t>
                </a:r>
              </a:p>
            </p:txBody>
          </p:sp>
        </mc:Fallback>
      </mc:AlternateContent>
      <p:sp>
        <p:nvSpPr>
          <p:cNvPr id="3" name="TextBox 2">
            <a:extLst>
              <a:ext uri="{FF2B5EF4-FFF2-40B4-BE49-F238E27FC236}">
                <a16:creationId xmlns:a16="http://schemas.microsoft.com/office/drawing/2014/main" id="{EEEBDB1C-15CA-4CD2-89E7-DBDEC62A223F}"/>
              </a:ext>
            </a:extLst>
          </p:cNvPr>
          <p:cNvSpPr txBox="1"/>
          <p:nvPr/>
        </p:nvSpPr>
        <p:spPr>
          <a:xfrm>
            <a:off x="1881188" y="2627396"/>
            <a:ext cx="1334020" cy="461665"/>
          </a:xfrm>
          <a:prstGeom prst="rect">
            <a:avLst/>
          </a:prstGeom>
          <a:noFill/>
        </p:spPr>
        <p:txBody>
          <a:bodyPr wrap="none" rtlCol="0">
            <a:spAutoFit/>
          </a:bodyPr>
          <a:lstStyle/>
          <a:p>
            <a:r>
              <a:rPr lang="en-US" sz="2400" b="1" dirty="0"/>
              <a:t>Solution</a:t>
            </a:r>
            <a:r>
              <a:rPr lang="en-US" sz="2400" dirty="0"/>
              <a:t>:</a:t>
            </a:r>
          </a:p>
        </p:txBody>
      </p:sp>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0FCBDED8-CEB6-47B1-9B1E-54487B004A91}"/>
                  </a:ext>
                </a:extLst>
              </p:cNvPr>
              <p:cNvSpPr txBox="1"/>
              <p:nvPr/>
            </p:nvSpPr>
            <p:spPr>
              <a:xfrm>
                <a:off x="2361385" y="3306237"/>
                <a:ext cx="5152116" cy="461665"/>
              </a:xfrm>
              <a:prstGeom prst="rect">
                <a:avLst/>
              </a:prstGeom>
              <a:noFill/>
            </p:spPr>
            <p:txBody>
              <a:bodyPr wrap="none" rtlCol="0">
                <a:spAutoFit/>
              </a:bodyPr>
              <a:lstStyle/>
              <a:p>
                <a:r>
                  <a:rPr lang="en-US" sz="2400" dirty="0"/>
                  <a:t>For </a:t>
                </a:r>
                <a14:m>
                  <m:oMath xmlns:m="http://schemas.openxmlformats.org/officeDocument/2006/math">
                    <m:r>
                      <a:rPr lang="en-US" sz="2400" b="0" i="1" smtClean="0">
                        <a:latin typeface="Cambria Math" panose="02040503050406030204" pitchFamily="18" charset="0"/>
                      </a:rPr>
                      <m:t>𝑥</m:t>
                    </m:r>
                    <m:r>
                      <a:rPr lang="en-US" sz="2400" b="0" i="1" smtClean="0">
                        <a:latin typeface="Cambria Math" panose="02040503050406030204" pitchFamily="18" charset="0"/>
                      </a:rPr>
                      <m:t>=3</m:t>
                    </m:r>
                  </m:oMath>
                </a14:m>
                <a:r>
                  <a:rPr lang="en-US" sz="2400" dirty="0"/>
                  <a:t>, </a:t>
                </a:r>
                <a14:m>
                  <m:oMath xmlns:m="http://schemas.openxmlformats.org/officeDocument/2006/math">
                    <m:sSup>
                      <m:sSupPr>
                        <m:ctrlPr>
                          <a:rPr lang="en-US" sz="2400" i="1" smtClean="0">
                            <a:latin typeface="Cambria Math" panose="02040503050406030204" pitchFamily="18" charset="0"/>
                          </a:rPr>
                        </m:ctrlPr>
                      </m:sSupPr>
                      <m:e>
                        <m:r>
                          <a:rPr lang="en-US" sz="2400" b="0" i="1" smtClean="0">
                            <a:latin typeface="Cambria Math" panose="02040503050406030204" pitchFamily="18" charset="0"/>
                          </a:rPr>
                          <m:t>−</m:t>
                        </m:r>
                        <m:r>
                          <a:rPr lang="en-US" sz="2400" b="0" i="1" smtClean="0">
                            <a:latin typeface="Cambria Math" panose="02040503050406030204" pitchFamily="18" charset="0"/>
                          </a:rPr>
                          <m:t>𝑥</m:t>
                        </m:r>
                      </m:e>
                      <m:sup>
                        <m:r>
                          <a:rPr lang="en-US" sz="2400" b="0" i="1" smtClean="0">
                            <a:latin typeface="Cambria Math" panose="02040503050406030204" pitchFamily="18" charset="0"/>
                          </a:rPr>
                          <m:t>2</m:t>
                        </m:r>
                      </m:sup>
                    </m:sSup>
                    <m:r>
                      <a:rPr lang="en-US" sz="2400" b="0" i="1" smtClean="0">
                        <a:latin typeface="Cambria Math" panose="02040503050406030204" pitchFamily="18" charset="0"/>
                      </a:rPr>
                      <m:t>=</m:t>
                    </m:r>
                    <m:sSup>
                      <m:sSupPr>
                        <m:ctrlPr>
                          <a:rPr lang="en-US" sz="2400" b="0" i="1" smtClean="0">
                            <a:latin typeface="Cambria Math" panose="02040503050406030204" pitchFamily="18" charset="0"/>
                          </a:rPr>
                        </m:ctrlPr>
                      </m:sSupPr>
                      <m:e>
                        <m:r>
                          <a:rPr lang="en-US" sz="2400" b="0" i="1" smtClean="0">
                            <a:latin typeface="Cambria Math" panose="02040503050406030204" pitchFamily="18" charset="0"/>
                          </a:rPr>
                          <m:t>−(</m:t>
                        </m:r>
                        <m:r>
                          <a:rPr lang="en-US" sz="2400" b="0" i="1" smtClean="0">
                            <a:solidFill>
                              <a:srgbClr val="C00000"/>
                            </a:solidFill>
                            <a:latin typeface="Cambria Math" panose="02040503050406030204" pitchFamily="18" charset="0"/>
                          </a:rPr>
                          <m:t>3</m:t>
                        </m:r>
                        <m:r>
                          <a:rPr lang="en-US" sz="2400" b="0" i="1" smtClean="0">
                            <a:latin typeface="Cambria Math" panose="02040503050406030204" pitchFamily="18" charset="0"/>
                          </a:rPr>
                          <m:t>)</m:t>
                        </m:r>
                      </m:e>
                      <m:sup>
                        <m:r>
                          <a:rPr lang="en-US" sz="2400" b="0" i="1" smtClean="0">
                            <a:latin typeface="Cambria Math" panose="02040503050406030204" pitchFamily="18" charset="0"/>
                          </a:rPr>
                          <m:t>2</m:t>
                        </m:r>
                      </m:sup>
                    </m:sSup>
                    <m:r>
                      <a:rPr lang="en-US" sz="2400" b="0" i="1" smtClean="0">
                        <a:latin typeface="Cambria Math" panose="02040503050406030204" pitchFamily="18" charset="0"/>
                      </a:rPr>
                      <m:t>=−1</m:t>
                    </m:r>
                    <m:d>
                      <m:dPr>
                        <m:ctrlPr>
                          <a:rPr lang="en-US" sz="2400" b="0" i="1" smtClean="0">
                            <a:latin typeface="Cambria Math" panose="02040503050406030204" pitchFamily="18" charset="0"/>
                          </a:rPr>
                        </m:ctrlPr>
                      </m:dPr>
                      <m:e>
                        <m:r>
                          <a:rPr lang="en-US" sz="2400" b="0" i="1" smtClean="0">
                            <a:latin typeface="Cambria Math" panose="02040503050406030204" pitchFamily="18" charset="0"/>
                          </a:rPr>
                          <m:t>9</m:t>
                        </m:r>
                      </m:e>
                    </m:d>
                    <m:r>
                      <a:rPr lang="en-US" sz="2400" b="0" i="1" smtClean="0">
                        <a:latin typeface="Cambria Math" panose="02040503050406030204" pitchFamily="18" charset="0"/>
                      </a:rPr>
                      <m:t>=−9</m:t>
                    </m:r>
                  </m:oMath>
                </a14:m>
                <a:endParaRPr lang="en-US" sz="2400" dirty="0"/>
              </a:p>
            </p:txBody>
          </p:sp>
        </mc:Choice>
        <mc:Fallback xmlns="">
          <p:sp>
            <p:nvSpPr>
              <p:cNvPr id="4" name="TextBox 3">
                <a:extLst>
                  <a:ext uri="{FF2B5EF4-FFF2-40B4-BE49-F238E27FC236}">
                    <a16:creationId xmlns:a16="http://schemas.microsoft.com/office/drawing/2014/main" id="{0FCBDED8-CEB6-47B1-9B1E-54487B004A91}"/>
                  </a:ext>
                </a:extLst>
              </p:cNvPr>
              <p:cNvSpPr txBox="1">
                <a:spLocks noRot="1" noChangeAspect="1" noMove="1" noResize="1" noEditPoints="1" noAdjustHandles="1" noChangeArrowheads="1" noChangeShapeType="1" noTextEdit="1"/>
              </p:cNvSpPr>
              <p:nvPr/>
            </p:nvSpPr>
            <p:spPr>
              <a:xfrm>
                <a:off x="2361385" y="3306237"/>
                <a:ext cx="5152116" cy="461665"/>
              </a:xfrm>
              <a:prstGeom prst="rect">
                <a:avLst/>
              </a:prstGeom>
              <a:blipFill>
                <a:blip r:embed="rId4"/>
                <a:stretch>
                  <a:fillRect l="-1773" t="-10526" b="-2894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0C7C892F-FEB5-4371-AEC4-5D03A5E7B689}"/>
                  </a:ext>
                </a:extLst>
              </p:cNvPr>
              <p:cNvSpPr txBox="1"/>
              <p:nvPr/>
            </p:nvSpPr>
            <p:spPr>
              <a:xfrm>
                <a:off x="2361385" y="4143710"/>
                <a:ext cx="5950412" cy="461665"/>
              </a:xfrm>
              <a:prstGeom prst="rect">
                <a:avLst/>
              </a:prstGeom>
              <a:noFill/>
            </p:spPr>
            <p:txBody>
              <a:bodyPr wrap="none" rtlCol="0">
                <a:spAutoFit/>
              </a:bodyPr>
              <a:lstStyle/>
              <a:p>
                <a:r>
                  <a:rPr lang="en-US" sz="2400" dirty="0"/>
                  <a:t>For </a:t>
                </a:r>
                <a14:m>
                  <m:oMath xmlns:m="http://schemas.openxmlformats.org/officeDocument/2006/math">
                    <m:r>
                      <a:rPr lang="en-US" sz="2400" b="0" i="1" smtClean="0">
                        <a:latin typeface="Cambria Math" panose="02040503050406030204" pitchFamily="18" charset="0"/>
                      </a:rPr>
                      <m:t>𝑥</m:t>
                    </m:r>
                    <m:r>
                      <a:rPr lang="en-US" sz="2400" b="0" i="1" smtClean="0">
                        <a:latin typeface="Cambria Math" panose="02040503050406030204" pitchFamily="18" charset="0"/>
                      </a:rPr>
                      <m:t>=−4</m:t>
                    </m:r>
                  </m:oMath>
                </a14:m>
                <a:r>
                  <a:rPr lang="en-US" sz="2400" dirty="0"/>
                  <a:t>, </a:t>
                </a:r>
                <a14:m>
                  <m:oMath xmlns:m="http://schemas.openxmlformats.org/officeDocument/2006/math">
                    <m:sSup>
                      <m:sSupPr>
                        <m:ctrlPr>
                          <a:rPr lang="en-US" sz="2400" i="1" smtClean="0">
                            <a:latin typeface="Cambria Math" panose="02040503050406030204" pitchFamily="18" charset="0"/>
                          </a:rPr>
                        </m:ctrlPr>
                      </m:sSupPr>
                      <m:e>
                        <m:r>
                          <a:rPr lang="en-US" sz="2400" b="0" i="1" smtClean="0">
                            <a:latin typeface="Cambria Math" panose="02040503050406030204" pitchFamily="18" charset="0"/>
                          </a:rPr>
                          <m:t>−</m:t>
                        </m:r>
                        <m:r>
                          <a:rPr lang="en-US" sz="2400" b="0" i="1" smtClean="0">
                            <a:latin typeface="Cambria Math" panose="02040503050406030204" pitchFamily="18" charset="0"/>
                          </a:rPr>
                          <m:t>𝑥</m:t>
                        </m:r>
                      </m:e>
                      <m:sup>
                        <m:r>
                          <a:rPr lang="en-US" sz="2400" b="0" i="1" smtClean="0">
                            <a:latin typeface="Cambria Math" panose="02040503050406030204" pitchFamily="18" charset="0"/>
                          </a:rPr>
                          <m:t>2</m:t>
                        </m:r>
                      </m:sup>
                    </m:sSup>
                    <m:r>
                      <a:rPr lang="en-US" sz="2400" b="0" i="1" smtClean="0">
                        <a:latin typeface="Cambria Math" panose="02040503050406030204" pitchFamily="18" charset="0"/>
                      </a:rPr>
                      <m:t>=</m:t>
                    </m:r>
                    <m:sSup>
                      <m:sSupPr>
                        <m:ctrlPr>
                          <a:rPr lang="en-US" sz="2400" b="0" i="1" smtClean="0">
                            <a:latin typeface="Cambria Math" panose="02040503050406030204" pitchFamily="18" charset="0"/>
                          </a:rPr>
                        </m:ctrlPr>
                      </m:sSupPr>
                      <m:e>
                        <m:r>
                          <a:rPr lang="en-US" sz="2400" b="0" i="1" smtClean="0">
                            <a:latin typeface="Cambria Math" panose="02040503050406030204" pitchFamily="18" charset="0"/>
                          </a:rPr>
                          <m:t>−(</m:t>
                        </m:r>
                        <m:r>
                          <a:rPr lang="en-US" sz="2400" b="0" i="1" smtClean="0">
                            <a:solidFill>
                              <a:srgbClr val="C00000"/>
                            </a:solidFill>
                            <a:latin typeface="Cambria Math" panose="02040503050406030204" pitchFamily="18" charset="0"/>
                          </a:rPr>
                          <m:t>−4</m:t>
                        </m:r>
                        <m:r>
                          <a:rPr lang="en-US" sz="2400" b="0" i="1" smtClean="0">
                            <a:latin typeface="Cambria Math" panose="02040503050406030204" pitchFamily="18" charset="0"/>
                          </a:rPr>
                          <m:t>)</m:t>
                        </m:r>
                      </m:e>
                      <m:sup>
                        <m:r>
                          <a:rPr lang="en-US" sz="2400" b="0" i="1" smtClean="0">
                            <a:latin typeface="Cambria Math" panose="02040503050406030204" pitchFamily="18" charset="0"/>
                          </a:rPr>
                          <m:t>2</m:t>
                        </m:r>
                      </m:sup>
                    </m:sSup>
                    <m:r>
                      <a:rPr lang="en-US" sz="2400" b="0" i="1" smtClean="0">
                        <a:latin typeface="Cambria Math" panose="02040503050406030204" pitchFamily="18" charset="0"/>
                      </a:rPr>
                      <m:t>=−1</m:t>
                    </m:r>
                    <m:d>
                      <m:dPr>
                        <m:ctrlPr>
                          <a:rPr lang="en-US" sz="2400" b="0" i="1" smtClean="0">
                            <a:latin typeface="Cambria Math" panose="02040503050406030204" pitchFamily="18" charset="0"/>
                          </a:rPr>
                        </m:ctrlPr>
                      </m:dPr>
                      <m:e>
                        <m:r>
                          <a:rPr lang="en-US" sz="2400" b="0" i="1" smtClean="0">
                            <a:latin typeface="Cambria Math" panose="02040503050406030204" pitchFamily="18" charset="0"/>
                          </a:rPr>
                          <m:t>16</m:t>
                        </m:r>
                      </m:e>
                    </m:d>
                    <m:r>
                      <a:rPr lang="en-US" sz="2400" b="0" i="1" smtClean="0">
                        <a:latin typeface="Cambria Math" panose="02040503050406030204" pitchFamily="18" charset="0"/>
                      </a:rPr>
                      <m:t>=−16</m:t>
                    </m:r>
                  </m:oMath>
                </a14:m>
                <a:endParaRPr lang="en-US" sz="2400" dirty="0"/>
              </a:p>
            </p:txBody>
          </p:sp>
        </mc:Choice>
        <mc:Fallback xmlns="">
          <p:sp>
            <p:nvSpPr>
              <p:cNvPr id="7" name="TextBox 6">
                <a:extLst>
                  <a:ext uri="{FF2B5EF4-FFF2-40B4-BE49-F238E27FC236}">
                    <a16:creationId xmlns:a16="http://schemas.microsoft.com/office/drawing/2014/main" id="{0C7C892F-FEB5-4371-AEC4-5D03A5E7B689}"/>
                  </a:ext>
                </a:extLst>
              </p:cNvPr>
              <p:cNvSpPr txBox="1">
                <a:spLocks noRot="1" noChangeAspect="1" noMove="1" noResize="1" noEditPoints="1" noAdjustHandles="1" noChangeArrowheads="1" noChangeShapeType="1" noTextEdit="1"/>
              </p:cNvSpPr>
              <p:nvPr/>
            </p:nvSpPr>
            <p:spPr>
              <a:xfrm>
                <a:off x="2361385" y="4143710"/>
                <a:ext cx="5950412" cy="461665"/>
              </a:xfrm>
              <a:prstGeom prst="rect">
                <a:avLst/>
              </a:prstGeom>
              <a:blipFill>
                <a:blip r:embed="rId5"/>
                <a:stretch>
                  <a:fillRect l="-1537" t="-10667" b="-30667"/>
                </a:stretch>
              </a:blipFill>
            </p:spPr>
            <p:txBody>
              <a:bodyPr/>
              <a:lstStyle/>
              <a:p>
                <a:r>
                  <a:rPr lang="en-US">
                    <a:noFill/>
                  </a:rPr>
                  <a:t> </a:t>
                </a:r>
              </a:p>
            </p:txBody>
          </p:sp>
        </mc:Fallback>
      </mc:AlternateContent>
    </p:spTree>
    <p:extLst>
      <p:ext uri="{BB962C8B-B14F-4D97-AF65-F5344CB8AC3E}">
        <p14:creationId xmlns:p14="http://schemas.microsoft.com/office/powerpoint/2010/main" val="15157038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205</TotalTime>
  <Words>1301</Words>
  <Application>Microsoft Office PowerPoint</Application>
  <PresentationFormat>Widescreen</PresentationFormat>
  <Paragraphs>66</Paragraphs>
  <Slides>11</Slides>
  <Notes>10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11</vt:i4>
      </vt:variant>
    </vt:vector>
  </HeadingPairs>
  <TitlesOfParts>
    <vt:vector size="18" baseType="lpstr">
      <vt:lpstr>Arial</vt:lpstr>
      <vt:lpstr>Calibri</vt:lpstr>
      <vt:lpstr>Calibri Light</vt:lpstr>
      <vt:lpstr>Cambria Math</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Sarah Claus</cp:lastModifiedBy>
  <cp:revision>23</cp:revision>
  <dcterms:created xsi:type="dcterms:W3CDTF">2017-06-16T13:06:21Z</dcterms:created>
  <dcterms:modified xsi:type="dcterms:W3CDTF">2022-01-17T15:50:44Z</dcterms:modified>
</cp:coreProperties>
</file>