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2"/>
  </p:notesMasterIdLst>
  <p:sldIdLst>
    <p:sldId id="256" r:id="rId3"/>
    <p:sldId id="257" r:id="rId4"/>
    <p:sldId id="289" r:id="rId5"/>
    <p:sldId id="290" r:id="rId6"/>
    <p:sldId id="291" r:id="rId7"/>
    <p:sldId id="292" r:id="rId8"/>
    <p:sldId id="293" r:id="rId9"/>
    <p:sldId id="296" r:id="rId10"/>
    <p:sldId id="301" r:id="rId11"/>
    <p:sldId id="302" r:id="rId12"/>
    <p:sldId id="303" r:id="rId13"/>
    <p:sldId id="304" r:id="rId14"/>
    <p:sldId id="294" r:id="rId15"/>
    <p:sldId id="295" r:id="rId16"/>
    <p:sldId id="305" r:id="rId17"/>
    <p:sldId id="298" r:id="rId18"/>
    <p:sldId id="299" r:id="rId19"/>
    <p:sldId id="300" r:id="rId20"/>
    <p:sldId id="27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F3F91"/>
    <a:srgbClr val="933DA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Graphing. By the end of this lesson, you will be able to identify different graphs and calculate slope. Graphs are pictures of numerical information. There are many different types of graphs, and each type is particularly well-suited to the display and clarification of certain types of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732000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1/3, we have that y=0.</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00388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and for x=3, we have that y =-8.</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266922652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the completed table.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7542077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calculate the slope of the line y=2x + 3, we can calculate the rise over run using the coordinate points P</a:t>
            </a:r>
            <a:r>
              <a:rPr lang="en-US" sz="1200" kern="1200" baseline="-25000" dirty="0">
                <a:solidFill>
                  <a:schemeClr val="tx1"/>
                </a:solidFill>
                <a:effectLst/>
                <a:latin typeface="+mn-lt"/>
                <a:ea typeface="+mn-ea"/>
                <a:cs typeface="+mn-cs"/>
              </a:rPr>
              <a:t>1</a:t>
            </a:r>
            <a:r>
              <a:rPr lang="en-US" sz="1200" kern="1200" dirty="0">
                <a:solidFill>
                  <a:schemeClr val="tx1"/>
                </a:solidFill>
                <a:effectLst/>
                <a:latin typeface="+mn-lt"/>
                <a:ea typeface="+mn-ea"/>
                <a:cs typeface="+mn-cs"/>
              </a:rPr>
              <a:t> (-2,-1) and P</a:t>
            </a:r>
            <a:r>
              <a:rPr lang="en-US" sz="1200" kern="1200" baseline="-25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(2,7) to find that the slope of the line is 2.</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9224483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horizontal line is zero, as rise is always zero; dividing zero by a number equals zero.</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2763673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vertical line is undefined because dividing a number by zero results in an undefined value.</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404958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have the same slope, they are parallel, and they never intersect. Thus, there is no solution for the system and the system is inconsistent.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8932007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intersect, the system is consistent, and the equations are independent.</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329726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two lines overlap, the system is consistent,  and the equations are dependent. Now, you are able to identify different graphs, calculate slope, and evaluate line systems.</a:t>
            </a: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127097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Bar graphs </a:t>
            </a:r>
            <a:r>
              <a:rPr lang="en-US" sz="1200" kern="1200" dirty="0">
                <a:solidFill>
                  <a:schemeClr val="tx1"/>
                </a:solidFill>
                <a:effectLst/>
                <a:latin typeface="+mn-lt"/>
                <a:ea typeface="+mn-ea"/>
                <a:cs typeface="+mn-cs"/>
              </a:rPr>
              <a:t>emphasize comparative amounts. This bar graph shows monthly U.S. books sales. We can compare sales by month. A good bar graph has a title and labeled axis. We can see that January had the most sales of $ 2,294M, and April had the least sales with $918M.</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Circle graphs, or pie charts, help in understanding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or parts of a whole. This graph shows the percent of a household's annual income they plan to budget for various expenses. If the household’s total income is $45,000, we can find out how much they spend on various necessities. They spend 45,000 times 0.20, or $9,000, on food and $45,000 times 0.07, or $3,150, on clothing.</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Line graphs indicate tendencies or trends over a period of time. This graph shows the relationships between daily high and low temperatures. We can tell that temperatures tended to rise during the week but fell sharply on Saturday, and the weather was hottest on Thursday and Friday and coolest on Sunday.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Histograms indicate data in classes, a range or interval of numbers. This histogram summarizes the scores of students on an English placement test. We can tell that 16 students scored in the second class, between 250.5 and 300.5.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plotting points to create a graph, we must be aware of the quadrants and coordinates. In the first quadrant, x and y are both positive; in the second quadrant, x is negative, and y is positive; in the third quadrant, x and y are both negatives; and in the fourth quadrant, x is positive, and y is negative.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complete the table with ordered pairs, we can plug in the given numbers into y = -3x + 1.</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502324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x= 0, we have that y= 1.</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8738451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y=4, we have that x=-1.</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15820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21.png"/></Relationships>
</file>

<file path=ppt/slides/_rels/slide1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7.xml"/><Relationship Id="rId1" Type="http://schemas.openxmlformats.org/officeDocument/2006/relationships/slideLayout" Target="../slideLayouts/slideLayout1.xml"/><Relationship Id="rId4" Type="http://schemas.openxmlformats.org/officeDocument/2006/relationships/image" Target="../media/image23.png"/></Relationships>
</file>

<file path=ppt/slides/_rels/slide18.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25.png"/></Relationships>
</file>

<file path=ppt/slides/_rels/slide1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0.png"/><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3776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Graphing</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41848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48330"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414863" cy="700705"/>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3</m:t>
                        </m:r>
                      </m:den>
                    </m:f>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414863" cy="700705"/>
              </a:xfrm>
              <a:prstGeom prst="rect">
                <a:avLst/>
              </a:prstGeom>
              <a:blipFill>
                <a:blip r:embed="rId4"/>
                <a:stretch>
                  <a:fillRect l="-2901" b="-12174"/>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t="48021" r="48376"/>
          <a:stretch/>
        </p:blipFill>
        <p:spPr>
          <a:xfrm>
            <a:off x="4786096" y="3513275"/>
            <a:ext cx="2619808" cy="3054694"/>
          </a:xfrm>
          <a:prstGeom prst="rect">
            <a:avLst/>
          </a:prstGeom>
        </p:spPr>
      </p:pic>
    </p:spTree>
    <p:extLst>
      <p:ext uri="{BB962C8B-B14F-4D97-AF65-F5344CB8AC3E}">
        <p14:creationId xmlns:p14="http://schemas.microsoft.com/office/powerpoint/2010/main" val="4396102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=3</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t="49492"/>
          <a:stretch/>
        </p:blipFill>
        <p:spPr>
          <a:xfrm>
            <a:off x="4792894" y="3429000"/>
            <a:ext cx="2606212" cy="3150967"/>
          </a:xfrm>
          <a:prstGeom prst="rect">
            <a:avLst/>
          </a:prstGeom>
        </p:spPr>
      </p:pic>
    </p:spTree>
    <p:extLst>
      <p:ext uri="{BB962C8B-B14F-4D97-AF65-F5344CB8AC3E}">
        <p14:creationId xmlns:p14="http://schemas.microsoft.com/office/powerpoint/2010/main" val="2689004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85F09E0F-DAD4-46BC-B2A7-FAC8FBBD81E7}"/>
              </a:ext>
            </a:extLst>
          </p:cNvPr>
          <p:cNvSpPr txBox="1"/>
          <p:nvPr/>
        </p:nvSpPr>
        <p:spPr>
          <a:xfrm>
            <a:off x="4967709" y="1582221"/>
            <a:ext cx="2256580" cy="461665"/>
          </a:xfrm>
          <a:prstGeom prst="rect">
            <a:avLst/>
          </a:prstGeom>
          <a:noFill/>
        </p:spPr>
        <p:txBody>
          <a:bodyPr wrap="none" rtlCol="0">
            <a:spAutoFit/>
          </a:bodyPr>
          <a:lstStyle/>
          <a:p>
            <a:r>
              <a:rPr lang="en-US" sz="2400" dirty="0"/>
              <a:t>Completed table</a:t>
            </a:r>
          </a:p>
        </p:txBody>
      </p:sp>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0, </m:t>
                                    </m:r>
                                    <m:r>
                                      <a:rPr lang="en-US" b="0" i="1" smtClean="0">
                                        <a:solidFill>
                                          <a:schemeClr val="accent1"/>
                                        </a:solidFill>
                                        <a:latin typeface="Cambria Math" panose="02040503050406030204" pitchFamily="18" charset="0"/>
                                      </a:rPr>
                                      <m:t>1</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r>
                                  <a:rPr lang="en-US" b="0" i="1" smtClean="0">
                                    <a:solidFill>
                                      <a:schemeClr val="accent1"/>
                                    </a:solidFill>
                                    <a:latin typeface="Cambria Math" panose="02040503050406030204" pitchFamily="18" charset="0"/>
                                  </a:rPr>
                                  <m:t>1</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solidFill>
                                          <a:schemeClr val="accent1"/>
                                        </a:solidFill>
                                        <a:latin typeface="Cambria Math" panose="02040503050406030204" pitchFamily="18" charset="0"/>
                                      </a:rPr>
                                      <m:t>−1</m:t>
                                    </m:r>
                                    <m:r>
                                      <a:rPr lang="en-US" b="0" i="1" smtClean="0">
                                        <a:latin typeface="Cambria Math" panose="02040503050406030204" pitchFamily="18" charset="0"/>
                                      </a:rPr>
                                      <m:t>, 4</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0</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r>
                                      <a:rPr lang="en-US" b="0" i="1" smtClean="0">
                                        <a:latin typeface="Cambria Math" panose="02040503050406030204" pitchFamily="18" charset="0"/>
                                      </a:rPr>
                                      <m:t>, </m:t>
                                    </m:r>
                                    <m:r>
                                      <a:rPr lang="en-US" b="0" i="1" smtClean="0">
                                        <a:solidFill>
                                          <a:schemeClr val="accent1"/>
                                        </a:solidFill>
                                        <a:latin typeface="Cambria Math" panose="02040503050406030204" pitchFamily="18" charset="0"/>
                                      </a:rPr>
                                      <m:t>0</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solidFill>
                                      <a:schemeClr val="accent1"/>
                                    </a:solidFill>
                                    <a:latin typeface="Cambria Math" panose="02040503050406030204" pitchFamily="18" charset="0"/>
                                  </a:rPr>
                                  <m:t>−8</m:t>
                                </m:r>
                              </m:oMath>
                            </m:oMathPara>
                          </a14:m>
                          <a:endParaRPr lang="en-US" dirty="0">
                            <a:solidFill>
                              <a:schemeClr val="accent1"/>
                            </a:solidFill>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3, </m:t>
                                    </m:r>
                                    <m:r>
                                      <a:rPr lang="en-US" b="0" i="1" smtClean="0">
                                        <a:solidFill>
                                          <a:schemeClr val="accent1"/>
                                        </a:solidFill>
                                        <a:latin typeface="Cambria Math" panose="02040503050406030204" pitchFamily="18" charset="0"/>
                                      </a:rPr>
                                      <m:t>−8</m:t>
                                    </m:r>
                                  </m:e>
                                </m:d>
                              </m:oMath>
                            </m:oMathPara>
                          </a14:m>
                          <a:endParaRPr lang="en-US"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3662859119"/>
                  </p:ext>
                </p:extLst>
              </p:nvPr>
            </p:nvGraphicFramePr>
            <p:xfrm>
              <a:off x="3060494" y="2693128"/>
              <a:ext cx="6071010" cy="2191131"/>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639" r="-237500"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639" r="-110479" b="-4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639" r="-820" b="-495082"/>
                          </a:stretch>
                        </a:blipFill>
                      </a:tcPr>
                    </a:tc>
                    <a:extLst>
                      <a:ext uri="{0D108BD9-81ED-4DB2-BD59-A6C34878D82A}">
                        <a16:rowId xmlns:a16="http://schemas.microsoft.com/office/drawing/2014/main" val="2284094203"/>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01639" r="-237500"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01639" r="-110479" b="-3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01639" r="-820" b="-395082"/>
                          </a:stretch>
                        </a:blipFill>
                      </a:tcPr>
                    </a:tc>
                    <a:extLst>
                      <a:ext uri="{0D108BD9-81ED-4DB2-BD59-A6C34878D82A}">
                        <a16:rowId xmlns:a16="http://schemas.microsoft.com/office/drawing/2014/main" val="3516937930"/>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201639" r="-237500"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201639" r="-110479" b="-295082"/>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201639" r="-820" b="-295082"/>
                          </a:stretch>
                        </a:blipFill>
                      </a:tcPr>
                    </a:tc>
                    <a:extLst>
                      <a:ext uri="{0D108BD9-81ED-4DB2-BD59-A6C34878D82A}">
                        <a16:rowId xmlns:a16="http://schemas.microsoft.com/office/drawing/2014/main" val="3082976077"/>
                      </a:ext>
                    </a:extLst>
                  </a:tr>
                  <a:tr h="707771">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157265" r="-237500"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157265" r="-110479" b="-53846"/>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157265" r="-820" b="-53846"/>
                          </a:stretch>
                        </a:blipFill>
                      </a:tcPr>
                    </a:tc>
                    <a:extLst>
                      <a:ext uri="{0D108BD9-81ED-4DB2-BD59-A6C34878D82A}">
                        <a16:rowId xmlns:a16="http://schemas.microsoft.com/office/drawing/2014/main" val="1774368799"/>
                      </a:ext>
                    </a:extLst>
                  </a:tr>
                  <a:tr h="370840">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338" t="-493443" r="-237500"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88922" t="-493443" r="-110479" b="-3279"/>
                          </a:stretch>
                        </a:blipFill>
                      </a:tcPr>
                    </a:tc>
                    <a:tc>
                      <a:txBody>
                        <a:bodyPr/>
                        <a:lstStyle/>
                        <a:p>
                          <a:endParaRPr lang="en-US"/>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3"/>
                          <a:stretch>
                            <a:fillRect l="-172404" t="-493443" r="-820" b="-3279"/>
                          </a:stretch>
                        </a:blipFill>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2103089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594E44F-8D22-4B2C-8DE6-9BD2F92D00E6}"/>
              </a:ext>
            </a:extLst>
          </p:cNvPr>
          <p:cNvPicPr>
            <a:picLocks noChangeAspect="1"/>
          </p:cNvPicPr>
          <p:nvPr/>
        </p:nvPicPr>
        <p:blipFill>
          <a:blip r:embed="rId3"/>
          <a:stretch>
            <a:fillRect/>
          </a:stretch>
        </p:blipFill>
        <p:spPr>
          <a:xfrm>
            <a:off x="1041116" y="1288338"/>
            <a:ext cx="4143442" cy="5065098"/>
          </a:xfrm>
          <a:prstGeom prst="rect">
            <a:avLst/>
          </a:prstGeom>
        </p:spPr>
      </p:pic>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0E4F12AB-D99B-4DCD-B68D-2EE3D0DD9B03}"/>
                  </a:ext>
                </a:extLst>
              </p:cNvPr>
              <p:cNvSpPr txBox="1"/>
              <p:nvPr/>
            </p:nvSpPr>
            <p:spPr>
              <a:xfrm>
                <a:off x="5342562" y="3132572"/>
                <a:ext cx="6306855" cy="59285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𝑠𝑙𝑜𝑝𝑒</m:t>
                      </m:r>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𝑟𝑖𝑠𝑒</m:t>
                          </m:r>
                        </m:num>
                        <m:den>
                          <m:r>
                            <a:rPr lang="en-US" b="0" i="1" smtClean="0">
                              <a:latin typeface="Cambria Math" panose="02040503050406030204" pitchFamily="18" charset="0"/>
                            </a:rPr>
                            <m:t>𝑟𝑢𝑛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𝑦</m:t>
                          </m:r>
                          <m:r>
                            <a:rPr lang="en-US" b="0" i="1" smtClean="0">
                              <a:latin typeface="Cambria Math" panose="02040503050406030204" pitchFamily="18" charset="0"/>
                            </a:rPr>
                            <m:t>−</m:t>
                          </m:r>
                          <m:r>
                            <a:rPr lang="en-US" b="0" i="1" smtClean="0">
                              <a:latin typeface="Cambria Math" panose="02040503050406030204" pitchFamily="18" charset="0"/>
                            </a:rPr>
                            <m:t>𝑣𝑎𝑙𝑢𝑒𝑠</m:t>
                          </m:r>
                        </m:num>
                        <m:den>
                          <m:r>
                            <a:rPr lang="en-US" b="0" i="1" smtClean="0">
                              <a:latin typeface="Cambria Math" panose="02040503050406030204" pitchFamily="18" charset="0"/>
                            </a:rPr>
                            <m:t>𝑑𝑖𝑓𝑓𝑒𝑟𝑒𝑛𝑐𝑒</m:t>
                          </m:r>
                          <m:r>
                            <a:rPr lang="en-US" b="0" i="1" smtClean="0">
                              <a:latin typeface="Cambria Math" panose="02040503050406030204" pitchFamily="18" charset="0"/>
                            </a:rPr>
                            <m:t> </m:t>
                          </m:r>
                          <m:r>
                            <a:rPr lang="en-US" b="0" i="1" smtClean="0">
                              <a:latin typeface="Cambria Math" panose="02040503050406030204" pitchFamily="18" charset="0"/>
                            </a:rPr>
                            <m:t>𝑖𝑛</m:t>
                          </m:r>
                          <m:r>
                            <a:rPr lang="en-US" b="0" i="1" smtClean="0">
                              <a:latin typeface="Cambria Math" panose="02040503050406030204" pitchFamily="18" charset="0"/>
                            </a:rPr>
                            <m:t> </m:t>
                          </m:r>
                          <m:r>
                            <a:rPr lang="en-US" b="0" i="1" smtClean="0">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𝑣𝑎𝑙𝑢𝑒𝑠</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7−(−1)</m:t>
                          </m:r>
                        </m:num>
                        <m:den>
                          <m:r>
                            <a:rPr lang="en-US" b="0" i="1" smtClean="0">
                              <a:latin typeface="Cambria Math" panose="02040503050406030204" pitchFamily="18" charset="0"/>
                            </a:rPr>
                            <m:t>2−(−2)</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8</m:t>
                          </m:r>
                        </m:num>
                        <m:den>
                          <m:r>
                            <a:rPr lang="en-US" b="0" i="1" smtClean="0">
                              <a:latin typeface="Cambria Math" panose="02040503050406030204" pitchFamily="18" charset="0"/>
                            </a:rPr>
                            <m:t>4</m:t>
                          </m:r>
                        </m:den>
                      </m:f>
                      <m:r>
                        <a:rPr lang="en-US" b="0" i="1" smtClean="0">
                          <a:latin typeface="Cambria Math" panose="02040503050406030204" pitchFamily="18" charset="0"/>
                        </a:rPr>
                        <m:t>=2</m:t>
                      </m:r>
                    </m:oMath>
                  </m:oMathPara>
                </a14:m>
                <a:endParaRPr lang="en-US" dirty="0"/>
              </a:p>
            </p:txBody>
          </p:sp>
        </mc:Choice>
        <mc:Fallback xmlns="">
          <p:sp>
            <p:nvSpPr>
              <p:cNvPr id="3" name="TextBox 2">
                <a:extLst>
                  <a:ext uri="{FF2B5EF4-FFF2-40B4-BE49-F238E27FC236}">
                    <a16:creationId xmlns:a16="http://schemas.microsoft.com/office/drawing/2014/main" id="{0E4F12AB-D99B-4DCD-B68D-2EE3D0DD9B03}"/>
                  </a:ext>
                </a:extLst>
              </p:cNvPr>
              <p:cNvSpPr txBox="1">
                <a:spLocks noRot="1" noChangeAspect="1" noMove="1" noResize="1" noEditPoints="1" noAdjustHandles="1" noChangeArrowheads="1" noChangeShapeType="1" noTextEdit="1"/>
              </p:cNvSpPr>
              <p:nvPr/>
            </p:nvSpPr>
            <p:spPr>
              <a:xfrm>
                <a:off x="5342562" y="3132572"/>
                <a:ext cx="6306855" cy="592855"/>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9233860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Horizontal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154F848-636B-4114-B6A8-948475169FC8}"/>
              </a:ext>
            </a:extLst>
          </p:cNvPr>
          <p:cNvPicPr>
            <a:picLocks noChangeAspect="1"/>
          </p:cNvPicPr>
          <p:nvPr/>
        </p:nvPicPr>
        <p:blipFill>
          <a:blip r:embed="rId3"/>
          <a:stretch>
            <a:fillRect/>
          </a:stretch>
        </p:blipFill>
        <p:spPr>
          <a:xfrm>
            <a:off x="3612663" y="1462910"/>
            <a:ext cx="4966674" cy="4889870"/>
          </a:xfrm>
          <a:prstGeom prst="rect">
            <a:avLst/>
          </a:prstGeom>
        </p:spPr>
      </p:pic>
    </p:spTree>
    <p:extLst>
      <p:ext uri="{BB962C8B-B14F-4D97-AF65-F5344CB8AC3E}">
        <p14:creationId xmlns:p14="http://schemas.microsoft.com/office/powerpoint/2010/main" val="17668651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Vertical Line Slope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4897E20-B845-4EAF-8C3B-3F7ECCE3C6FF}"/>
              </a:ext>
            </a:extLst>
          </p:cNvPr>
          <p:cNvPicPr>
            <a:picLocks noChangeAspect="1"/>
          </p:cNvPicPr>
          <p:nvPr/>
        </p:nvPicPr>
        <p:blipFill>
          <a:blip r:embed="rId3"/>
          <a:stretch>
            <a:fillRect/>
          </a:stretch>
        </p:blipFill>
        <p:spPr>
          <a:xfrm>
            <a:off x="3391492" y="1329434"/>
            <a:ext cx="5409015" cy="5269608"/>
          </a:xfrm>
          <a:prstGeom prst="rect">
            <a:avLst/>
          </a:prstGeom>
        </p:spPr>
      </p:pic>
    </p:spTree>
    <p:extLst>
      <p:ext uri="{BB962C8B-B14F-4D97-AF65-F5344CB8AC3E}">
        <p14:creationId xmlns:p14="http://schemas.microsoft.com/office/powerpoint/2010/main" val="3187046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Parallel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7FF9B56F-E324-492C-95EE-2FE0DB183C53}"/>
              </a:ext>
            </a:extLst>
          </p:cNvPr>
          <p:cNvPicPr>
            <a:picLocks noChangeAspect="1"/>
          </p:cNvPicPr>
          <p:nvPr/>
        </p:nvPicPr>
        <p:blipFill>
          <a:blip r:embed="rId3"/>
          <a:stretch>
            <a:fillRect/>
          </a:stretch>
        </p:blipFill>
        <p:spPr>
          <a:xfrm>
            <a:off x="2731702" y="1508611"/>
            <a:ext cx="4788982" cy="4754090"/>
          </a:xfrm>
          <a:prstGeom prst="rect">
            <a:avLst/>
          </a:prstGeom>
        </p:spPr>
      </p:pic>
      <p:pic>
        <p:nvPicPr>
          <p:cNvPr id="4" name="Picture 3">
            <a:extLst>
              <a:ext uri="{FF2B5EF4-FFF2-40B4-BE49-F238E27FC236}">
                <a16:creationId xmlns:a16="http://schemas.microsoft.com/office/drawing/2014/main" id="{5A50303E-E3F9-4DA8-9022-BCD47D09C604}"/>
              </a:ext>
            </a:extLst>
          </p:cNvPr>
          <p:cNvPicPr>
            <a:picLocks noChangeAspect="1"/>
          </p:cNvPicPr>
          <p:nvPr/>
        </p:nvPicPr>
        <p:blipFill>
          <a:blip r:embed="rId4"/>
          <a:stretch>
            <a:fillRect/>
          </a:stretch>
        </p:blipFill>
        <p:spPr>
          <a:xfrm>
            <a:off x="7939893" y="2929000"/>
            <a:ext cx="2600000" cy="1000000"/>
          </a:xfrm>
          <a:prstGeom prst="rect">
            <a:avLst/>
          </a:prstGeom>
        </p:spPr>
      </p:pic>
    </p:spTree>
    <p:extLst>
      <p:ext uri="{BB962C8B-B14F-4D97-AF65-F5344CB8AC3E}">
        <p14:creationId xmlns:p14="http://schemas.microsoft.com/office/powerpoint/2010/main" val="3351786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Intersecting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6369A825-E68E-4A01-8B1D-5382C325B248}"/>
              </a:ext>
            </a:extLst>
          </p:cNvPr>
          <p:cNvPicPr>
            <a:picLocks noChangeAspect="1"/>
          </p:cNvPicPr>
          <p:nvPr/>
        </p:nvPicPr>
        <p:blipFill>
          <a:blip r:embed="rId3"/>
          <a:stretch>
            <a:fillRect/>
          </a:stretch>
        </p:blipFill>
        <p:spPr>
          <a:xfrm>
            <a:off x="4467428" y="2542419"/>
            <a:ext cx="3257143" cy="3314286"/>
          </a:xfrm>
          <a:prstGeom prst="rect">
            <a:avLst/>
          </a:prstGeom>
        </p:spPr>
      </p:pic>
      <p:pic>
        <p:nvPicPr>
          <p:cNvPr id="3" name="Picture 2">
            <a:extLst>
              <a:ext uri="{FF2B5EF4-FFF2-40B4-BE49-F238E27FC236}">
                <a16:creationId xmlns:a16="http://schemas.microsoft.com/office/drawing/2014/main" id="{429583D9-F372-481D-A2B4-648DF80D4245}"/>
              </a:ext>
            </a:extLst>
          </p:cNvPr>
          <p:cNvPicPr>
            <a:picLocks noChangeAspect="1"/>
          </p:cNvPicPr>
          <p:nvPr/>
        </p:nvPicPr>
        <p:blipFill>
          <a:blip r:embed="rId4"/>
          <a:stretch>
            <a:fillRect/>
          </a:stretch>
        </p:blipFill>
        <p:spPr>
          <a:xfrm>
            <a:off x="5276951" y="1444926"/>
            <a:ext cx="1638095" cy="790476"/>
          </a:xfrm>
          <a:prstGeom prst="rect">
            <a:avLst/>
          </a:prstGeom>
        </p:spPr>
      </p:pic>
    </p:spTree>
    <p:extLst>
      <p:ext uri="{BB962C8B-B14F-4D97-AF65-F5344CB8AC3E}">
        <p14:creationId xmlns:p14="http://schemas.microsoft.com/office/powerpoint/2010/main" val="425742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Systems: Overlapping Lines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B0A58176-BC83-43BB-8DD6-75ED2D1F7AE4}"/>
              </a:ext>
            </a:extLst>
          </p:cNvPr>
          <p:cNvPicPr>
            <a:picLocks noChangeAspect="1"/>
          </p:cNvPicPr>
          <p:nvPr/>
        </p:nvPicPr>
        <p:blipFill>
          <a:blip r:embed="rId3"/>
          <a:stretch>
            <a:fillRect/>
          </a:stretch>
        </p:blipFill>
        <p:spPr>
          <a:xfrm>
            <a:off x="4453143" y="2562217"/>
            <a:ext cx="3285714" cy="3295238"/>
          </a:xfrm>
          <a:prstGeom prst="rect">
            <a:avLst/>
          </a:prstGeom>
        </p:spPr>
      </p:pic>
      <p:pic>
        <p:nvPicPr>
          <p:cNvPr id="3" name="Picture 2">
            <a:extLst>
              <a:ext uri="{FF2B5EF4-FFF2-40B4-BE49-F238E27FC236}">
                <a16:creationId xmlns:a16="http://schemas.microsoft.com/office/drawing/2014/main" id="{A4999465-F264-4EED-820A-AA08DBB05A41}"/>
              </a:ext>
            </a:extLst>
          </p:cNvPr>
          <p:cNvPicPr>
            <a:picLocks noChangeAspect="1"/>
          </p:cNvPicPr>
          <p:nvPr/>
        </p:nvPicPr>
        <p:blipFill>
          <a:blip r:embed="rId4"/>
          <a:stretch>
            <a:fillRect/>
          </a:stretch>
        </p:blipFill>
        <p:spPr>
          <a:xfrm>
            <a:off x="4929333" y="1545322"/>
            <a:ext cx="2333333" cy="771429"/>
          </a:xfrm>
          <a:prstGeom prst="rect">
            <a:avLst/>
          </a:prstGeom>
        </p:spPr>
      </p:pic>
    </p:spTree>
    <p:extLst>
      <p:ext uri="{BB962C8B-B14F-4D97-AF65-F5344CB8AC3E}">
        <p14:creationId xmlns:p14="http://schemas.microsoft.com/office/powerpoint/2010/main" val="3039768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D9FB62F4-793A-4CEB-97E8-4BD029E6126E}"/>
              </a:ext>
            </a:extLst>
          </p:cNvPr>
          <p:cNvPicPr>
            <a:picLocks noChangeAspect="1"/>
          </p:cNvPicPr>
          <p:nvPr/>
        </p:nvPicPr>
        <p:blipFill>
          <a:blip r:embed="rId3"/>
          <a:stretch>
            <a:fillRect/>
          </a:stretch>
        </p:blipFill>
        <p:spPr>
          <a:xfrm>
            <a:off x="3473527" y="1462209"/>
            <a:ext cx="5244945" cy="5057347"/>
          </a:xfrm>
          <a:prstGeom prst="rect">
            <a:avLst/>
          </a:prstGeom>
        </p:spPr>
      </p:pic>
      <p:sp>
        <p:nvSpPr>
          <p:cNvPr id="3" name="Arrow: Down 2">
            <a:extLst>
              <a:ext uri="{FF2B5EF4-FFF2-40B4-BE49-F238E27FC236}">
                <a16:creationId xmlns:a16="http://schemas.microsoft.com/office/drawing/2014/main" id="{76222213-AE0C-4CCB-A4AE-27607FC9F75D}"/>
              </a:ext>
            </a:extLst>
          </p:cNvPr>
          <p:cNvSpPr/>
          <p:nvPr/>
        </p:nvSpPr>
        <p:spPr>
          <a:xfrm>
            <a:off x="6575461" y="3513761"/>
            <a:ext cx="400692" cy="629087"/>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Down 5">
            <a:extLst>
              <a:ext uri="{FF2B5EF4-FFF2-40B4-BE49-F238E27FC236}">
                <a16:creationId xmlns:a16="http://schemas.microsoft.com/office/drawing/2014/main" id="{5BC3EC49-0AFD-4774-BA86-F0A505308AE9}"/>
              </a:ext>
            </a:extLst>
          </p:cNvPr>
          <p:cNvSpPr/>
          <p:nvPr/>
        </p:nvSpPr>
        <p:spPr>
          <a:xfrm rot="5400000">
            <a:off x="5227834" y="2279151"/>
            <a:ext cx="400692" cy="629087"/>
          </a:xfrm>
          <a:prstGeom prst="down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Circle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C242815E-53A8-4FA1-A1F4-AD9BD0EE3FE1}"/>
              </a:ext>
            </a:extLst>
          </p:cNvPr>
          <p:cNvPicPr>
            <a:picLocks noChangeAspect="1"/>
          </p:cNvPicPr>
          <p:nvPr/>
        </p:nvPicPr>
        <p:blipFill>
          <a:blip r:embed="rId3"/>
          <a:stretch>
            <a:fillRect/>
          </a:stretch>
        </p:blipFill>
        <p:spPr>
          <a:xfrm>
            <a:off x="3127872" y="1307572"/>
            <a:ext cx="5936255" cy="4719958"/>
          </a:xfrm>
          <a:prstGeom prst="rect">
            <a:avLst/>
          </a:prstGeom>
        </p:spPr>
      </p:pic>
      <p:sp>
        <p:nvSpPr>
          <p:cNvPr id="3" name="TextBox 2">
            <a:extLst>
              <a:ext uri="{FF2B5EF4-FFF2-40B4-BE49-F238E27FC236}">
                <a16:creationId xmlns:a16="http://schemas.microsoft.com/office/drawing/2014/main" id="{B45F8954-FEB2-4D73-8A9E-BE4E8386634D}"/>
              </a:ext>
            </a:extLst>
          </p:cNvPr>
          <p:cNvSpPr txBox="1"/>
          <p:nvPr/>
        </p:nvSpPr>
        <p:spPr>
          <a:xfrm>
            <a:off x="4952545" y="6027530"/>
            <a:ext cx="2286908" cy="369332"/>
          </a:xfrm>
          <a:prstGeom prst="rect">
            <a:avLst/>
          </a:prstGeom>
          <a:noFill/>
        </p:spPr>
        <p:txBody>
          <a:bodyPr wrap="none" rtlCol="0">
            <a:spAutoFit/>
          </a:bodyPr>
          <a:lstStyle/>
          <a:p>
            <a:r>
              <a:rPr lang="en-US" b="1" dirty="0"/>
              <a:t>Total Income: $45,000</a:t>
            </a:r>
          </a:p>
        </p:txBody>
      </p:sp>
      <p:sp>
        <p:nvSpPr>
          <p:cNvPr id="6" name="TextBox 5">
            <a:extLst>
              <a:ext uri="{FF2B5EF4-FFF2-40B4-BE49-F238E27FC236}">
                <a16:creationId xmlns:a16="http://schemas.microsoft.com/office/drawing/2014/main" id="{CF996E1F-D472-46FE-828F-921FF129FEE0}"/>
              </a:ext>
            </a:extLst>
          </p:cNvPr>
          <p:cNvSpPr txBox="1"/>
          <p:nvPr/>
        </p:nvSpPr>
        <p:spPr>
          <a:xfrm>
            <a:off x="3543273" y="2152461"/>
            <a:ext cx="829073" cy="369332"/>
          </a:xfrm>
          <a:prstGeom prst="rect">
            <a:avLst/>
          </a:prstGeom>
          <a:noFill/>
        </p:spPr>
        <p:txBody>
          <a:bodyPr wrap="none" rtlCol="0">
            <a:spAutoFit/>
          </a:bodyPr>
          <a:lstStyle/>
          <a:p>
            <a:r>
              <a:rPr lang="en-US" b="1" dirty="0"/>
              <a:t>$9,000</a:t>
            </a:r>
          </a:p>
        </p:txBody>
      </p:sp>
      <p:sp>
        <p:nvSpPr>
          <p:cNvPr id="7" name="TextBox 6">
            <a:extLst>
              <a:ext uri="{FF2B5EF4-FFF2-40B4-BE49-F238E27FC236}">
                <a16:creationId xmlns:a16="http://schemas.microsoft.com/office/drawing/2014/main" id="{85132CA7-FBAE-4F35-9378-9E8522359B04}"/>
              </a:ext>
            </a:extLst>
          </p:cNvPr>
          <p:cNvSpPr txBox="1"/>
          <p:nvPr/>
        </p:nvSpPr>
        <p:spPr>
          <a:xfrm>
            <a:off x="3119856" y="4151542"/>
            <a:ext cx="829073" cy="369332"/>
          </a:xfrm>
          <a:prstGeom prst="rect">
            <a:avLst/>
          </a:prstGeom>
          <a:noFill/>
        </p:spPr>
        <p:txBody>
          <a:bodyPr wrap="none" rtlCol="0">
            <a:spAutoFit/>
          </a:bodyPr>
          <a:lstStyle/>
          <a:p>
            <a:r>
              <a:rPr lang="en-US" b="1" dirty="0"/>
              <a:t>$3,150</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Line Graphs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89B63E9F-545E-4871-B721-7DA50CF60F4E}"/>
              </a:ext>
            </a:extLst>
          </p:cNvPr>
          <p:cNvPicPr>
            <a:picLocks noChangeAspect="1"/>
          </p:cNvPicPr>
          <p:nvPr/>
        </p:nvPicPr>
        <p:blipFill>
          <a:blip r:embed="rId3"/>
          <a:stretch>
            <a:fillRect/>
          </a:stretch>
        </p:blipFill>
        <p:spPr>
          <a:xfrm>
            <a:off x="3831143" y="1409863"/>
            <a:ext cx="4529713" cy="5109692"/>
          </a:xfrm>
          <a:prstGeom prst="rect">
            <a:avLst/>
          </a:prstGeom>
        </p:spPr>
      </p:pic>
      <p:sp>
        <p:nvSpPr>
          <p:cNvPr id="3" name="Oval 2">
            <a:extLst>
              <a:ext uri="{FF2B5EF4-FFF2-40B4-BE49-F238E27FC236}">
                <a16:creationId xmlns:a16="http://schemas.microsoft.com/office/drawing/2014/main" id="{4EE52D6E-771E-46BE-8761-06BA93249B08}"/>
              </a:ext>
            </a:extLst>
          </p:cNvPr>
          <p:cNvSpPr/>
          <p:nvPr/>
        </p:nvSpPr>
        <p:spPr>
          <a:xfrm>
            <a:off x="6554912" y="2044557"/>
            <a:ext cx="914400" cy="503434"/>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03ECB3B7-38C2-4CCA-83EA-8BB2CF78D0F7}"/>
              </a:ext>
            </a:extLst>
          </p:cNvPr>
          <p:cNvSpPr/>
          <p:nvPr/>
        </p:nvSpPr>
        <p:spPr>
          <a:xfrm>
            <a:off x="4592548" y="5340849"/>
            <a:ext cx="563366" cy="379243"/>
          </a:xfrm>
          <a:prstGeom prst="ellipse">
            <a:avLst/>
          </a:prstGeom>
          <a:noFill/>
          <a:ln w="57150">
            <a:solidFill>
              <a:srgbClr val="9F3F9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Histograms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0FED5663-BE80-4AA3-9C76-F328B22E3862}"/>
              </a:ext>
            </a:extLst>
          </p:cNvPr>
          <p:cNvPicPr>
            <a:picLocks noChangeAspect="1"/>
          </p:cNvPicPr>
          <p:nvPr/>
        </p:nvPicPr>
        <p:blipFill>
          <a:blip r:embed="rId3"/>
          <a:stretch>
            <a:fillRect/>
          </a:stretch>
        </p:blipFill>
        <p:spPr>
          <a:xfrm>
            <a:off x="3775043" y="1452229"/>
            <a:ext cx="4641913" cy="4943438"/>
          </a:xfrm>
          <a:prstGeom prst="rect">
            <a:avLst/>
          </a:prstGeom>
        </p:spPr>
      </p:pic>
      <p:sp>
        <p:nvSpPr>
          <p:cNvPr id="5" name="Arrow: Down 4">
            <a:extLst>
              <a:ext uri="{FF2B5EF4-FFF2-40B4-BE49-F238E27FC236}">
                <a16:creationId xmlns:a16="http://schemas.microsoft.com/office/drawing/2014/main" id="{6074C276-1646-4939-B4DA-26B988CBE918}"/>
              </a:ext>
            </a:extLst>
          </p:cNvPr>
          <p:cNvSpPr/>
          <p:nvPr/>
        </p:nvSpPr>
        <p:spPr>
          <a:xfrm>
            <a:off x="5332288" y="1849348"/>
            <a:ext cx="400692" cy="629087"/>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Quadrants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9AF8615-7679-4D40-9EBC-39738085A67B}"/>
              </a:ext>
            </a:extLst>
          </p:cNvPr>
          <p:cNvPicPr>
            <a:picLocks noChangeAspect="1"/>
          </p:cNvPicPr>
          <p:nvPr/>
        </p:nvPicPr>
        <p:blipFill>
          <a:blip r:embed="rId3"/>
          <a:stretch>
            <a:fillRect/>
          </a:stretch>
        </p:blipFill>
        <p:spPr>
          <a:xfrm>
            <a:off x="2834698" y="1383374"/>
            <a:ext cx="6522603" cy="4814556"/>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5F09E0F-DAD4-46BC-B2A7-FAC8FBBD81E7}"/>
                  </a:ext>
                </a:extLst>
              </p:cNvPr>
              <p:cNvSpPr txBox="1"/>
              <p:nvPr/>
            </p:nvSpPr>
            <p:spPr>
              <a:xfrm>
                <a:off x="762520" y="1500027"/>
                <a:ext cx="10666959" cy="461665"/>
              </a:xfrm>
              <a:prstGeom prst="rect">
                <a:avLst/>
              </a:prstGeom>
              <a:noFill/>
            </p:spPr>
            <p:txBody>
              <a:bodyPr wrap="none" rtlCol="0">
                <a:spAutoFit/>
              </a:bodyPr>
              <a:lstStyle/>
              <a:p>
                <a:r>
                  <a:rPr lang="en-US" sz="2400" dirty="0"/>
                  <a:t>Complete the table so that each ordered pair will satisfy the equation </a:t>
                </a:r>
                <a14:m>
                  <m:oMath xmlns:m="http://schemas.openxmlformats.org/officeDocument/2006/math">
                    <m:r>
                      <a:rPr lang="en-US" sz="2400" b="0" i="1" smtClean="0">
                        <a:latin typeface="Cambria Math" panose="02040503050406030204" pitchFamily="18" charset="0"/>
                      </a:rPr>
                      <m:t>𝑦</m:t>
                    </m:r>
                    <m:r>
                      <a:rPr lang="en-US" sz="2400" b="0" i="1" smtClean="0">
                        <a:latin typeface="Cambria Math" panose="02040503050406030204" pitchFamily="18" charset="0"/>
                      </a:rPr>
                      <m:t>=−3</m:t>
                    </m:r>
                    <m:r>
                      <a:rPr lang="en-US" sz="2400" b="0" i="1" smtClean="0">
                        <a:latin typeface="Cambria Math" panose="02040503050406030204" pitchFamily="18" charset="0"/>
                      </a:rPr>
                      <m:t>𝑥</m:t>
                    </m:r>
                    <m:r>
                      <a:rPr lang="en-US" sz="2400" b="0" i="1" smtClean="0">
                        <a:latin typeface="Cambria Math" panose="02040503050406030204" pitchFamily="18" charset="0"/>
                      </a:rPr>
                      <m:t>+1</m:t>
                    </m:r>
                  </m:oMath>
                </a14:m>
                <a:r>
                  <a:rPr lang="en-US" sz="2400" dirty="0"/>
                  <a:t>.</a:t>
                </a:r>
              </a:p>
            </p:txBody>
          </p:sp>
        </mc:Choice>
        <mc:Fallback xmlns="">
          <p:sp>
            <p:nvSpPr>
              <p:cNvPr id="2" name="TextBox 1">
                <a:extLst>
                  <a:ext uri="{FF2B5EF4-FFF2-40B4-BE49-F238E27FC236}">
                    <a16:creationId xmlns:a16="http://schemas.microsoft.com/office/drawing/2014/main" id="{85F09E0F-DAD4-46BC-B2A7-FAC8FBBD81E7}"/>
                  </a:ext>
                </a:extLst>
              </p:cNvPr>
              <p:cNvSpPr txBox="1">
                <a:spLocks noRot="1" noChangeAspect="1" noMove="1" noResize="1" noEditPoints="1" noAdjustHandles="1" noChangeArrowheads="1" noChangeShapeType="1" noTextEdit="1"/>
              </p:cNvSpPr>
              <p:nvPr/>
            </p:nvSpPr>
            <p:spPr>
              <a:xfrm>
                <a:off x="762520" y="1500027"/>
                <a:ext cx="10666959" cy="461665"/>
              </a:xfrm>
              <a:prstGeom prst="rect">
                <a:avLst/>
              </a:prstGeom>
              <a:blipFill>
                <a:blip r:embed="rId3"/>
                <a:stretch>
                  <a:fillRect l="-857"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𝑥</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𝑦</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𝑥</m:t>
                                    </m:r>
                                    <m:r>
                                      <a:rPr lang="en-US" b="0" i="1" smtClean="0">
                                        <a:latin typeface="Cambria Math" panose="02040503050406030204" pitchFamily="18" charset="0"/>
                                      </a:rPr>
                                      <m:t>, </m:t>
                                    </m:r>
                                    <m:r>
                                      <a:rPr lang="en-US" b="0" i="1" smtClean="0">
                                        <a:latin typeface="Cambria Math" panose="02040503050406030204" pitchFamily="18" charset="0"/>
                                      </a:rPr>
                                      <m:t>𝑦</m:t>
                                    </m:r>
                                  </m:e>
                                </m:d>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284094203"/>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370840">
                    <a:tc>
                      <a:txBody>
                        <a:bodyPr/>
                        <a:lstStyle/>
                        <a:p>
                          <a:pPr/>
                          <a14:m>
                            <m:oMathPara xmlns:m="http://schemas.openxmlformats.org/officeDocument/2006/math">
                              <m:oMathParaPr>
                                <m:jc m:val="centerGroup"/>
                              </m:oMathParaPr>
                              <m:oMath xmlns:m="http://schemas.openxmlformats.org/officeDocument/2006/math">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3</m:t>
                                    </m:r>
                                  </m:den>
                                </m:f>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m:t>
                                </m:r>
                              </m:oMath>
                            </m:oMathPara>
                          </a14:m>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Choice>
        <mc:Fallback xmlns="">
          <p:graphicFrame>
            <p:nvGraphicFramePr>
              <p:cNvPr id="3" name="Table 2">
                <a:extLst>
                  <a:ext uri="{FF2B5EF4-FFF2-40B4-BE49-F238E27FC236}">
                    <a16:creationId xmlns:a16="http://schemas.microsoft.com/office/drawing/2014/main" id="{759B1B46-1988-41EE-8284-F570AC7A04D3}"/>
                  </a:ext>
                </a:extLst>
              </p:cNvPr>
              <p:cNvGraphicFramePr>
                <a:graphicFrameLocks noGrp="1"/>
              </p:cNvGraphicFramePr>
              <p:nvPr>
                <p:extLst>
                  <p:ext uri="{D42A27DB-BD31-4B8C-83A1-F6EECF244321}">
                    <p14:modId xmlns:p14="http://schemas.microsoft.com/office/powerpoint/2010/main" val="233128282"/>
                  </p:ext>
                </p:extLst>
              </p:nvPr>
            </p:nvGraphicFramePr>
            <p:xfrm>
              <a:off x="3060494" y="2693128"/>
              <a:ext cx="6071010" cy="2090166"/>
            </p:xfrm>
            <a:graphic>
              <a:graphicData uri="http://schemas.openxmlformats.org/drawingml/2006/table">
                <a:tbl>
                  <a:tblPr firstRow="1" bandRow="1">
                    <a:tableStyleId>{2D5ABB26-0587-4C30-8999-92F81FD0307C}</a:tableStyleId>
                  </a:tblPr>
                  <a:tblGrid>
                    <a:gridCol w="1807235">
                      <a:extLst>
                        <a:ext uri="{9D8B030D-6E8A-4147-A177-3AD203B41FA5}">
                          <a16:colId xmlns:a16="http://schemas.microsoft.com/office/drawing/2014/main" val="3732372484"/>
                        </a:ext>
                      </a:extLst>
                    </a:gridCol>
                    <a:gridCol w="2034283">
                      <a:extLst>
                        <a:ext uri="{9D8B030D-6E8A-4147-A177-3AD203B41FA5}">
                          <a16:colId xmlns:a16="http://schemas.microsoft.com/office/drawing/2014/main" val="907737368"/>
                        </a:ext>
                      </a:extLst>
                    </a:gridCol>
                    <a:gridCol w="2229492">
                      <a:extLst>
                        <a:ext uri="{9D8B030D-6E8A-4147-A177-3AD203B41FA5}">
                          <a16:colId xmlns:a16="http://schemas.microsoft.com/office/drawing/2014/main" val="2486788717"/>
                        </a:ext>
                      </a:extLst>
                    </a:gridCol>
                  </a:tblGrid>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639" r="-237500"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1639" r="-110479" b="-4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172404" t="-1639" r="-820" b="-467213"/>
                          </a:stretch>
                        </a:blipFill>
                      </a:tcPr>
                    </a:tc>
                    <a:extLst>
                      <a:ext uri="{0D108BD9-81ED-4DB2-BD59-A6C34878D82A}">
                        <a16:rowId xmlns:a16="http://schemas.microsoft.com/office/drawing/2014/main" val="2284094203"/>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01639" r="-237500" b="-367213"/>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516937930"/>
                      </a:ext>
                    </a:extLst>
                  </a:tr>
                  <a:tr h="370840">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88922" t="-201639" r="-110479" b="-267213"/>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082976077"/>
                      </a:ext>
                    </a:extLst>
                  </a:tr>
                  <a:tr h="606806">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184000" r="-237500" b="-63000"/>
                          </a:stretch>
                        </a:blipFill>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774368799"/>
                      </a:ext>
                    </a:extLst>
                  </a:tr>
                  <a:tr h="370840">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blipFill>
                          <a:blip r:embed="rId4"/>
                          <a:stretch>
                            <a:fillRect l="-338" t="-465574" r="-237500" b="-3279"/>
                          </a:stretch>
                        </a:blipFill>
                      </a:tcPr>
                    </a:tc>
                    <a:tc>
                      <a:txBody>
                        <a:bodyPr/>
                        <a:lstStyle/>
                        <a:p>
                          <a:endParaRPr lang="en-US"/>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endParaRPr lang="en-US"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27639347"/>
                      </a:ext>
                    </a:extLst>
                  </a:tr>
                </a:tbl>
              </a:graphicData>
            </a:graphic>
          </p:graphicFrame>
        </mc:Fallback>
      </mc:AlternateContent>
    </p:spTree>
    <p:extLst>
      <p:ext uri="{BB962C8B-B14F-4D97-AF65-F5344CB8AC3E}">
        <p14:creationId xmlns:p14="http://schemas.microsoft.com/office/powerpoint/2010/main" val="3367948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𝑦</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591"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69979"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𝑥</m:t>
                    </m:r>
                    <m:r>
                      <a:rPr lang="en-US" sz="2800" b="0" i="1" smtClean="0">
                        <a:latin typeface="Cambria Math" panose="02040503050406030204" pitchFamily="18" charset="0"/>
                      </a:rPr>
                      <m:t>=0</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69979" cy="523220"/>
              </a:xfrm>
              <a:prstGeom prst="rect">
                <a:avLst/>
              </a:prstGeom>
              <a:blipFill>
                <a:blip r:embed="rId4"/>
                <a:stretch>
                  <a:fillRect l="-2933" t="-10465" r="-1676"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r="54952" b="58131"/>
          <a:stretch/>
        </p:blipFill>
        <p:spPr>
          <a:xfrm>
            <a:off x="4822056" y="3517865"/>
            <a:ext cx="2547888" cy="2742276"/>
          </a:xfrm>
          <a:prstGeom prst="rect">
            <a:avLst/>
          </a:prstGeom>
        </p:spPr>
      </p:pic>
    </p:spTree>
    <p:extLst>
      <p:ext uri="{BB962C8B-B14F-4D97-AF65-F5344CB8AC3E}">
        <p14:creationId xmlns:p14="http://schemas.microsoft.com/office/powerpoint/2010/main" val="638210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Ordered Pairs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61662F21-3102-41CB-8A5C-4E6BE911BA10}"/>
                  </a:ext>
                </a:extLst>
              </p:cNvPr>
              <p:cNvSpPr txBox="1"/>
              <p:nvPr/>
            </p:nvSpPr>
            <p:spPr>
              <a:xfrm>
                <a:off x="5527639" y="1715784"/>
                <a:ext cx="1136721" cy="646331"/>
              </a:xfrm>
              <a:prstGeom prst="rect">
                <a:avLst/>
              </a:prstGeom>
              <a:noFill/>
            </p:spPr>
            <p:txBody>
              <a:bodyPr wrap="none" rtlCol="0">
                <a:spAutoFit/>
              </a:bodyPr>
              <a:lstStyle/>
              <a:p>
                <a14:m>
                  <m:oMath xmlns:m="http://schemas.openxmlformats.org/officeDocument/2006/math">
                    <m:r>
                      <a:rPr lang="en-US" sz="3600" b="0" i="1" smtClean="0">
                        <a:latin typeface="Cambria Math" panose="02040503050406030204" pitchFamily="18" charset="0"/>
                      </a:rPr>
                      <m:t>𝑥</m:t>
                    </m:r>
                    <m:r>
                      <a:rPr lang="en-US" sz="3600" b="0" i="1" smtClean="0">
                        <a:latin typeface="Cambria Math" panose="02040503050406030204" pitchFamily="18" charset="0"/>
                      </a:rPr>
                      <m:t>=</m:t>
                    </m:r>
                  </m:oMath>
                </a14:m>
                <a:r>
                  <a:rPr lang="en-US" sz="3600" dirty="0"/>
                  <a:t>?</a:t>
                </a:r>
              </a:p>
            </p:txBody>
          </p:sp>
        </mc:Choice>
        <mc:Fallback xmlns="">
          <p:sp>
            <p:nvSpPr>
              <p:cNvPr id="2" name="TextBox 1">
                <a:extLst>
                  <a:ext uri="{FF2B5EF4-FFF2-40B4-BE49-F238E27FC236}">
                    <a16:creationId xmlns:a16="http://schemas.microsoft.com/office/drawing/2014/main" id="{61662F21-3102-41CB-8A5C-4E6BE911BA10}"/>
                  </a:ext>
                </a:extLst>
              </p:cNvPr>
              <p:cNvSpPr txBox="1">
                <a:spLocks noRot="1" noChangeAspect="1" noMove="1" noResize="1" noEditPoints="1" noAdjustHandles="1" noChangeArrowheads="1" noChangeShapeType="1" noTextEdit="1"/>
              </p:cNvSpPr>
              <p:nvPr/>
            </p:nvSpPr>
            <p:spPr>
              <a:xfrm>
                <a:off x="5527639" y="1715784"/>
                <a:ext cx="1136721" cy="646331"/>
              </a:xfrm>
              <a:prstGeom prst="rect">
                <a:avLst/>
              </a:prstGeom>
              <a:blipFill>
                <a:blip r:embed="rId3"/>
                <a:stretch>
                  <a:fillRect t="-14151" r="-15054" b="-3490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D2E1557-1D20-4245-A93F-8D82B0A2C952}"/>
                  </a:ext>
                </a:extLst>
              </p:cNvPr>
              <p:cNvSpPr txBox="1"/>
              <p:nvPr/>
            </p:nvSpPr>
            <p:spPr>
              <a:xfrm>
                <a:off x="3911009" y="2678380"/>
                <a:ext cx="4378058" cy="523220"/>
              </a:xfrm>
              <a:prstGeom prst="rect">
                <a:avLst/>
              </a:prstGeom>
              <a:noFill/>
            </p:spPr>
            <p:txBody>
              <a:bodyPr wrap="none" rtlCol="0">
                <a:spAutoFit/>
              </a:bodyPr>
              <a:lstStyle/>
              <a:p>
                <a:r>
                  <a:rPr lang="en-US" sz="2800" dirty="0"/>
                  <a:t>plug </a:t>
                </a:r>
                <a14:m>
                  <m:oMath xmlns:m="http://schemas.openxmlformats.org/officeDocument/2006/math">
                    <m:r>
                      <a:rPr lang="en-US" sz="2800" b="0" i="1" smtClean="0">
                        <a:latin typeface="Cambria Math" panose="02040503050406030204" pitchFamily="18" charset="0"/>
                      </a:rPr>
                      <m:t>𝑦</m:t>
                    </m:r>
                    <m:r>
                      <a:rPr lang="en-US" sz="2800" b="0" i="1" smtClean="0">
                        <a:latin typeface="Cambria Math" panose="02040503050406030204" pitchFamily="18" charset="0"/>
                      </a:rPr>
                      <m:t>=4</m:t>
                    </m:r>
                  </m:oMath>
                </a14:m>
                <a:r>
                  <a:rPr lang="en-US" sz="2800" dirty="0"/>
                  <a:t> into the equation</a:t>
                </a:r>
              </a:p>
            </p:txBody>
          </p:sp>
        </mc:Choice>
        <mc:Fallback xmlns="">
          <p:sp>
            <p:nvSpPr>
              <p:cNvPr id="3" name="TextBox 2">
                <a:extLst>
                  <a:ext uri="{FF2B5EF4-FFF2-40B4-BE49-F238E27FC236}">
                    <a16:creationId xmlns:a16="http://schemas.microsoft.com/office/drawing/2014/main" id="{DD2E1557-1D20-4245-A93F-8D82B0A2C952}"/>
                  </a:ext>
                </a:extLst>
              </p:cNvPr>
              <p:cNvSpPr txBox="1">
                <a:spLocks noRot="1" noChangeAspect="1" noMove="1" noResize="1" noEditPoints="1" noAdjustHandles="1" noChangeArrowheads="1" noChangeShapeType="1" noTextEdit="1"/>
              </p:cNvSpPr>
              <p:nvPr/>
            </p:nvSpPr>
            <p:spPr>
              <a:xfrm>
                <a:off x="3911009" y="2678380"/>
                <a:ext cx="4378058" cy="523220"/>
              </a:xfrm>
              <a:prstGeom prst="rect">
                <a:avLst/>
              </a:prstGeom>
              <a:blipFill>
                <a:blip r:embed="rId4"/>
                <a:stretch>
                  <a:fillRect l="-2925" t="-10465" r="-1532" b="-32558"/>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BC83E61E-9FB8-4403-B9F8-E3FFA97B4D39}"/>
              </a:ext>
            </a:extLst>
          </p:cNvPr>
          <p:cNvPicPr>
            <a:picLocks noChangeAspect="1"/>
          </p:cNvPicPr>
          <p:nvPr/>
        </p:nvPicPr>
        <p:blipFill rotWithShape="1">
          <a:blip r:embed="rId5"/>
          <a:srcRect l="51624" b="58131"/>
          <a:stretch/>
        </p:blipFill>
        <p:spPr>
          <a:xfrm>
            <a:off x="4656760" y="3517865"/>
            <a:ext cx="2878479" cy="2884945"/>
          </a:xfrm>
          <a:prstGeom prst="rect">
            <a:avLst/>
          </a:prstGeom>
        </p:spPr>
      </p:pic>
    </p:spTree>
    <p:extLst>
      <p:ext uri="{BB962C8B-B14F-4D97-AF65-F5344CB8AC3E}">
        <p14:creationId xmlns:p14="http://schemas.microsoft.com/office/powerpoint/2010/main" val="1303114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782</Words>
  <Application>Microsoft Office PowerPoint</Application>
  <PresentationFormat>Widescreen</PresentationFormat>
  <Paragraphs>93</Paragraphs>
  <Slides>19</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22</cp:revision>
  <dcterms:created xsi:type="dcterms:W3CDTF">2017-06-16T13:06:21Z</dcterms:created>
  <dcterms:modified xsi:type="dcterms:W3CDTF">2022-01-17T15:55:49Z</dcterms:modified>
</cp:coreProperties>
</file>