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1" r:id="rId6"/>
    <p:sldId id="292" r:id="rId7"/>
    <p:sldId id="293" r:id="rId8"/>
    <p:sldId id="296" r:id="rId9"/>
    <p:sldId id="299" r:id="rId10"/>
    <p:sldId id="297" r:id="rId11"/>
    <p:sldId id="300"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Calculating Area. By the end of this lesson, you will be able to find the area of a polygon.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881160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polygon displayed is another irregular polygon. To calculate its area, we have to break it up into three separate rectangles. First, Rectangle A1 has an area of length times width, 5 times 2 inches equals 10 inches squared. Rectangle A2 has an area of length times width, 6 time 5 inches equals 30 inches squared. Rectangle A3 has an area of length times width, 12 times 3 inches equals 36 inches squared. Now, you are able to calculate the area of a variety of polygons.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569446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Area is a measure of the interior of (or surface enclosed by) a plane figure and is measured in square units. This table lists basic units of area and the corresponding abbreviations.</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shows 18 squares that are each 1 inch squared. In order to calculate the area, we can either count the number of squares or multiply the length and width of the figure. If we count, we find that the total area is 18 inches squared. If we multiply the length of 6 inches by the width of 3 inches, we find that the total area is also 18 inches squared. Using a formula to calculate area, rather than counting squares, is going to provide the most accurate area, especially for irregularly-shaped polygons, as we will soon encounter.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triangle is equal to base times height, divided by two. Height is also called the altitude and is perpendicular to the base.</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rectangle is equal to length times width.</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689772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of a square is equal to the side-length squared. It can also be calculated as length times width like a rectangle, but since a square is a rectangle with equal sides, side-length squared is a faster calculation.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30546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area </a:t>
            </a:r>
            <a:r>
              <a:rPr lang="en-US" sz="1200" kern="1200">
                <a:solidFill>
                  <a:schemeClr val="tx1"/>
                </a:solidFill>
                <a:effectLst/>
                <a:latin typeface="+mn-lt"/>
                <a:ea typeface="+mn-ea"/>
                <a:cs typeface="+mn-cs"/>
              </a:rPr>
              <a:t>of a triangle </a:t>
            </a:r>
            <a:r>
              <a:rPr lang="en-US" sz="1200" kern="1200" dirty="0">
                <a:solidFill>
                  <a:schemeClr val="tx1"/>
                </a:solidFill>
                <a:effectLst/>
                <a:latin typeface="+mn-lt"/>
                <a:ea typeface="+mn-ea"/>
                <a:cs typeface="+mn-cs"/>
              </a:rPr>
              <a:t>with a ten-inch base and a four-inch height, divided by two, is 20 inches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28381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find the area of this composite figure, we should identify that is created from two triangles and a rectangle. We will calculate the area of the individual shapes, then add the areas together to calculate the total area. Don’t forget the units! Starting off with the area of the rectangle, length times width, 2 times 3 centimeters equals 6 centimeters squared. Next, the area of the larger triangle on top is base times height divided by two, that is 3 times 2 centimeters, divided by 2, which equals 3 centimeters squared. Finally, the area of the smaller triangle on the side is base times height divided by two, that is 2 times 1, divided by 2, which equals 1 centimeter squared. Adding these three sections together, we get that the total area of the composite figure is 6 plus 3 plus 1 centimeter squared, which is 10 centimeters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4052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is an image of a square within a rectangle. To calculate the area of the blue-shaded polygon, we will calculate the area of the rectangle and subtract the area of the square from it. The area of the rectangle is length times width, 30 feet times 25 feet is 750 feet squared. The area of the square is side-length squared, 10 feet squared is 100 feet squared. The area of the shaded polygon is 750 minus 100 equals 650 feet squared.</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656126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2.xml"/><Relationship Id="rId5" Type="http://schemas.openxmlformats.org/officeDocument/2006/relationships/image" Target="../media/image27.png"/><Relationship Id="rId4" Type="http://schemas.openxmlformats.org/officeDocument/2006/relationships/image" Target="../media/image2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60704"/>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Calculating Area</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26437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3"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734927" y="2348557"/>
                <a:ext cx="2655214"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1</m:t>
                          </m:r>
                        </m:sub>
                      </m:sSub>
                      <m:r>
                        <a:rPr lang="en-US" sz="2400" b="0" i="1" smtClean="0">
                          <a:latin typeface="Cambria Math" panose="02040503050406030204" pitchFamily="18" charset="0"/>
                        </a:rPr>
                        <m:t>=2⋅5=</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734927" y="2348557"/>
                <a:ext cx="2655214" cy="369332"/>
              </a:xfrm>
              <a:prstGeom prst="rect">
                <a:avLst/>
              </a:prstGeom>
              <a:blipFill>
                <a:blip r:embed="rId3"/>
                <a:stretch>
                  <a:fillRect l="-2299" r="-690" b="-13115"/>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06547C43-5BBD-4D11-8F90-449FC7D793CB}"/>
              </a:ext>
            </a:extLst>
          </p:cNvPr>
          <p:cNvPicPr>
            <a:picLocks noChangeAspect="1"/>
          </p:cNvPicPr>
          <p:nvPr/>
        </p:nvPicPr>
        <p:blipFill>
          <a:blip r:embed="rId4"/>
          <a:stretch>
            <a:fillRect/>
          </a:stretch>
        </p:blipFill>
        <p:spPr>
          <a:xfrm>
            <a:off x="367649" y="1691521"/>
            <a:ext cx="5447619" cy="4028571"/>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243BDF51-FBDB-4F27-B14B-7399C00443F7}"/>
                  </a:ext>
                </a:extLst>
              </p:cNvPr>
              <p:cNvSpPr txBox="1"/>
              <p:nvPr/>
            </p:nvSpPr>
            <p:spPr>
              <a:xfrm>
                <a:off x="6734927" y="3101589"/>
                <a:ext cx="266233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2</m:t>
                          </m:r>
                        </m:sub>
                      </m:sSub>
                      <m:r>
                        <a:rPr lang="en-US" sz="2400" b="0" i="1" smtClean="0">
                          <a:latin typeface="Cambria Math" panose="02040503050406030204" pitchFamily="18" charset="0"/>
                        </a:rPr>
                        <m:t>=5⋅6=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4" name="TextBox 13">
                <a:extLst>
                  <a:ext uri="{FF2B5EF4-FFF2-40B4-BE49-F238E27FC236}">
                    <a16:creationId xmlns:a16="http://schemas.microsoft.com/office/drawing/2014/main" id="{243BDF51-FBDB-4F27-B14B-7399C00443F7}"/>
                  </a:ext>
                </a:extLst>
              </p:cNvPr>
              <p:cNvSpPr txBox="1">
                <a:spLocks noRot="1" noChangeAspect="1" noMove="1" noResize="1" noEditPoints="1" noAdjustHandles="1" noChangeArrowheads="1" noChangeShapeType="1" noTextEdit="1"/>
              </p:cNvSpPr>
              <p:nvPr/>
            </p:nvSpPr>
            <p:spPr>
              <a:xfrm>
                <a:off x="6734927" y="3101589"/>
                <a:ext cx="2662332" cy="369332"/>
              </a:xfrm>
              <a:prstGeom prst="rect">
                <a:avLst/>
              </a:prstGeom>
              <a:blipFill>
                <a:blip r:embed="rId5"/>
                <a:stretch>
                  <a:fillRect l="-2288" r="-458" b="-15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F7480C6B-D994-40BB-8B9A-2C3708E86BA4}"/>
                  </a:ext>
                </a:extLst>
              </p:cNvPr>
              <p:cNvSpPr txBox="1"/>
              <p:nvPr/>
            </p:nvSpPr>
            <p:spPr>
              <a:xfrm>
                <a:off x="6734927" y="3854621"/>
                <a:ext cx="283225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3</m:t>
                          </m:r>
                        </m:sub>
                      </m:sSub>
                      <m:r>
                        <a:rPr lang="en-US" sz="2400" b="0" i="1" smtClean="0">
                          <a:latin typeface="Cambria Math" panose="02040503050406030204" pitchFamily="18" charset="0"/>
                        </a:rPr>
                        <m:t>=12⋅3=</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36 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5" name="TextBox 14">
                <a:extLst>
                  <a:ext uri="{FF2B5EF4-FFF2-40B4-BE49-F238E27FC236}">
                    <a16:creationId xmlns:a16="http://schemas.microsoft.com/office/drawing/2014/main" id="{F7480C6B-D994-40BB-8B9A-2C3708E86BA4}"/>
                  </a:ext>
                </a:extLst>
              </p:cNvPr>
              <p:cNvSpPr txBox="1">
                <a:spLocks noRot="1" noChangeAspect="1" noMove="1" noResize="1" noEditPoints="1" noAdjustHandles="1" noChangeArrowheads="1" noChangeShapeType="1" noTextEdit="1"/>
              </p:cNvSpPr>
              <p:nvPr/>
            </p:nvSpPr>
            <p:spPr>
              <a:xfrm>
                <a:off x="6734927" y="3854621"/>
                <a:ext cx="2832250" cy="369332"/>
              </a:xfrm>
              <a:prstGeom prst="rect">
                <a:avLst/>
              </a:prstGeom>
              <a:blipFill>
                <a:blip r:embed="rId6"/>
                <a:stretch>
                  <a:fillRect l="-2155" r="-647" b="-1311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D0DC2A0A-FF10-4524-87FB-16FF513CDF81}"/>
                  </a:ext>
                </a:extLst>
              </p:cNvPr>
              <p:cNvSpPr txBox="1"/>
              <p:nvPr/>
            </p:nvSpPr>
            <p:spPr>
              <a:xfrm>
                <a:off x="6734927" y="4607653"/>
                <a:ext cx="432945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𝐴</m:t>
                          </m:r>
                        </m:e>
                        <m:sub>
                          <m:r>
                            <a:rPr lang="en-US" sz="2400" b="0" i="1" smtClean="0">
                              <a:latin typeface="Cambria Math" panose="02040503050406030204" pitchFamily="18" charset="0"/>
                            </a:rPr>
                            <m:t>𝑇𝑜𝑡𝑎𝑙</m:t>
                          </m:r>
                        </m:sub>
                      </m:sSub>
                      <m:r>
                        <a:rPr lang="en-US" sz="2400" b="0" i="1" smtClean="0">
                          <a:latin typeface="Cambria Math" panose="02040503050406030204" pitchFamily="18" charset="0"/>
                        </a:rPr>
                        <m:t>=10+30+36=</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76 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16" name="TextBox 15">
                <a:extLst>
                  <a:ext uri="{FF2B5EF4-FFF2-40B4-BE49-F238E27FC236}">
                    <a16:creationId xmlns:a16="http://schemas.microsoft.com/office/drawing/2014/main" id="{D0DC2A0A-FF10-4524-87FB-16FF513CDF81}"/>
                  </a:ext>
                </a:extLst>
              </p:cNvPr>
              <p:cNvSpPr txBox="1">
                <a:spLocks noRot="1" noChangeAspect="1" noMove="1" noResize="1" noEditPoints="1" noAdjustHandles="1" noChangeArrowheads="1" noChangeShapeType="1" noTextEdit="1"/>
              </p:cNvSpPr>
              <p:nvPr/>
            </p:nvSpPr>
            <p:spPr>
              <a:xfrm>
                <a:off x="6734927" y="4607653"/>
                <a:ext cx="4329455" cy="369332"/>
              </a:xfrm>
              <a:prstGeom prst="rect">
                <a:avLst/>
              </a:prstGeom>
              <a:blipFill>
                <a:blip r:embed="rId7"/>
                <a:stretch>
                  <a:fillRect l="-1268" r="-141" b="-16667"/>
                </a:stretch>
              </a:blipFill>
            </p:spPr>
            <p:txBody>
              <a:bodyPr/>
              <a:lstStyle/>
              <a:p>
                <a:r>
                  <a:rPr lang="en-US">
                    <a:noFill/>
                  </a:rPr>
                  <a:t> </a:t>
                </a:r>
              </a:p>
            </p:txBody>
          </p:sp>
        </mc:Fallback>
      </mc:AlternateContent>
    </p:spTree>
    <p:extLst>
      <p:ext uri="{BB962C8B-B14F-4D97-AF65-F5344CB8AC3E}">
        <p14:creationId xmlns:p14="http://schemas.microsoft.com/office/powerpoint/2010/main" val="76529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1">
            <a:extLst>
              <a:ext uri="{FF2B5EF4-FFF2-40B4-BE49-F238E27FC236}">
                <a16:creationId xmlns:a16="http://schemas.microsoft.com/office/drawing/2014/main" id="{2C1DF6F1-1066-4506-93B2-5C61FAEB3835}"/>
              </a:ext>
            </a:extLst>
          </p:cNvPr>
          <p:cNvGraphicFramePr>
            <a:graphicFrameLocks noGrp="1"/>
          </p:cNvGraphicFramePr>
          <p:nvPr>
            <p:extLst>
              <p:ext uri="{D42A27DB-BD31-4B8C-83A1-F6EECF244321}">
                <p14:modId xmlns:p14="http://schemas.microsoft.com/office/powerpoint/2010/main" val="3176261912"/>
              </p:ext>
            </p:extLst>
          </p:nvPr>
        </p:nvGraphicFramePr>
        <p:xfrm>
          <a:off x="1138149"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Metric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a:t>square </a:t>
                      </a:r>
                      <a:r>
                        <a:rPr lang="en-US" dirty="0"/>
                        <a:t>millimeters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mm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a:t>square </a:t>
                      </a:r>
                      <a:r>
                        <a:rPr lang="en-US" dirty="0"/>
                        <a:t>centimeters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cm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a:t>square </a:t>
                      </a:r>
                      <a:r>
                        <a:rPr lang="en-US" dirty="0"/>
                        <a:t>kilometers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km</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a:t>square </a:t>
                      </a:r>
                      <a:r>
                        <a:rPr lang="en-US" dirty="0"/>
                        <a:t>meters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graphicFrame>
        <p:nvGraphicFramePr>
          <p:cNvPr id="5" name="Table 4">
            <a:extLst>
              <a:ext uri="{FF2B5EF4-FFF2-40B4-BE49-F238E27FC236}">
                <a16:creationId xmlns:a16="http://schemas.microsoft.com/office/drawing/2014/main" id="{5FC66147-1AC0-491A-9EE3-3C8E9A44C018}"/>
              </a:ext>
            </a:extLst>
          </p:cNvPr>
          <p:cNvGraphicFramePr>
            <a:graphicFrameLocks noGrp="1"/>
          </p:cNvGraphicFramePr>
          <p:nvPr>
            <p:extLst>
              <p:ext uri="{D42A27DB-BD31-4B8C-83A1-F6EECF244321}">
                <p14:modId xmlns:p14="http://schemas.microsoft.com/office/powerpoint/2010/main" val="2141966136"/>
              </p:ext>
            </p:extLst>
          </p:nvPr>
        </p:nvGraphicFramePr>
        <p:xfrm>
          <a:off x="6582311" y="2579288"/>
          <a:ext cx="4471542" cy="2225040"/>
        </p:xfrm>
        <a:graphic>
          <a:graphicData uri="http://schemas.openxmlformats.org/drawingml/2006/table">
            <a:tbl>
              <a:tblPr firstRow="1" bandRow="1">
                <a:tableStyleId>{2D5ABB26-0587-4C30-8999-92F81FD0307C}</a:tableStyleId>
              </a:tblPr>
              <a:tblGrid>
                <a:gridCol w="2235771">
                  <a:extLst>
                    <a:ext uri="{9D8B030D-6E8A-4147-A177-3AD203B41FA5}">
                      <a16:colId xmlns:a16="http://schemas.microsoft.com/office/drawing/2014/main" val="2200482529"/>
                    </a:ext>
                  </a:extLst>
                </a:gridCol>
                <a:gridCol w="2235771">
                  <a:extLst>
                    <a:ext uri="{9D8B030D-6E8A-4147-A177-3AD203B41FA5}">
                      <a16:colId xmlns:a16="http://schemas.microsoft.com/office/drawing/2014/main" val="2610671872"/>
                    </a:ext>
                  </a:extLst>
                </a:gridCol>
              </a:tblGrid>
              <a:tr h="370840">
                <a:tc gridSpan="2">
                  <a:txBody>
                    <a:bodyPr/>
                    <a:lstStyle/>
                    <a:p>
                      <a:pPr algn="ctr"/>
                      <a:r>
                        <a:rPr lang="en-US" dirty="0">
                          <a:solidFill>
                            <a:schemeClr val="accent1"/>
                          </a:solidFill>
                        </a:rPr>
                        <a:t>From the U.S. Customary System</a:t>
                      </a:r>
                    </a:p>
                  </a:txBody>
                  <a:tcPr anchor="ctr">
                    <a:lnB w="12700" cap="flat" cmpd="sng" algn="ctr">
                      <a:solidFill>
                        <a:schemeClr val="bg1">
                          <a:lumMod val="75000"/>
                        </a:schemeClr>
                      </a:solidFill>
                      <a:prstDash val="solid"/>
                      <a:round/>
                      <a:headEnd type="none" w="med" len="med"/>
                      <a:tailEnd type="none" w="med" len="med"/>
                    </a:lnB>
                  </a:tcPr>
                </a:tc>
                <a:tc hMerge="1">
                  <a:txBody>
                    <a:bodyPr/>
                    <a:lstStyle/>
                    <a:p>
                      <a:endParaRPr lang="en-US" dirty="0"/>
                    </a:p>
                  </a:txBody>
                  <a:tcPr>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68778502"/>
                  </a:ext>
                </a:extLst>
              </a:tr>
              <a:tr h="370840">
                <a:tc>
                  <a:txBody>
                    <a:bodyPr/>
                    <a:lstStyle/>
                    <a:p>
                      <a:pPr algn="ctr"/>
                      <a:r>
                        <a:rPr lang="en-US" b="1" dirty="0"/>
                        <a:t>Measurement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b="1" dirty="0"/>
                        <a:t>Abbreviation</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38670072"/>
                  </a:ext>
                </a:extLst>
              </a:tr>
              <a:tr h="370840">
                <a:tc>
                  <a:txBody>
                    <a:bodyPr/>
                    <a:lstStyle/>
                    <a:p>
                      <a:pPr algn="ctr"/>
                      <a:r>
                        <a:rPr lang="en-US" dirty="0"/>
                        <a:t>square inches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in.</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023862240"/>
                  </a:ext>
                </a:extLst>
              </a:tr>
              <a:tr h="370840">
                <a:tc>
                  <a:txBody>
                    <a:bodyPr/>
                    <a:lstStyle/>
                    <a:p>
                      <a:pPr algn="ctr"/>
                      <a:r>
                        <a:rPr lang="en-US" dirty="0"/>
                        <a:t>square feet</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ft</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788972898"/>
                  </a:ext>
                </a:extLst>
              </a:tr>
              <a:tr h="370840">
                <a:tc>
                  <a:txBody>
                    <a:bodyPr/>
                    <a:lstStyle/>
                    <a:p>
                      <a:pPr algn="ctr"/>
                      <a:r>
                        <a:rPr lang="en-US" dirty="0"/>
                        <a:t>square yards</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r>
                        <a:rPr lang="en-US" dirty="0"/>
                        <a:t>yd</a:t>
                      </a:r>
                      <a:r>
                        <a:rPr lang="en-US" baseline="30000" dirty="0"/>
                        <a:t>2</a:t>
                      </a:r>
                    </a:p>
                  </a:txBody>
                  <a:tcP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70074419"/>
                  </a:ext>
                </a:extLst>
              </a:tr>
              <a:tr h="370840">
                <a:tc>
                  <a:txBody>
                    <a:bodyPr/>
                    <a:lstStyle/>
                    <a:p>
                      <a:pPr algn="ctr"/>
                      <a:r>
                        <a:rPr lang="en-US" dirty="0"/>
                        <a:t>square miles</a:t>
                      </a:r>
                    </a:p>
                  </a:txBody>
                  <a:tcPr>
                    <a:lnT w="12700" cap="flat" cmpd="sng" algn="ctr">
                      <a:solidFill>
                        <a:schemeClr val="bg1">
                          <a:lumMod val="75000"/>
                        </a:schemeClr>
                      </a:solidFill>
                      <a:prstDash val="solid"/>
                      <a:round/>
                      <a:headEnd type="none" w="med" len="med"/>
                      <a:tailEnd type="none" w="med" len="med"/>
                    </a:lnT>
                  </a:tcPr>
                </a:tc>
                <a:tc>
                  <a:txBody>
                    <a:bodyPr/>
                    <a:lstStyle/>
                    <a:p>
                      <a:pPr algn="ctr"/>
                      <a:r>
                        <a:rPr lang="en-US" dirty="0"/>
                        <a:t>mi</a:t>
                      </a:r>
                      <a:r>
                        <a:rPr lang="en-US" baseline="30000" dirty="0"/>
                        <a:t>2</a:t>
                      </a:r>
                    </a:p>
                  </a:txBody>
                  <a:tcPr>
                    <a:lnT w="12700" cap="flat" cmpd="sng" algn="ctr">
                      <a:solidFill>
                        <a:schemeClr val="bg1">
                          <a:lumMod val="75000"/>
                        </a:schemeClr>
                      </a:solidFill>
                      <a:prstDash val="solid"/>
                      <a:round/>
                      <a:headEnd type="none" w="med" len="med"/>
                      <a:tailEnd type="none" w="med" len="med"/>
                    </a:lnT>
                  </a:tcPr>
                </a:tc>
                <a:extLst>
                  <a:ext uri="{0D108BD9-81ED-4DB2-BD59-A6C34878D82A}">
                    <a16:rowId xmlns:a16="http://schemas.microsoft.com/office/drawing/2014/main" val="3015976688"/>
                  </a:ext>
                </a:extLst>
              </a:tr>
            </a:tbl>
          </a:graphicData>
        </a:graphic>
      </p:graphicFrame>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Area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A750A6DB-1E2E-4225-A131-F11F41C0B8BB}"/>
              </a:ext>
            </a:extLst>
          </p:cNvPr>
          <p:cNvPicPr>
            <a:picLocks noChangeAspect="1"/>
          </p:cNvPicPr>
          <p:nvPr/>
        </p:nvPicPr>
        <p:blipFill>
          <a:blip r:embed="rId3"/>
          <a:stretch>
            <a:fillRect/>
          </a:stretch>
        </p:blipFill>
        <p:spPr>
          <a:xfrm>
            <a:off x="2324571" y="1797397"/>
            <a:ext cx="7542857" cy="3571429"/>
          </a:xfrm>
          <a:prstGeom prst="rect">
            <a:avLst/>
          </a:prstGeom>
        </p:spPr>
      </p:pic>
      <p:sp>
        <p:nvSpPr>
          <p:cNvPr id="3" name="TextBox 2">
            <a:extLst>
              <a:ext uri="{FF2B5EF4-FFF2-40B4-BE49-F238E27FC236}">
                <a16:creationId xmlns:a16="http://schemas.microsoft.com/office/drawing/2014/main" id="{927A3736-16F0-45C3-B2E1-C2BC5B1AE8E0}"/>
              </a:ext>
            </a:extLst>
          </p:cNvPr>
          <p:cNvSpPr txBox="1"/>
          <p:nvPr/>
        </p:nvSpPr>
        <p:spPr>
          <a:xfrm>
            <a:off x="4585700" y="3503488"/>
            <a:ext cx="1021433" cy="523220"/>
          </a:xfrm>
          <a:prstGeom prst="rect">
            <a:avLst/>
          </a:prstGeom>
          <a:noFill/>
        </p:spPr>
        <p:txBody>
          <a:bodyPr wrap="none" rtlCol="0">
            <a:spAutoFit/>
          </a:bodyPr>
          <a:lstStyle/>
          <a:p>
            <a:r>
              <a:rPr lang="en-US" sz="2800" dirty="0"/>
              <a:t>width</a:t>
            </a:r>
          </a:p>
        </p:txBody>
      </p:sp>
      <p:sp>
        <p:nvSpPr>
          <p:cNvPr id="6" name="TextBox 5">
            <a:extLst>
              <a:ext uri="{FF2B5EF4-FFF2-40B4-BE49-F238E27FC236}">
                <a16:creationId xmlns:a16="http://schemas.microsoft.com/office/drawing/2014/main" id="{F97B1866-B05C-4B87-A7EE-9A2DEA9E0BC9}"/>
              </a:ext>
            </a:extLst>
          </p:cNvPr>
          <p:cNvSpPr txBox="1"/>
          <p:nvPr/>
        </p:nvSpPr>
        <p:spPr>
          <a:xfrm>
            <a:off x="6741561" y="4282611"/>
            <a:ext cx="1105752" cy="523220"/>
          </a:xfrm>
          <a:prstGeom prst="rect">
            <a:avLst/>
          </a:prstGeom>
          <a:noFill/>
        </p:spPr>
        <p:txBody>
          <a:bodyPr wrap="none" rtlCol="0">
            <a:spAutoFit/>
          </a:bodyPr>
          <a:lstStyle/>
          <a:p>
            <a:r>
              <a:rPr lang="en-US" sz="2800" dirty="0"/>
              <a:t>length</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EE9B227-389F-4F74-B40F-7545EF1F70AC}"/>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r="69278"/>
          <a:stretch/>
        </p:blipFill>
        <p:spPr>
          <a:xfrm>
            <a:off x="4409660" y="1827699"/>
            <a:ext cx="3372680" cy="3892393"/>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47BE685-5F58-4882-BE55-6B5960B51356}"/>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32096" r="31371"/>
          <a:stretch/>
        </p:blipFill>
        <p:spPr>
          <a:xfrm>
            <a:off x="4024901" y="1699860"/>
            <a:ext cx="4142198" cy="4020232"/>
          </a:xfrm>
          <a:prstGeom prst="rect">
            <a:avLst/>
          </a:prstGeom>
        </p:spPr>
      </p:pic>
    </p:spTree>
    <p:extLst>
      <p:ext uri="{BB962C8B-B14F-4D97-AF65-F5344CB8AC3E}">
        <p14:creationId xmlns:p14="http://schemas.microsoft.com/office/powerpoint/2010/main" val="1889347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Formulas: Square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C4CE6B2F-E81F-4653-8AF2-79E8F418FFF4}"/>
              </a:ext>
            </a:extLst>
          </p:cNvPr>
          <p:cNvPicPr>
            <a:picLocks noChangeAspect="1"/>
          </p:cNvPicPr>
          <p:nvPr/>
        </p:nvPicPr>
        <p:blipFill rotWithShape="1">
          <a:blip r:embed="rId3">
            <a:extLst>
              <a:ext uri="{BEBA8EAE-BF5A-486C-A8C5-ECC9F3942E4B}">
                <a14:imgProps xmlns:a14="http://schemas.microsoft.com/office/drawing/2010/main">
                  <a14:imgLayer r:embed="rId4">
                    <a14:imgEffect>
                      <a14:brightnessContrast bright="20000" contrast="40000"/>
                    </a14:imgEffect>
                  </a14:imgLayer>
                </a14:imgProps>
              </a:ext>
            </a:extLst>
          </a:blip>
          <a:srcRect l="74698"/>
          <a:stretch/>
        </p:blipFill>
        <p:spPr>
          <a:xfrm>
            <a:off x="4435867" y="1465960"/>
            <a:ext cx="3320266" cy="4652852"/>
          </a:xfrm>
          <a:prstGeom prst="rect">
            <a:avLst/>
          </a:prstGeom>
        </p:spPr>
      </p:pic>
    </p:spTree>
    <p:extLst>
      <p:ext uri="{BB962C8B-B14F-4D97-AF65-F5344CB8AC3E}">
        <p14:creationId xmlns:p14="http://schemas.microsoft.com/office/powerpoint/2010/main" val="36342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651BCD4-9427-49B5-B7A4-BFFDFCB4392A}"/>
              </a:ext>
            </a:extLst>
          </p:cNvPr>
          <p:cNvPicPr>
            <a:picLocks noChangeAspect="1"/>
          </p:cNvPicPr>
          <p:nvPr/>
        </p:nvPicPr>
        <p:blipFill>
          <a:blip r:embed="rId3"/>
          <a:stretch>
            <a:fillRect/>
          </a:stretch>
        </p:blipFill>
        <p:spPr>
          <a:xfrm>
            <a:off x="3415047" y="1270358"/>
            <a:ext cx="5361905" cy="2933333"/>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3945276" y="4336140"/>
                <a:ext cx="1232389"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𝑏h</m:t>
                      </m:r>
                    </m:oMath>
                  </m:oMathPara>
                </a14:m>
                <a:endParaRPr lang="en-US" sz="2400"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3945276" y="4336140"/>
                <a:ext cx="1232389" cy="691471"/>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3945276" y="5241906"/>
                <a:ext cx="3801810" cy="6914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𝐴</m:t>
                      </m:r>
                      <m:r>
                        <a:rPr lang="en-US" sz="2400" b="0" i="1" smtClean="0">
                          <a:latin typeface="Cambria Math" panose="02040503050406030204" pitchFamily="18" charset="0"/>
                        </a:rPr>
                        <m:t>=</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2</m:t>
                          </m:r>
                        </m:den>
                      </m:f>
                      <m:r>
                        <a:rPr lang="en-US" sz="2400" b="0" i="1" smtClean="0">
                          <a:latin typeface="Cambria Math" panose="02040503050406030204" pitchFamily="18" charset="0"/>
                        </a:rPr>
                        <m:t>⋅10 </m:t>
                      </m:r>
                      <m:r>
                        <a:rPr lang="en-US" sz="2400" b="0" i="1" smtClean="0">
                          <a:latin typeface="Cambria Math" panose="02040503050406030204" pitchFamily="18" charset="0"/>
                        </a:rPr>
                        <m:t>𝑖𝑛</m:t>
                      </m:r>
                      <m:r>
                        <a:rPr lang="en-US" sz="2400" b="0" i="1" smtClean="0">
                          <a:latin typeface="Cambria Math" panose="02040503050406030204" pitchFamily="18" charset="0"/>
                        </a:rPr>
                        <m:t>. ⋅4 </m:t>
                      </m:r>
                      <m:r>
                        <a:rPr lang="en-US" sz="2400" b="0" i="1" smtClean="0">
                          <a:latin typeface="Cambria Math" panose="02040503050406030204" pitchFamily="18" charset="0"/>
                        </a:rPr>
                        <m:t>𝑖𝑛</m:t>
                      </m:r>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20 </m:t>
                          </m:r>
                          <m:r>
                            <a:rPr lang="en-US" sz="2400" b="0" i="1" smtClean="0">
                              <a:latin typeface="Cambria Math" panose="02040503050406030204" pitchFamily="18" charset="0"/>
                            </a:rPr>
                            <m:t>𝑖𝑛</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oMath>
                  </m:oMathPara>
                </a14:m>
                <a:endParaRPr lang="en-US" sz="2400"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3945276" y="5241906"/>
                <a:ext cx="3801810" cy="691471"/>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5699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Triangle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0AD0C82-1FEF-495F-A2AE-3790C5BDE936}"/>
                  </a:ext>
                </a:extLst>
              </p:cNvPr>
              <p:cNvSpPr txBox="1"/>
              <p:nvPr/>
            </p:nvSpPr>
            <p:spPr>
              <a:xfrm>
                <a:off x="8077225" y="2823238"/>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3" name="TextBox 2">
                <a:extLst>
                  <a:ext uri="{FF2B5EF4-FFF2-40B4-BE49-F238E27FC236}">
                    <a16:creationId xmlns:a16="http://schemas.microsoft.com/office/drawing/2014/main" id="{00AD0C82-1FEF-495F-A2AE-3790C5BDE936}"/>
                  </a:ext>
                </a:extLst>
              </p:cNvPr>
              <p:cNvSpPr txBox="1">
                <a:spLocks noRot="1" noChangeAspect="1" noMove="1" noResize="1" noEditPoints="1" noAdjustHandles="1" noChangeArrowheads="1" noChangeShapeType="1" noTextEdit="1"/>
              </p:cNvSpPr>
              <p:nvPr/>
            </p:nvSpPr>
            <p:spPr>
              <a:xfrm>
                <a:off x="8077225" y="2823238"/>
                <a:ext cx="926344" cy="518604"/>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BAED37B-AFFB-48F1-ABB1-576E4A9FD4EE}"/>
                  </a:ext>
                </a:extLst>
              </p:cNvPr>
              <p:cNvSpPr txBox="1"/>
              <p:nvPr/>
            </p:nvSpPr>
            <p:spPr>
              <a:xfrm>
                <a:off x="8077225" y="3584642"/>
                <a:ext cx="2877070"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 ⋅2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3 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6" name="TextBox 5">
                <a:extLst>
                  <a:ext uri="{FF2B5EF4-FFF2-40B4-BE49-F238E27FC236}">
                    <a16:creationId xmlns:a16="http://schemas.microsoft.com/office/drawing/2014/main" id="{5BAED37B-AFFB-48F1-ABB1-576E4A9FD4EE}"/>
                  </a:ext>
                </a:extLst>
              </p:cNvPr>
              <p:cNvSpPr txBox="1">
                <a:spLocks noRot="1" noChangeAspect="1" noMove="1" noResize="1" noEditPoints="1" noAdjustHandles="1" noChangeArrowheads="1" noChangeShapeType="1" noTextEdit="1"/>
              </p:cNvSpPr>
              <p:nvPr/>
            </p:nvSpPr>
            <p:spPr>
              <a:xfrm>
                <a:off x="8077225" y="3584642"/>
                <a:ext cx="2877070" cy="518604"/>
              </a:xfrm>
              <a:prstGeom prst="rect">
                <a:avLst/>
              </a:prstGeom>
              <a:blipFill>
                <a:blip r:embed="rId4"/>
                <a:stretch>
                  <a:fillRect/>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CF825606-0B4D-4399-A3E9-55919C4520E0}"/>
              </a:ext>
            </a:extLst>
          </p:cNvPr>
          <p:cNvPicPr>
            <a:picLocks noChangeAspect="1"/>
          </p:cNvPicPr>
          <p:nvPr/>
        </p:nvPicPr>
        <p:blipFill>
          <a:blip r:embed="rId5"/>
          <a:stretch>
            <a:fillRect/>
          </a:stretch>
        </p:blipFill>
        <p:spPr>
          <a:xfrm>
            <a:off x="369586" y="1397195"/>
            <a:ext cx="4855519" cy="4490848"/>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82CAEB3-58BD-4CD3-8D17-0C84CAEADF0D}"/>
                  </a:ext>
                </a:extLst>
              </p:cNvPr>
              <p:cNvSpPr txBox="1"/>
              <p:nvPr/>
            </p:nvSpPr>
            <p:spPr>
              <a:xfrm>
                <a:off x="8077225" y="4709096"/>
                <a:ext cx="92634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𝑏h</m:t>
                      </m:r>
                    </m:oMath>
                  </m:oMathPara>
                </a14:m>
                <a:endParaRPr lang="en-US" dirty="0"/>
              </a:p>
            </p:txBody>
          </p:sp>
        </mc:Choice>
        <mc:Fallback xmlns="">
          <p:sp>
            <p:nvSpPr>
              <p:cNvPr id="8" name="TextBox 7">
                <a:extLst>
                  <a:ext uri="{FF2B5EF4-FFF2-40B4-BE49-F238E27FC236}">
                    <a16:creationId xmlns:a16="http://schemas.microsoft.com/office/drawing/2014/main" id="{E82CAEB3-58BD-4CD3-8D17-0C84CAEADF0D}"/>
                  </a:ext>
                </a:extLst>
              </p:cNvPr>
              <p:cNvSpPr txBox="1">
                <a:spLocks noRot="1" noChangeAspect="1" noMove="1" noResize="1" noEditPoints="1" noAdjustHandles="1" noChangeArrowheads="1" noChangeShapeType="1" noTextEdit="1"/>
              </p:cNvSpPr>
              <p:nvPr/>
            </p:nvSpPr>
            <p:spPr>
              <a:xfrm>
                <a:off x="8077225" y="4709096"/>
                <a:ext cx="926344" cy="51860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30163CE5-A887-47B1-9931-C91413C6717E}"/>
                  </a:ext>
                </a:extLst>
              </p:cNvPr>
              <p:cNvSpPr txBox="1"/>
              <p:nvPr/>
            </p:nvSpPr>
            <p:spPr>
              <a:xfrm>
                <a:off x="8077225" y="5475055"/>
                <a:ext cx="2825774"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2</m:t>
                          </m:r>
                        </m:den>
                      </m:f>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⋅1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30163CE5-A887-47B1-9931-C91413C6717E}"/>
                  </a:ext>
                </a:extLst>
              </p:cNvPr>
              <p:cNvSpPr txBox="1">
                <a:spLocks noRot="1" noChangeAspect="1" noMove="1" noResize="1" noEditPoints="1" noAdjustHandles="1" noChangeArrowheads="1" noChangeShapeType="1" noTextEdit="1"/>
              </p:cNvSpPr>
              <p:nvPr/>
            </p:nvSpPr>
            <p:spPr>
              <a:xfrm>
                <a:off x="8077225" y="5475055"/>
                <a:ext cx="2825774" cy="518604"/>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DEC453A-D649-400B-9335-00D98EF4EAB3}"/>
                  </a:ext>
                </a:extLst>
              </p:cNvPr>
              <p:cNvSpPr txBox="1"/>
              <p:nvPr/>
            </p:nvSpPr>
            <p:spPr>
              <a:xfrm>
                <a:off x="8077225" y="1397195"/>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11" name="TextBox 10">
                <a:extLst>
                  <a:ext uri="{FF2B5EF4-FFF2-40B4-BE49-F238E27FC236}">
                    <a16:creationId xmlns:a16="http://schemas.microsoft.com/office/drawing/2014/main" id="{EDEC453A-D649-400B-9335-00D98EF4EAB3}"/>
                  </a:ext>
                </a:extLst>
              </p:cNvPr>
              <p:cNvSpPr txBox="1">
                <a:spLocks noRot="1" noChangeAspect="1" noMove="1" noResize="1" noEditPoints="1" noAdjustHandles="1" noChangeArrowheads="1" noChangeShapeType="1" noTextEdit="1"/>
              </p:cNvSpPr>
              <p:nvPr/>
            </p:nvSpPr>
            <p:spPr>
              <a:xfrm>
                <a:off x="8077225" y="1397195"/>
                <a:ext cx="751168" cy="276999"/>
              </a:xfrm>
              <a:prstGeom prst="rect">
                <a:avLst/>
              </a:prstGeom>
              <a:blipFill>
                <a:blip r:embed="rId8"/>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2691C6D2-94D9-4063-BF9E-E7C346401569}"/>
                  </a:ext>
                </a:extLst>
              </p:cNvPr>
              <p:cNvSpPr txBox="1"/>
              <p:nvPr/>
            </p:nvSpPr>
            <p:spPr>
              <a:xfrm>
                <a:off x="8077225" y="1916446"/>
                <a:ext cx="252921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=2 </m:t>
                      </m:r>
                      <m:r>
                        <a:rPr lang="en-US" b="0" i="1" smtClean="0">
                          <a:latin typeface="Cambria Math" panose="02040503050406030204" pitchFamily="18" charset="0"/>
                        </a:rPr>
                        <m:t>𝑐𝑚</m:t>
                      </m:r>
                      <m:r>
                        <a:rPr lang="en-US" b="0" i="1" smtClean="0">
                          <a:latin typeface="Cambria Math" panose="02040503050406030204" pitchFamily="18" charset="0"/>
                        </a:rPr>
                        <m:t>⋅3 </m:t>
                      </m:r>
                      <m:r>
                        <a:rPr lang="en-US" b="0" i="1" smtClean="0">
                          <a:latin typeface="Cambria Math" panose="02040503050406030204" pitchFamily="18" charset="0"/>
                        </a:rPr>
                        <m:t>𝑐𝑚</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6 </m:t>
                          </m:r>
                          <m:r>
                            <a:rPr lang="en-US" b="0" i="1" smtClean="0">
                              <a:latin typeface="Cambria Math" panose="02040503050406030204" pitchFamily="18" charset="0"/>
                            </a:rPr>
                            <m:t>𝑐𝑚</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2691C6D2-94D9-4063-BF9E-E7C346401569}"/>
                  </a:ext>
                </a:extLst>
              </p:cNvPr>
              <p:cNvSpPr txBox="1">
                <a:spLocks noRot="1" noChangeAspect="1" noMove="1" noResize="1" noEditPoints="1" noAdjustHandles="1" noChangeArrowheads="1" noChangeShapeType="1" noTextEdit="1"/>
              </p:cNvSpPr>
              <p:nvPr/>
            </p:nvSpPr>
            <p:spPr>
              <a:xfrm>
                <a:off x="8077225" y="1916446"/>
                <a:ext cx="2529219" cy="276999"/>
              </a:xfrm>
              <a:prstGeom prst="rect">
                <a:avLst/>
              </a:prstGeom>
              <a:blipFill>
                <a:blip r:embed="rId9"/>
                <a:stretch>
                  <a:fillRect l="-1687" t="-4348" r="-723" b="-6522"/>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5E66753B-0619-4ED1-8D5A-5036C57ABDCA}"/>
              </a:ext>
            </a:extLst>
          </p:cNvPr>
          <p:cNvSpPr txBox="1"/>
          <p:nvPr/>
        </p:nvSpPr>
        <p:spPr>
          <a:xfrm>
            <a:off x="6407705" y="1611241"/>
            <a:ext cx="1118383" cy="369332"/>
          </a:xfrm>
          <a:prstGeom prst="rect">
            <a:avLst/>
          </a:prstGeom>
          <a:noFill/>
        </p:spPr>
        <p:txBody>
          <a:bodyPr wrap="none" rtlCol="0">
            <a:spAutoFit/>
          </a:bodyPr>
          <a:lstStyle/>
          <a:p>
            <a:r>
              <a:rPr lang="en-US" b="1" dirty="0"/>
              <a:t>Rectangle</a:t>
            </a:r>
          </a:p>
        </p:txBody>
      </p:sp>
      <p:sp>
        <p:nvSpPr>
          <p:cNvPr id="14" name="TextBox 13">
            <a:extLst>
              <a:ext uri="{FF2B5EF4-FFF2-40B4-BE49-F238E27FC236}">
                <a16:creationId xmlns:a16="http://schemas.microsoft.com/office/drawing/2014/main" id="{A08B7B92-4155-4E08-8498-04733A5122A1}"/>
              </a:ext>
            </a:extLst>
          </p:cNvPr>
          <p:cNvSpPr txBox="1"/>
          <p:nvPr/>
        </p:nvSpPr>
        <p:spPr>
          <a:xfrm>
            <a:off x="5936614" y="3369847"/>
            <a:ext cx="1589474" cy="369332"/>
          </a:xfrm>
          <a:prstGeom prst="rect">
            <a:avLst/>
          </a:prstGeom>
          <a:noFill/>
        </p:spPr>
        <p:txBody>
          <a:bodyPr wrap="none" rtlCol="0">
            <a:spAutoFit/>
          </a:bodyPr>
          <a:lstStyle/>
          <a:p>
            <a:r>
              <a:rPr lang="en-US" b="1" dirty="0"/>
              <a:t>Larger Triangle</a:t>
            </a:r>
          </a:p>
        </p:txBody>
      </p:sp>
      <p:sp>
        <p:nvSpPr>
          <p:cNvPr id="15" name="TextBox 14">
            <a:extLst>
              <a:ext uri="{FF2B5EF4-FFF2-40B4-BE49-F238E27FC236}">
                <a16:creationId xmlns:a16="http://schemas.microsoft.com/office/drawing/2014/main" id="{FC5CCF0E-F662-487D-9DBB-36E0534F0152}"/>
              </a:ext>
            </a:extLst>
          </p:cNvPr>
          <p:cNvSpPr txBox="1"/>
          <p:nvPr/>
        </p:nvSpPr>
        <p:spPr>
          <a:xfrm>
            <a:off x="5811195" y="5227700"/>
            <a:ext cx="1714893" cy="369332"/>
          </a:xfrm>
          <a:prstGeom prst="rect">
            <a:avLst/>
          </a:prstGeom>
          <a:noFill/>
        </p:spPr>
        <p:txBody>
          <a:bodyPr wrap="none" rtlCol="0">
            <a:spAutoFit/>
          </a:bodyPr>
          <a:lstStyle/>
          <a:p>
            <a:r>
              <a:rPr lang="en-US" b="1" dirty="0"/>
              <a:t>Smaller Triangle</a:t>
            </a:r>
          </a:p>
        </p:txBody>
      </p:sp>
      <p:sp>
        <p:nvSpPr>
          <p:cNvPr id="7" name="TextBox 6">
            <a:extLst>
              <a:ext uri="{FF2B5EF4-FFF2-40B4-BE49-F238E27FC236}">
                <a16:creationId xmlns:a16="http://schemas.microsoft.com/office/drawing/2014/main" id="{7C9C9B25-03C4-499F-AAF4-3350F6FF0FBA}"/>
              </a:ext>
            </a:extLst>
          </p:cNvPr>
          <p:cNvSpPr txBox="1"/>
          <p:nvPr/>
        </p:nvSpPr>
        <p:spPr>
          <a:xfrm>
            <a:off x="554804" y="1793335"/>
            <a:ext cx="1196161" cy="523220"/>
          </a:xfrm>
          <a:prstGeom prst="rect">
            <a:avLst/>
          </a:prstGeom>
          <a:noFill/>
        </p:spPr>
        <p:txBody>
          <a:bodyPr wrap="none" rtlCol="0">
            <a:spAutoFit/>
          </a:bodyPr>
          <a:lstStyle/>
          <a:p>
            <a:r>
              <a:rPr lang="en-US" sz="2800" b="1" dirty="0"/>
              <a:t>10 cm</a:t>
            </a:r>
            <a:r>
              <a:rPr lang="en-US" sz="2800" b="1" baseline="30000" dirty="0"/>
              <a:t>2</a:t>
            </a:r>
          </a:p>
        </p:txBody>
      </p:sp>
    </p:spTree>
    <p:extLst>
      <p:ext uri="{BB962C8B-B14F-4D97-AF65-F5344CB8AC3E}">
        <p14:creationId xmlns:p14="http://schemas.microsoft.com/office/powerpoint/2010/main" val="4111520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Irregular Polygons: Rectangle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B5E70EB-0C67-4957-B702-48D8D8A8AC2B}"/>
              </a:ext>
            </a:extLst>
          </p:cNvPr>
          <p:cNvPicPr>
            <a:picLocks noChangeAspect="1"/>
          </p:cNvPicPr>
          <p:nvPr/>
        </p:nvPicPr>
        <p:blipFill>
          <a:blip r:embed="rId3"/>
          <a:stretch>
            <a:fillRect/>
          </a:stretch>
        </p:blipFill>
        <p:spPr>
          <a:xfrm>
            <a:off x="274240" y="1606631"/>
            <a:ext cx="5523809" cy="4466667"/>
          </a:xfrm>
          <a:prstGeom prst="rect">
            <a:avLst/>
          </a:prstGeom>
        </p:spPr>
      </p:pic>
      <p:sp>
        <p:nvSpPr>
          <p:cNvPr id="3" name="TextBox 2">
            <a:extLst>
              <a:ext uri="{FF2B5EF4-FFF2-40B4-BE49-F238E27FC236}">
                <a16:creationId xmlns:a16="http://schemas.microsoft.com/office/drawing/2014/main" id="{94C84E63-8B46-42EE-99B5-DB875E1BB792}"/>
              </a:ext>
            </a:extLst>
          </p:cNvPr>
          <p:cNvSpPr txBox="1"/>
          <p:nvPr/>
        </p:nvSpPr>
        <p:spPr>
          <a:xfrm>
            <a:off x="6096000" y="1741441"/>
            <a:ext cx="3720762" cy="369332"/>
          </a:xfrm>
          <a:prstGeom prst="rect">
            <a:avLst/>
          </a:prstGeom>
          <a:noFill/>
        </p:spPr>
        <p:txBody>
          <a:bodyPr wrap="none" rtlCol="0">
            <a:spAutoFit/>
          </a:bodyPr>
          <a:lstStyle/>
          <a:p>
            <a:r>
              <a:rPr lang="en-US" b="1" dirty="0">
                <a:solidFill>
                  <a:schemeClr val="accent1"/>
                </a:solidFill>
              </a:rPr>
              <a:t>Step 1: </a:t>
            </a:r>
            <a:r>
              <a:rPr lang="en-US" dirty="0"/>
              <a:t>Find the area of the rectangle.</a:t>
            </a:r>
          </a:p>
        </p:txBody>
      </p:sp>
      <p:sp>
        <p:nvSpPr>
          <p:cNvPr id="6" name="TextBox 5">
            <a:extLst>
              <a:ext uri="{FF2B5EF4-FFF2-40B4-BE49-F238E27FC236}">
                <a16:creationId xmlns:a16="http://schemas.microsoft.com/office/drawing/2014/main" id="{9DF448F1-1892-428E-810D-D5B116CA48D4}"/>
              </a:ext>
            </a:extLst>
          </p:cNvPr>
          <p:cNvSpPr txBox="1"/>
          <p:nvPr/>
        </p:nvSpPr>
        <p:spPr>
          <a:xfrm>
            <a:off x="6096000" y="3332523"/>
            <a:ext cx="3483133" cy="369332"/>
          </a:xfrm>
          <a:prstGeom prst="rect">
            <a:avLst/>
          </a:prstGeom>
          <a:noFill/>
        </p:spPr>
        <p:txBody>
          <a:bodyPr wrap="none" rtlCol="0">
            <a:spAutoFit/>
          </a:bodyPr>
          <a:lstStyle/>
          <a:p>
            <a:r>
              <a:rPr lang="en-US" b="1" dirty="0">
                <a:solidFill>
                  <a:schemeClr val="accent1"/>
                </a:solidFill>
              </a:rPr>
              <a:t>Step 2: </a:t>
            </a:r>
            <a:r>
              <a:rPr lang="en-US" dirty="0"/>
              <a:t>Find the area of the square.</a:t>
            </a:r>
          </a:p>
        </p:txBody>
      </p:sp>
      <p:sp>
        <p:nvSpPr>
          <p:cNvPr id="7" name="TextBox 6">
            <a:extLst>
              <a:ext uri="{FF2B5EF4-FFF2-40B4-BE49-F238E27FC236}">
                <a16:creationId xmlns:a16="http://schemas.microsoft.com/office/drawing/2014/main" id="{047F0A12-56CF-4C91-8156-424773120423}"/>
              </a:ext>
            </a:extLst>
          </p:cNvPr>
          <p:cNvSpPr txBox="1"/>
          <p:nvPr/>
        </p:nvSpPr>
        <p:spPr>
          <a:xfrm>
            <a:off x="6096000" y="4920185"/>
            <a:ext cx="4938083" cy="369332"/>
          </a:xfrm>
          <a:prstGeom prst="rect">
            <a:avLst/>
          </a:prstGeom>
          <a:noFill/>
        </p:spPr>
        <p:txBody>
          <a:bodyPr wrap="none" rtlCol="0">
            <a:spAutoFit/>
          </a:bodyPr>
          <a:lstStyle/>
          <a:p>
            <a:r>
              <a:rPr lang="en-US" b="1" dirty="0">
                <a:solidFill>
                  <a:schemeClr val="accent1"/>
                </a:solidFill>
              </a:rPr>
              <a:t>Step 3: </a:t>
            </a:r>
            <a:r>
              <a:rPr lang="en-US" dirty="0"/>
              <a:t>Find the difference between the two areas.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ABD1F9B-5D0F-4EFA-88B1-80CF28D9A80C}"/>
                  </a:ext>
                </a:extLst>
              </p:cNvPr>
              <p:cNvSpPr txBox="1"/>
              <p:nvPr/>
            </p:nvSpPr>
            <p:spPr>
              <a:xfrm>
                <a:off x="6889039" y="2250546"/>
                <a:ext cx="75116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r>
                        <a:rPr lang="en-US" b="0" i="1" smtClean="0">
                          <a:latin typeface="Cambria Math" panose="02040503050406030204" pitchFamily="18" charset="0"/>
                        </a:rPr>
                        <m:t>𝑙𝑤</m:t>
                      </m:r>
                    </m:oMath>
                  </m:oMathPara>
                </a14:m>
                <a:endParaRPr lang="en-US" dirty="0"/>
              </a:p>
            </p:txBody>
          </p:sp>
        </mc:Choice>
        <mc:Fallback xmlns="">
          <p:sp>
            <p:nvSpPr>
              <p:cNvPr id="4" name="TextBox 3">
                <a:extLst>
                  <a:ext uri="{FF2B5EF4-FFF2-40B4-BE49-F238E27FC236}">
                    <a16:creationId xmlns:a16="http://schemas.microsoft.com/office/drawing/2014/main" id="{FABD1F9B-5D0F-4EFA-88B1-80CF28D9A80C}"/>
                  </a:ext>
                </a:extLst>
              </p:cNvPr>
              <p:cNvSpPr txBox="1">
                <a:spLocks noRot="1" noChangeAspect="1" noMove="1" noResize="1" noEditPoints="1" noAdjustHandles="1" noChangeArrowheads="1" noChangeShapeType="1" noTextEdit="1"/>
              </p:cNvSpPr>
              <p:nvPr/>
            </p:nvSpPr>
            <p:spPr>
              <a:xfrm>
                <a:off x="6889039" y="2250546"/>
                <a:ext cx="751168" cy="276999"/>
              </a:xfrm>
              <a:prstGeom prst="rect">
                <a:avLst/>
              </a:prstGeom>
              <a:blipFill>
                <a:blip r:embed="rId4"/>
                <a:stretch>
                  <a:fillRect l="-6504" r="-7317" b="-6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82B2A730-F2EE-44EA-94A9-CC1AED22872B}"/>
                  </a:ext>
                </a:extLst>
              </p:cNvPr>
              <p:cNvSpPr txBox="1"/>
              <p:nvPr/>
            </p:nvSpPr>
            <p:spPr>
              <a:xfrm>
                <a:off x="6889039" y="2653034"/>
                <a:ext cx="28092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=30 </m:t>
                      </m:r>
                      <m:r>
                        <a:rPr lang="en-US" b="0" i="1" smtClean="0">
                          <a:latin typeface="Cambria Math" panose="02040503050406030204" pitchFamily="18" charset="0"/>
                        </a:rPr>
                        <m:t>𝑓𝑡</m:t>
                      </m:r>
                      <m:r>
                        <a:rPr lang="en-US" b="0" i="1" smtClean="0">
                          <a:latin typeface="Cambria Math" panose="02040503050406030204" pitchFamily="18" charset="0"/>
                        </a:rPr>
                        <m:t>⋅25 </m:t>
                      </m:r>
                      <m:r>
                        <a:rPr lang="en-US" b="0" i="1" smtClean="0">
                          <a:latin typeface="Cambria Math" panose="02040503050406030204" pitchFamily="18" charset="0"/>
                        </a:rPr>
                        <m:t>𝑓𝑡</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750 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9" name="TextBox 8">
                <a:extLst>
                  <a:ext uri="{FF2B5EF4-FFF2-40B4-BE49-F238E27FC236}">
                    <a16:creationId xmlns:a16="http://schemas.microsoft.com/office/drawing/2014/main" id="{82B2A730-F2EE-44EA-94A9-CC1AED22872B}"/>
                  </a:ext>
                </a:extLst>
              </p:cNvPr>
              <p:cNvSpPr txBox="1">
                <a:spLocks noRot="1" noChangeAspect="1" noMove="1" noResize="1" noEditPoints="1" noAdjustHandles="1" noChangeArrowheads="1" noChangeShapeType="1" noTextEdit="1"/>
              </p:cNvSpPr>
              <p:nvPr/>
            </p:nvSpPr>
            <p:spPr>
              <a:xfrm>
                <a:off x="6889039" y="2653034"/>
                <a:ext cx="2809231" cy="276999"/>
              </a:xfrm>
              <a:prstGeom prst="rect">
                <a:avLst/>
              </a:prstGeom>
              <a:blipFill>
                <a:blip r:embed="rId5"/>
                <a:stretch>
                  <a:fillRect l="-1518" t="-4348" r="-434" b="-32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A3387F36-F485-44CB-81EE-B2BCB5148A05}"/>
                  </a:ext>
                </a:extLst>
              </p:cNvPr>
              <p:cNvSpPr txBox="1"/>
              <p:nvPr/>
            </p:nvSpPr>
            <p:spPr>
              <a:xfrm>
                <a:off x="6889039" y="3827346"/>
                <a:ext cx="72808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𝑠</m:t>
                          </m:r>
                        </m:e>
                        <m:sup>
                          <m:r>
                            <a:rPr lang="en-US" b="0" i="1" smtClean="0">
                              <a:latin typeface="Cambria Math" panose="02040503050406030204" pitchFamily="18" charset="0"/>
                            </a:rPr>
                            <m:t>2</m:t>
                          </m:r>
                        </m:sup>
                      </m:sSup>
                    </m:oMath>
                  </m:oMathPara>
                </a14:m>
                <a:endParaRPr lang="en-US" dirty="0"/>
              </a:p>
            </p:txBody>
          </p:sp>
        </mc:Choice>
        <mc:Fallback xmlns="">
          <p:sp>
            <p:nvSpPr>
              <p:cNvPr id="10" name="TextBox 9">
                <a:extLst>
                  <a:ext uri="{FF2B5EF4-FFF2-40B4-BE49-F238E27FC236}">
                    <a16:creationId xmlns:a16="http://schemas.microsoft.com/office/drawing/2014/main" id="{A3387F36-F485-44CB-81EE-B2BCB5148A05}"/>
                  </a:ext>
                </a:extLst>
              </p:cNvPr>
              <p:cNvSpPr txBox="1">
                <a:spLocks noRot="1" noChangeAspect="1" noMove="1" noResize="1" noEditPoints="1" noAdjustHandles="1" noChangeArrowheads="1" noChangeShapeType="1" noTextEdit="1"/>
              </p:cNvSpPr>
              <p:nvPr/>
            </p:nvSpPr>
            <p:spPr>
              <a:xfrm>
                <a:off x="6889039" y="3827346"/>
                <a:ext cx="728084" cy="276999"/>
              </a:xfrm>
              <a:prstGeom prst="rect">
                <a:avLst/>
              </a:prstGeom>
              <a:blipFill>
                <a:blip r:embed="rId6"/>
                <a:stretch>
                  <a:fillRect l="-6667" t="-4444" r="-3333"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098754E1-06BA-471A-827D-7F7E50A202DA}"/>
                  </a:ext>
                </a:extLst>
              </p:cNvPr>
              <p:cNvSpPr txBox="1"/>
              <p:nvPr/>
            </p:nvSpPr>
            <p:spPr>
              <a:xfrm>
                <a:off x="6889039" y="4229834"/>
                <a:ext cx="2345066"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𝐴</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(10 </m:t>
                          </m:r>
                          <m:r>
                            <a:rPr lang="en-US" b="0" i="1" smtClean="0">
                              <a:latin typeface="Cambria Math" panose="02040503050406030204" pitchFamily="18" charset="0"/>
                            </a:rPr>
                            <m:t>𝑓𝑡</m:t>
                          </m:r>
                          <m:r>
                            <a:rPr lang="en-US" b="0" i="1" smtClean="0">
                              <a:latin typeface="Cambria Math" panose="02040503050406030204" pitchFamily="18" charset="0"/>
                            </a:rPr>
                            <m:t>)</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100 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1" name="TextBox 10">
                <a:extLst>
                  <a:ext uri="{FF2B5EF4-FFF2-40B4-BE49-F238E27FC236}">
                    <a16:creationId xmlns:a16="http://schemas.microsoft.com/office/drawing/2014/main" id="{098754E1-06BA-471A-827D-7F7E50A202DA}"/>
                  </a:ext>
                </a:extLst>
              </p:cNvPr>
              <p:cNvSpPr txBox="1">
                <a:spLocks noRot="1" noChangeAspect="1" noMove="1" noResize="1" noEditPoints="1" noAdjustHandles="1" noChangeArrowheads="1" noChangeShapeType="1" noTextEdit="1"/>
              </p:cNvSpPr>
              <p:nvPr/>
            </p:nvSpPr>
            <p:spPr>
              <a:xfrm>
                <a:off x="6889039" y="4229834"/>
                <a:ext cx="2345066" cy="276999"/>
              </a:xfrm>
              <a:prstGeom prst="rect">
                <a:avLst/>
              </a:prstGeom>
              <a:blipFill>
                <a:blip r:embed="rId7"/>
                <a:stretch>
                  <a:fillRect l="-1818" t="-4444" r="-779" b="-3555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F89776BC-AD72-4953-AD0A-CF940C8101BA}"/>
                  </a:ext>
                </a:extLst>
              </p:cNvPr>
              <p:cNvSpPr txBox="1"/>
              <p:nvPr/>
            </p:nvSpPr>
            <p:spPr>
              <a:xfrm>
                <a:off x="6889039" y="5415008"/>
                <a:ext cx="411497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𝑟𝑒𝑚𝑎𝑖𝑛𝑖𝑛𝑔</m:t>
                      </m:r>
                      <m:r>
                        <a:rPr lang="en-US" b="0" i="1" smtClean="0">
                          <a:latin typeface="Cambria Math" panose="02040503050406030204" pitchFamily="18" charset="0"/>
                        </a:rPr>
                        <m:t> </m:t>
                      </m:r>
                      <m:r>
                        <a:rPr lang="en-US" b="0" i="1" smtClean="0">
                          <a:latin typeface="Cambria Math" panose="02040503050406030204" pitchFamily="18" charset="0"/>
                        </a:rPr>
                        <m:t>𝑎𝑟𝑒𝑎</m:t>
                      </m:r>
                      <m:r>
                        <a:rPr lang="en-US" b="0" i="1" smtClean="0">
                          <a:latin typeface="Cambria Math" panose="02040503050406030204" pitchFamily="18" charset="0"/>
                        </a:rPr>
                        <m:t>=750−100=</m:t>
                      </m:r>
                      <m:sSup>
                        <m:sSupPr>
                          <m:ctrlPr>
                            <a:rPr lang="en-US" b="0" i="1" smtClean="0">
                              <a:latin typeface="Cambria Math" panose="02040503050406030204" pitchFamily="18" charset="0"/>
                            </a:rPr>
                          </m:ctrlPr>
                        </m:sSupPr>
                        <m:e>
                          <m:r>
                            <a:rPr lang="en-US" b="0" i="1" smtClean="0">
                              <a:latin typeface="Cambria Math" panose="02040503050406030204" pitchFamily="18" charset="0"/>
                            </a:rPr>
                            <m:t>650 </m:t>
                          </m:r>
                          <m:r>
                            <a:rPr lang="en-US" b="0" i="1" smtClean="0">
                              <a:latin typeface="Cambria Math" panose="02040503050406030204" pitchFamily="18" charset="0"/>
                            </a:rPr>
                            <m:t>𝑓𝑡</m:t>
                          </m:r>
                        </m:e>
                        <m:sup>
                          <m:r>
                            <a:rPr lang="en-US" b="0" i="1" smtClean="0">
                              <a:latin typeface="Cambria Math" panose="02040503050406030204" pitchFamily="18" charset="0"/>
                            </a:rPr>
                            <m:t>2</m:t>
                          </m:r>
                        </m:sup>
                      </m:sSup>
                    </m:oMath>
                  </m:oMathPara>
                </a14:m>
                <a:endParaRPr lang="en-US" dirty="0"/>
              </a:p>
            </p:txBody>
          </p:sp>
        </mc:Choice>
        <mc:Fallback xmlns="">
          <p:sp>
            <p:nvSpPr>
              <p:cNvPr id="12" name="TextBox 11">
                <a:extLst>
                  <a:ext uri="{FF2B5EF4-FFF2-40B4-BE49-F238E27FC236}">
                    <a16:creationId xmlns:a16="http://schemas.microsoft.com/office/drawing/2014/main" id="{F89776BC-AD72-4953-AD0A-CF940C8101BA}"/>
                  </a:ext>
                </a:extLst>
              </p:cNvPr>
              <p:cNvSpPr txBox="1">
                <a:spLocks noRot="1" noChangeAspect="1" noMove="1" noResize="1" noEditPoints="1" noAdjustHandles="1" noChangeArrowheads="1" noChangeShapeType="1" noTextEdit="1"/>
              </p:cNvSpPr>
              <p:nvPr/>
            </p:nvSpPr>
            <p:spPr>
              <a:xfrm>
                <a:off x="6889039" y="5415008"/>
                <a:ext cx="4114973" cy="276999"/>
              </a:xfrm>
              <a:prstGeom prst="rect">
                <a:avLst/>
              </a:prstGeom>
              <a:blipFill>
                <a:blip r:embed="rId8"/>
                <a:stretch>
                  <a:fillRect l="-1481" t="-4348" r="-296" b="-32609"/>
                </a:stretch>
              </a:blipFill>
            </p:spPr>
            <p:txBody>
              <a:bodyPr/>
              <a:lstStyle/>
              <a:p>
                <a:r>
                  <a:rPr lang="en-US">
                    <a:noFill/>
                  </a:rPr>
                  <a:t> </a:t>
                </a:r>
              </a:p>
            </p:txBody>
          </p:sp>
        </mc:Fallback>
      </mc:AlternateContent>
    </p:spTree>
    <p:extLst>
      <p:ext uri="{BB962C8B-B14F-4D97-AF65-F5344CB8AC3E}">
        <p14:creationId xmlns:p14="http://schemas.microsoft.com/office/powerpoint/2010/main" val="573349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TotalTime>
  <Words>881</Words>
  <Application>Microsoft Office PowerPoint</Application>
  <PresentationFormat>Widescreen</PresentationFormat>
  <Paragraphs>81</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21</cp:revision>
  <dcterms:created xsi:type="dcterms:W3CDTF">2017-06-16T13:06:21Z</dcterms:created>
  <dcterms:modified xsi:type="dcterms:W3CDTF">2022-01-17T15:57:19Z</dcterms:modified>
</cp:coreProperties>
</file>