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2"/>
  </p:notesMasterIdLst>
  <p:sldIdLst>
    <p:sldId id="256" r:id="rId3"/>
    <p:sldId id="257" r:id="rId4"/>
    <p:sldId id="298" r:id="rId5"/>
    <p:sldId id="328" r:id="rId6"/>
    <p:sldId id="290" r:id="rId7"/>
    <p:sldId id="291" r:id="rId8"/>
    <p:sldId id="300" r:id="rId9"/>
    <p:sldId id="292" r:id="rId10"/>
    <p:sldId id="293" r:id="rId11"/>
    <p:sldId id="294" r:id="rId12"/>
    <p:sldId id="301" r:id="rId13"/>
    <p:sldId id="329" r:id="rId14"/>
    <p:sldId id="365" r:id="rId15"/>
    <p:sldId id="295" r:id="rId16"/>
    <p:sldId id="303" r:id="rId17"/>
    <p:sldId id="296" r:id="rId18"/>
    <p:sldId id="297" r:id="rId19"/>
    <p:sldId id="364" r:id="rId20"/>
    <p:sldId id="278"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A7E83"/>
    <a:srgbClr val="2FBEBB"/>
    <a:srgbClr val="FF818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84841" autoAdjust="0"/>
  </p:normalViewPr>
  <p:slideViewPr>
    <p:cSldViewPr snapToGrid="0">
      <p:cViewPr varScale="1">
        <p:scale>
          <a:sx n="107" d="100"/>
          <a:sy n="107" d="100"/>
        </p:scale>
        <p:origin x="750" y="114"/>
      </p:cViewPr>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3797E1-4A27-405C-ACD3-B96D27A99F5F}" type="datetimeFigureOut">
              <a:rPr lang="en-US" smtClean="0"/>
              <a:t>1/17/2022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C611CA-4268-4E72-8BFC-C641B4C40515}" type="slidenum">
              <a:rPr lang="en-US" smtClean="0"/>
              <a:t>‹#›</a:t>
            </a:fld>
            <a:endParaRPr lang="en-US" dirty="0"/>
          </a:p>
        </p:txBody>
      </p:sp>
    </p:spTree>
    <p:extLst>
      <p:ext uri="{BB962C8B-B14F-4D97-AF65-F5344CB8AC3E}">
        <p14:creationId xmlns:p14="http://schemas.microsoft.com/office/powerpoint/2010/main" val="22313306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EC611CA-4268-4E72-8BFC-C641B4C40515}" type="slidenum">
              <a:rPr lang="en-US" smtClean="0"/>
              <a:t>1</a:t>
            </a:fld>
            <a:endParaRPr lang="en-US" dirty="0"/>
          </a:p>
        </p:txBody>
      </p:sp>
    </p:spTree>
    <p:extLst>
      <p:ext uri="{BB962C8B-B14F-4D97-AF65-F5344CB8AC3E}">
        <p14:creationId xmlns:p14="http://schemas.microsoft.com/office/powerpoint/2010/main" val="12882313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When we </a:t>
            </a:r>
            <a:r>
              <a:rPr lang="en-US" sz="1200" i="1" kern="1200" dirty="0">
                <a:solidFill>
                  <a:schemeClr val="tx1"/>
                </a:solidFill>
                <a:effectLst/>
                <a:latin typeface="+mn-lt"/>
                <a:ea typeface="+mn-ea"/>
                <a:cs typeface="+mn-cs"/>
              </a:rPr>
              <a:t>divide </a:t>
            </a:r>
            <a:r>
              <a:rPr lang="en-US" sz="1200" kern="1200" dirty="0">
                <a:solidFill>
                  <a:schemeClr val="tx1"/>
                </a:solidFill>
                <a:effectLst/>
                <a:latin typeface="+mn-lt"/>
                <a:ea typeface="+mn-ea"/>
                <a:cs typeface="+mn-cs"/>
              </a:rPr>
              <a:t>tasks and </a:t>
            </a:r>
            <a:r>
              <a:rPr lang="en-US" sz="1200" i="1" kern="1200" dirty="0">
                <a:solidFill>
                  <a:schemeClr val="tx1"/>
                </a:solidFill>
                <a:effectLst/>
                <a:latin typeface="+mn-lt"/>
                <a:ea typeface="+mn-ea"/>
                <a:cs typeface="+mn-cs"/>
              </a:rPr>
              <a:t>specialize</a:t>
            </a:r>
            <a:r>
              <a:rPr lang="en-US" sz="1200" kern="1200" dirty="0">
                <a:solidFill>
                  <a:schemeClr val="tx1"/>
                </a:solidFill>
                <a:effectLst/>
                <a:latin typeface="+mn-lt"/>
                <a:ea typeface="+mn-ea"/>
                <a:cs typeface="+mn-cs"/>
              </a:rPr>
              <a:t> in doing the things that we do best, we can produce more for everyone. Why does this increase production?</a:t>
            </a:r>
          </a:p>
        </p:txBody>
      </p:sp>
      <p:sp>
        <p:nvSpPr>
          <p:cNvPr id="4" name="Slide Number Placeholder 3"/>
          <p:cNvSpPr>
            <a:spLocks noGrp="1"/>
          </p:cNvSpPr>
          <p:nvPr>
            <p:ph type="sldNum" sz="quarter" idx="5"/>
          </p:nvPr>
        </p:nvSpPr>
        <p:spPr/>
        <p:txBody>
          <a:bodyPr/>
          <a:lstStyle/>
          <a:p>
            <a:fld id="{DEC611CA-4268-4E72-8BFC-C641B4C40515}" type="slidenum">
              <a:rPr lang="en-US" smtClean="0"/>
              <a:t>10</a:t>
            </a:fld>
            <a:endParaRPr lang="en-US" dirty="0"/>
          </a:p>
        </p:txBody>
      </p:sp>
    </p:spTree>
    <p:extLst>
      <p:ext uri="{BB962C8B-B14F-4D97-AF65-F5344CB8AC3E}">
        <p14:creationId xmlns:p14="http://schemas.microsoft.com/office/powerpoint/2010/main" val="21300167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When we divide and subdivide the tasks involved with production, workers and businesses can produce a greater quantity of output. Specialization allows people to focus on the part of the production process where they have an advantage. Specialized workers usually learn their jobs well enough to innovate and do their work faster and better. Economies of scale holds that as the level of production increases, the cost per unit decreases.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11</a:t>
            </a:fld>
            <a:endParaRPr lang="en-US" dirty="0"/>
          </a:p>
        </p:txBody>
      </p:sp>
    </p:spTree>
    <p:extLst>
      <p:ext uri="{BB962C8B-B14F-4D97-AF65-F5344CB8AC3E}">
        <p14:creationId xmlns:p14="http://schemas.microsoft.com/office/powerpoint/2010/main" val="22392348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Specialization only makes sense if workers can use their pay to purchase the other goods and services that they need. In short, specialization requires trade. For example, with specialization, you do not need to know how to sew if you need new clothes, as you can purchase them from a store.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12</a:t>
            </a:fld>
            <a:endParaRPr lang="en-US" dirty="0"/>
          </a:p>
        </p:txBody>
      </p:sp>
    </p:spTree>
    <p:extLst>
      <p:ext uri="{BB962C8B-B14F-4D97-AF65-F5344CB8AC3E}">
        <p14:creationId xmlns:p14="http://schemas.microsoft.com/office/powerpoint/2010/main" val="20978376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Suppose you get a summer job at a factory that makes the board game Monopoly. There are several different pieces you need to make in order to create a single sellable Monopoly game. There is the actual game board that you play on, the different game pieces such as the thimble and the hat, the fake money, the different property cards, and so on. Would it make more sense for you to be in charge of creating an entire Monopoly game or specializing in creating one of the components? Why? If you were to specialize, which component would you most want to make?</a:t>
            </a:r>
          </a:p>
          <a:p>
            <a:endParaRPr lang="en-US" dirty="0"/>
          </a:p>
        </p:txBody>
      </p:sp>
      <p:sp>
        <p:nvSpPr>
          <p:cNvPr id="4" name="Slide Number Placeholder 3"/>
          <p:cNvSpPr>
            <a:spLocks noGrp="1"/>
          </p:cNvSpPr>
          <p:nvPr>
            <p:ph type="sldNum" sz="quarter" idx="5"/>
          </p:nvPr>
        </p:nvSpPr>
        <p:spPr/>
        <p:txBody>
          <a:bodyPr/>
          <a:lstStyle/>
          <a:p>
            <a:fld id="{DEC611CA-4268-4E72-8BFC-C641B4C40515}" type="slidenum">
              <a:rPr lang="en-US" smtClean="0"/>
              <a:t>13</a:t>
            </a:fld>
            <a:endParaRPr lang="en-US" dirty="0"/>
          </a:p>
        </p:txBody>
      </p:sp>
    </p:spTree>
    <p:extLst>
      <p:ext uri="{BB962C8B-B14F-4D97-AF65-F5344CB8AC3E}">
        <p14:creationId xmlns:p14="http://schemas.microsoft.com/office/powerpoint/2010/main" val="30350638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So why should </a:t>
            </a:r>
            <a:r>
              <a:rPr lang="en-US" sz="1200" i="1" kern="1200" dirty="0">
                <a:solidFill>
                  <a:schemeClr val="tx1"/>
                </a:solidFill>
                <a:effectLst/>
                <a:latin typeface="+mn-lt"/>
                <a:ea typeface="+mn-ea"/>
                <a:cs typeface="+mn-cs"/>
              </a:rPr>
              <a:t>you</a:t>
            </a:r>
            <a:r>
              <a:rPr lang="en-US" sz="1200" kern="1200" dirty="0">
                <a:solidFill>
                  <a:schemeClr val="tx1"/>
                </a:solidFill>
                <a:effectLst/>
                <a:latin typeface="+mn-lt"/>
                <a:ea typeface="+mn-ea"/>
                <a:cs typeface="+mn-cs"/>
              </a:rPr>
              <a:t> study economics? Economics is not a collection of facts to memorize; it is an approach to problem-solving. Virtually every major problem facing both individuals and the world today has an economic dimension, and while economics cannot solve all these problems, it can illuminate the different choices and give an approach towards dealing with them.</a:t>
            </a:r>
          </a:p>
        </p:txBody>
      </p:sp>
      <p:sp>
        <p:nvSpPr>
          <p:cNvPr id="4" name="Slide Number Placeholder 3"/>
          <p:cNvSpPr>
            <a:spLocks noGrp="1"/>
          </p:cNvSpPr>
          <p:nvPr>
            <p:ph type="sldNum" sz="quarter" idx="5"/>
          </p:nvPr>
        </p:nvSpPr>
        <p:spPr/>
        <p:txBody>
          <a:bodyPr/>
          <a:lstStyle/>
          <a:p>
            <a:fld id="{DEC611CA-4268-4E72-8BFC-C641B4C40515}" type="slidenum">
              <a:rPr lang="en-US" smtClean="0"/>
              <a:t>14</a:t>
            </a:fld>
            <a:endParaRPr lang="en-US" dirty="0"/>
          </a:p>
        </p:txBody>
      </p:sp>
    </p:spTree>
    <p:extLst>
      <p:ext uri="{BB962C8B-B14F-4D97-AF65-F5344CB8AC3E}">
        <p14:creationId xmlns:p14="http://schemas.microsoft.com/office/powerpoint/2010/main" val="5966217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Economics is divided into two major parts: macroeconomics and microeconomics.</a:t>
            </a:r>
          </a:p>
        </p:txBody>
      </p:sp>
      <p:sp>
        <p:nvSpPr>
          <p:cNvPr id="4" name="Slide Number Placeholder 3"/>
          <p:cNvSpPr>
            <a:spLocks noGrp="1"/>
          </p:cNvSpPr>
          <p:nvPr>
            <p:ph type="sldNum" sz="quarter" idx="5"/>
          </p:nvPr>
        </p:nvSpPr>
        <p:spPr/>
        <p:txBody>
          <a:bodyPr/>
          <a:lstStyle/>
          <a:p>
            <a:fld id="{DEC611CA-4268-4E72-8BFC-C641B4C40515}" type="slidenum">
              <a:rPr lang="en-US" smtClean="0"/>
              <a:t>15</a:t>
            </a:fld>
            <a:endParaRPr lang="en-US" dirty="0"/>
          </a:p>
        </p:txBody>
      </p:sp>
    </p:spTree>
    <p:extLst>
      <p:ext uri="{BB962C8B-B14F-4D97-AF65-F5344CB8AC3E}">
        <p14:creationId xmlns:p14="http://schemas.microsoft.com/office/powerpoint/2010/main" val="30675822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Microeconomics focuses on how individuals and firms make decisions. In a microeconomics class, you will learn about consumer and firm behavior, how markets for labor and other resources work, and why markets sometimes fail.</a:t>
            </a:r>
          </a:p>
        </p:txBody>
      </p:sp>
      <p:sp>
        <p:nvSpPr>
          <p:cNvPr id="4" name="Slide Number Placeholder 3"/>
          <p:cNvSpPr>
            <a:spLocks noGrp="1"/>
          </p:cNvSpPr>
          <p:nvPr>
            <p:ph type="sldNum" sz="quarter" idx="5"/>
          </p:nvPr>
        </p:nvSpPr>
        <p:spPr/>
        <p:txBody>
          <a:bodyPr/>
          <a:lstStyle/>
          <a:p>
            <a:fld id="{DEC611CA-4268-4E72-8BFC-C641B4C40515}" type="slidenum">
              <a:rPr lang="en-US" smtClean="0"/>
              <a:t>16</a:t>
            </a:fld>
            <a:endParaRPr lang="en-US" dirty="0"/>
          </a:p>
        </p:txBody>
      </p:sp>
    </p:spTree>
    <p:extLst>
      <p:ext uri="{BB962C8B-B14F-4D97-AF65-F5344CB8AC3E}">
        <p14:creationId xmlns:p14="http://schemas.microsoft.com/office/powerpoint/2010/main" val="32448446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Macroeconomics looks at the economy as a whole, focusing on goals like growth in the standard of living, unemployment, and inflation. In a macroeconomics class, you will learn how monetary policy and fiscal policy can help us in guiding the economy towards overall goals.</a:t>
            </a:r>
          </a:p>
        </p:txBody>
      </p:sp>
      <p:sp>
        <p:nvSpPr>
          <p:cNvPr id="4" name="Slide Number Placeholder 3"/>
          <p:cNvSpPr>
            <a:spLocks noGrp="1"/>
          </p:cNvSpPr>
          <p:nvPr>
            <p:ph type="sldNum" sz="quarter" idx="5"/>
          </p:nvPr>
        </p:nvSpPr>
        <p:spPr/>
        <p:txBody>
          <a:bodyPr/>
          <a:lstStyle/>
          <a:p>
            <a:fld id="{DEC611CA-4268-4E72-8BFC-C641B4C40515}" type="slidenum">
              <a:rPr lang="en-US" smtClean="0"/>
              <a:t>17</a:t>
            </a:fld>
            <a:endParaRPr lang="en-US" dirty="0"/>
          </a:p>
        </p:txBody>
      </p:sp>
    </p:spTree>
    <p:extLst>
      <p:ext uri="{BB962C8B-B14F-4D97-AF65-F5344CB8AC3E}">
        <p14:creationId xmlns:p14="http://schemas.microsoft.com/office/powerpoint/2010/main" val="1400371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What is economics, and why should you study it? Economics may not be what you think it is. It is not primarily about money or finance or the stock market, although these are all things that economists study. It is not the study of business.</a:t>
            </a:r>
            <a:endParaRPr lang="en-US" dirty="0"/>
          </a:p>
        </p:txBody>
      </p:sp>
      <p:sp>
        <p:nvSpPr>
          <p:cNvPr id="4" name="Slide Number Placeholder 3"/>
          <p:cNvSpPr>
            <a:spLocks noGrp="1"/>
          </p:cNvSpPr>
          <p:nvPr>
            <p:ph type="sldNum" sz="quarter" idx="5"/>
          </p:nvPr>
        </p:nvSpPr>
        <p:spPr/>
        <p:txBody>
          <a:bodyPr/>
          <a:lstStyle/>
          <a:p>
            <a:fld id="{DEC611CA-4268-4E72-8BFC-C641B4C40515}" type="slidenum">
              <a:rPr lang="en-US" smtClean="0"/>
              <a:t>2</a:t>
            </a:fld>
            <a:endParaRPr lang="en-US" dirty="0"/>
          </a:p>
        </p:txBody>
      </p:sp>
    </p:spTree>
    <p:extLst>
      <p:ext uri="{BB962C8B-B14F-4D97-AF65-F5344CB8AC3E}">
        <p14:creationId xmlns:p14="http://schemas.microsoft.com/office/powerpoint/2010/main" val="9159016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Economics is the study of how people make decisions in the face of scarcity. Sometimes, it is called the science of scarcity!</a:t>
            </a:r>
          </a:p>
        </p:txBody>
      </p:sp>
      <p:sp>
        <p:nvSpPr>
          <p:cNvPr id="4" name="Slide Number Placeholder 3"/>
          <p:cNvSpPr>
            <a:spLocks noGrp="1"/>
          </p:cNvSpPr>
          <p:nvPr>
            <p:ph type="sldNum" sz="quarter" idx="5"/>
          </p:nvPr>
        </p:nvSpPr>
        <p:spPr/>
        <p:txBody>
          <a:bodyPr/>
          <a:lstStyle/>
          <a:p>
            <a:fld id="{DEC611CA-4268-4E72-8BFC-C641B4C40515}" type="slidenum">
              <a:rPr lang="en-US" smtClean="0"/>
              <a:t>3</a:t>
            </a:fld>
            <a:endParaRPr lang="en-US" dirty="0"/>
          </a:p>
        </p:txBody>
      </p:sp>
    </p:spTree>
    <p:extLst>
      <p:ext uri="{BB962C8B-B14F-4D97-AF65-F5344CB8AC3E}">
        <p14:creationId xmlns:p14="http://schemas.microsoft.com/office/powerpoint/2010/main" val="29052047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rPr>
              <a:t>Data is important in economics because it describes and measures the issues and problems that economics seeks to understand. A variety of government agencies publish economic and social data. </a:t>
            </a:r>
            <a:r>
              <a:rPr lang="en-US" sz="1200" kern="1200" dirty="0">
                <a:solidFill>
                  <a:schemeClr val="tx1"/>
                </a:solidFill>
                <a:effectLst/>
                <a:latin typeface="+mn-lt"/>
                <a:ea typeface="+mn-ea"/>
                <a:cs typeface="+mn-cs"/>
              </a:rPr>
              <a:t>One of the best sources of data, which we will use throughout this course, is FRED, the St. Louis Federal Reserve Bank’s economic database. FRED stands for Federal Reserve Economic Data, and this site will give you access to over 400,000 domestic and international variables, which you can easily download into a spreadsheet or as a table or graph.</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4</a:t>
            </a:fld>
            <a:endParaRPr lang="en-US" dirty="0"/>
          </a:p>
        </p:txBody>
      </p:sp>
    </p:spTree>
    <p:extLst>
      <p:ext uri="{BB962C8B-B14F-4D97-AF65-F5344CB8AC3E}">
        <p14:creationId xmlns:p14="http://schemas.microsoft.com/office/powerpoint/2010/main" val="42851430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Because resources, like land, labor, and raw materials are limited, and our wants for the goods and services that can be produced with these resources are unlimited, we have a problem! Even if you had enough income to buy all of the things that you wanted, you would still be limited by time.</a:t>
            </a:r>
          </a:p>
        </p:txBody>
      </p:sp>
      <p:sp>
        <p:nvSpPr>
          <p:cNvPr id="4" name="Slide Number Placeholder 3"/>
          <p:cNvSpPr>
            <a:spLocks noGrp="1"/>
          </p:cNvSpPr>
          <p:nvPr>
            <p:ph type="sldNum" sz="quarter" idx="5"/>
          </p:nvPr>
        </p:nvSpPr>
        <p:spPr/>
        <p:txBody>
          <a:bodyPr/>
          <a:lstStyle/>
          <a:p>
            <a:fld id="{DEC611CA-4268-4E72-8BFC-C641B4C40515}" type="slidenum">
              <a:rPr lang="en-US" smtClean="0"/>
              <a:t>5</a:t>
            </a:fld>
            <a:endParaRPr lang="en-US" dirty="0"/>
          </a:p>
        </p:txBody>
      </p:sp>
    </p:spTree>
    <p:extLst>
      <p:ext uri="{BB962C8B-B14F-4D97-AF65-F5344CB8AC3E}">
        <p14:creationId xmlns:p14="http://schemas.microsoft.com/office/powerpoint/2010/main" val="9939540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So, both individuals and societies need to make the best choices that they can. Every society at every level must make choices about how to use resources. You work for pay, and then you must decide how to spend that money. Towns must choose whether to put tax dollars into schools or roads. Nations must decide whether to devote funds to national defense or to environmental protection. We usually don’t have the money or resources to do everything, so how can we use our limited resources in the best way possible?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6</a:t>
            </a:fld>
            <a:endParaRPr lang="en-US" dirty="0"/>
          </a:p>
        </p:txBody>
      </p:sp>
    </p:spTree>
    <p:extLst>
      <p:ext uri="{BB962C8B-B14F-4D97-AF65-F5344CB8AC3E}">
        <p14:creationId xmlns:p14="http://schemas.microsoft.com/office/powerpoint/2010/main" val="32293450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First, we have to choose how the goods and services we want are produced. We could produce everything ourselves, or we could each produce some things and trade for other things.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7</a:t>
            </a:fld>
            <a:endParaRPr lang="en-US" dirty="0"/>
          </a:p>
        </p:txBody>
      </p:sp>
    </p:spTree>
    <p:extLst>
      <p:ext uri="{BB962C8B-B14F-4D97-AF65-F5344CB8AC3E}">
        <p14:creationId xmlns:p14="http://schemas.microsoft.com/office/powerpoint/2010/main" val="1198751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 the </a:t>
            </a:r>
            <a:r>
              <a:rPr lang="en-US" sz="1200" i="1" kern="1200" dirty="0">
                <a:solidFill>
                  <a:schemeClr val="tx1"/>
                </a:solidFill>
                <a:effectLst/>
                <a:latin typeface="+mn-lt"/>
                <a:ea typeface="+mn-ea"/>
                <a:cs typeface="+mn-cs"/>
              </a:rPr>
              <a:t>Wealth of Nations</a:t>
            </a:r>
            <a:r>
              <a:rPr lang="en-US" sz="1200" kern="1200" dirty="0">
                <a:solidFill>
                  <a:schemeClr val="tx1"/>
                </a:solidFill>
                <a:effectLst/>
                <a:latin typeface="+mn-lt"/>
                <a:ea typeface="+mn-ea"/>
                <a:cs typeface="+mn-cs"/>
              </a:rPr>
              <a:t>, in 1776, economist Adam Smith talked about the advantages of division and specialization of labor.</a:t>
            </a:r>
          </a:p>
        </p:txBody>
      </p:sp>
      <p:sp>
        <p:nvSpPr>
          <p:cNvPr id="4" name="Slide Number Placeholder 3"/>
          <p:cNvSpPr>
            <a:spLocks noGrp="1"/>
          </p:cNvSpPr>
          <p:nvPr>
            <p:ph type="sldNum" sz="quarter" idx="5"/>
          </p:nvPr>
        </p:nvSpPr>
        <p:spPr/>
        <p:txBody>
          <a:bodyPr/>
          <a:lstStyle/>
          <a:p>
            <a:fld id="{DEC611CA-4268-4E72-8BFC-C641B4C40515}" type="slidenum">
              <a:rPr lang="en-US" smtClean="0"/>
              <a:t>8</a:t>
            </a:fld>
            <a:endParaRPr lang="en-US" dirty="0"/>
          </a:p>
        </p:txBody>
      </p:sp>
    </p:spTree>
    <p:extLst>
      <p:ext uri="{BB962C8B-B14F-4D97-AF65-F5344CB8AC3E}">
        <p14:creationId xmlns:p14="http://schemas.microsoft.com/office/powerpoint/2010/main" val="27548183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Smith famously studied a pin factory and found that 1 worker alone could produce perhaps 10 pins a day. However, a small business of 10 workers, each of whom would complete two or three of the 18 tasks involved in pin making, could make 48,000 pins a day--a huge increase in production!</a:t>
            </a:r>
          </a:p>
        </p:txBody>
      </p:sp>
      <p:sp>
        <p:nvSpPr>
          <p:cNvPr id="4" name="Slide Number Placeholder 3"/>
          <p:cNvSpPr>
            <a:spLocks noGrp="1"/>
          </p:cNvSpPr>
          <p:nvPr>
            <p:ph type="sldNum" sz="quarter" idx="5"/>
          </p:nvPr>
        </p:nvSpPr>
        <p:spPr/>
        <p:txBody>
          <a:bodyPr/>
          <a:lstStyle/>
          <a:p>
            <a:fld id="{DEC611CA-4268-4E72-8BFC-C641B4C40515}" type="slidenum">
              <a:rPr lang="en-US" smtClean="0"/>
              <a:t>9</a:t>
            </a:fld>
            <a:endParaRPr lang="en-US" dirty="0"/>
          </a:p>
        </p:txBody>
      </p:sp>
    </p:spTree>
    <p:extLst>
      <p:ext uri="{BB962C8B-B14F-4D97-AF65-F5344CB8AC3E}">
        <p14:creationId xmlns:p14="http://schemas.microsoft.com/office/powerpoint/2010/main" val="12642654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05361F2-EA40-46D2-9907-10E756597DC8}" type="datetimeFigureOut">
              <a:rPr lang="en-US" smtClean="0"/>
              <a:t>1/17/2022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dirty="0"/>
          </a:p>
        </p:txBody>
      </p:sp>
    </p:spTree>
    <p:extLst>
      <p:ext uri="{BB962C8B-B14F-4D97-AF65-F5344CB8AC3E}">
        <p14:creationId xmlns:p14="http://schemas.microsoft.com/office/powerpoint/2010/main" val="601417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5361F2-EA40-46D2-9907-10E756597DC8}" type="datetimeFigureOut">
              <a:rPr lang="en-US" smtClean="0"/>
              <a:t>1/17/2022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dirty="0"/>
          </a:p>
        </p:txBody>
      </p:sp>
    </p:spTree>
    <p:extLst>
      <p:ext uri="{BB962C8B-B14F-4D97-AF65-F5344CB8AC3E}">
        <p14:creationId xmlns:p14="http://schemas.microsoft.com/office/powerpoint/2010/main" val="1900557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5361F2-EA40-46D2-9907-10E756597DC8}" type="datetimeFigureOut">
              <a:rPr lang="en-US" smtClean="0"/>
              <a:t>1/17/2022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dirty="0"/>
          </a:p>
        </p:txBody>
      </p:sp>
    </p:spTree>
    <p:extLst>
      <p:ext uri="{BB962C8B-B14F-4D97-AF65-F5344CB8AC3E}">
        <p14:creationId xmlns:p14="http://schemas.microsoft.com/office/powerpoint/2010/main" val="41349156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1/17/2022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dirty="0"/>
          </a:p>
        </p:txBody>
      </p:sp>
    </p:spTree>
    <p:extLst>
      <p:ext uri="{BB962C8B-B14F-4D97-AF65-F5344CB8AC3E}">
        <p14:creationId xmlns:p14="http://schemas.microsoft.com/office/powerpoint/2010/main" val="26720297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1/17/2022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dirty="0"/>
          </a:p>
        </p:txBody>
      </p:sp>
    </p:spTree>
    <p:extLst>
      <p:ext uri="{BB962C8B-B14F-4D97-AF65-F5344CB8AC3E}">
        <p14:creationId xmlns:p14="http://schemas.microsoft.com/office/powerpoint/2010/main" val="31898716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6E999DF-67F9-4B17-A956-0DFCA8913547}" type="datetimeFigureOut">
              <a:rPr lang="en-US" smtClean="0"/>
              <a:t>1/17/2022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dirty="0"/>
          </a:p>
        </p:txBody>
      </p:sp>
    </p:spTree>
    <p:extLst>
      <p:ext uri="{BB962C8B-B14F-4D97-AF65-F5344CB8AC3E}">
        <p14:creationId xmlns:p14="http://schemas.microsoft.com/office/powerpoint/2010/main" val="4278176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6E999DF-67F9-4B17-A956-0DFCA8913547}" type="datetimeFigureOut">
              <a:rPr lang="en-US" smtClean="0"/>
              <a:t>1/17/2022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dirty="0"/>
          </a:p>
        </p:txBody>
      </p:sp>
    </p:spTree>
    <p:extLst>
      <p:ext uri="{BB962C8B-B14F-4D97-AF65-F5344CB8AC3E}">
        <p14:creationId xmlns:p14="http://schemas.microsoft.com/office/powerpoint/2010/main" val="10847342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6E999DF-67F9-4B17-A956-0DFCA8913547}" type="datetimeFigureOut">
              <a:rPr lang="en-US" smtClean="0"/>
              <a:t>1/17/2022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550498A-7EB8-497B-A843-BB35444C1AA7}" type="slidenum">
              <a:rPr lang="en-US" smtClean="0"/>
              <a:t>‹#›</a:t>
            </a:fld>
            <a:endParaRPr lang="en-US" dirty="0"/>
          </a:p>
        </p:txBody>
      </p:sp>
    </p:spTree>
    <p:extLst>
      <p:ext uri="{BB962C8B-B14F-4D97-AF65-F5344CB8AC3E}">
        <p14:creationId xmlns:p14="http://schemas.microsoft.com/office/powerpoint/2010/main" val="22882153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6E999DF-67F9-4B17-A956-0DFCA8913547}" type="datetimeFigureOut">
              <a:rPr lang="en-US" smtClean="0"/>
              <a:t>1/17/2022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550498A-7EB8-497B-A843-BB35444C1AA7}" type="slidenum">
              <a:rPr lang="en-US" smtClean="0"/>
              <a:t>‹#›</a:t>
            </a:fld>
            <a:endParaRPr lang="en-US" dirty="0"/>
          </a:p>
        </p:txBody>
      </p:sp>
    </p:spTree>
    <p:extLst>
      <p:ext uri="{BB962C8B-B14F-4D97-AF65-F5344CB8AC3E}">
        <p14:creationId xmlns:p14="http://schemas.microsoft.com/office/powerpoint/2010/main" val="14071316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E999DF-67F9-4B17-A956-0DFCA8913547}" type="datetimeFigureOut">
              <a:rPr lang="en-US" smtClean="0"/>
              <a:t>1/17/2022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550498A-7EB8-497B-A843-BB35444C1AA7}" type="slidenum">
              <a:rPr lang="en-US" smtClean="0"/>
              <a:t>‹#›</a:t>
            </a:fld>
            <a:endParaRPr lang="en-US" dirty="0"/>
          </a:p>
        </p:txBody>
      </p:sp>
    </p:spTree>
    <p:extLst>
      <p:ext uri="{BB962C8B-B14F-4D97-AF65-F5344CB8AC3E}">
        <p14:creationId xmlns:p14="http://schemas.microsoft.com/office/powerpoint/2010/main" val="39711950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6E999DF-67F9-4B17-A956-0DFCA8913547}" type="datetimeFigureOut">
              <a:rPr lang="en-US" smtClean="0"/>
              <a:t>1/17/2022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dirty="0"/>
          </a:p>
        </p:txBody>
      </p:sp>
    </p:spTree>
    <p:extLst>
      <p:ext uri="{BB962C8B-B14F-4D97-AF65-F5344CB8AC3E}">
        <p14:creationId xmlns:p14="http://schemas.microsoft.com/office/powerpoint/2010/main" val="36162535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5361F2-EA40-46D2-9907-10E756597DC8}" type="datetimeFigureOut">
              <a:rPr lang="en-US" smtClean="0"/>
              <a:t>1/17/2022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dirty="0"/>
          </a:p>
        </p:txBody>
      </p:sp>
    </p:spTree>
    <p:extLst>
      <p:ext uri="{BB962C8B-B14F-4D97-AF65-F5344CB8AC3E}">
        <p14:creationId xmlns:p14="http://schemas.microsoft.com/office/powerpoint/2010/main" val="30453946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6E999DF-67F9-4B17-A956-0DFCA8913547}" type="datetimeFigureOut">
              <a:rPr lang="en-US" smtClean="0"/>
              <a:t>1/17/2022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dirty="0"/>
          </a:p>
        </p:txBody>
      </p:sp>
    </p:spTree>
    <p:extLst>
      <p:ext uri="{BB962C8B-B14F-4D97-AF65-F5344CB8AC3E}">
        <p14:creationId xmlns:p14="http://schemas.microsoft.com/office/powerpoint/2010/main" val="6176599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1/17/2022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dirty="0"/>
          </a:p>
        </p:txBody>
      </p:sp>
    </p:spTree>
    <p:extLst>
      <p:ext uri="{BB962C8B-B14F-4D97-AF65-F5344CB8AC3E}">
        <p14:creationId xmlns:p14="http://schemas.microsoft.com/office/powerpoint/2010/main" val="26261378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1/17/2022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dirty="0"/>
          </a:p>
        </p:txBody>
      </p:sp>
    </p:spTree>
    <p:extLst>
      <p:ext uri="{BB962C8B-B14F-4D97-AF65-F5344CB8AC3E}">
        <p14:creationId xmlns:p14="http://schemas.microsoft.com/office/powerpoint/2010/main" val="36639966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05361F2-EA40-46D2-9907-10E756597DC8}" type="datetimeFigureOut">
              <a:rPr lang="en-US" smtClean="0"/>
              <a:t>1/17/2022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dirty="0"/>
          </a:p>
        </p:txBody>
      </p:sp>
    </p:spTree>
    <p:extLst>
      <p:ext uri="{BB962C8B-B14F-4D97-AF65-F5344CB8AC3E}">
        <p14:creationId xmlns:p14="http://schemas.microsoft.com/office/powerpoint/2010/main" val="37900158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05361F2-EA40-46D2-9907-10E756597DC8}" type="datetimeFigureOut">
              <a:rPr lang="en-US" smtClean="0"/>
              <a:t>1/17/2022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AECE39B-1AE0-48C4-A92B-2CE3121A09BD}" type="slidenum">
              <a:rPr lang="en-US" smtClean="0"/>
              <a:t>‹#›</a:t>
            </a:fld>
            <a:endParaRPr lang="en-US" dirty="0"/>
          </a:p>
        </p:txBody>
      </p:sp>
    </p:spTree>
    <p:extLst>
      <p:ext uri="{BB962C8B-B14F-4D97-AF65-F5344CB8AC3E}">
        <p14:creationId xmlns:p14="http://schemas.microsoft.com/office/powerpoint/2010/main" val="15623558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05361F2-EA40-46D2-9907-10E756597DC8}" type="datetimeFigureOut">
              <a:rPr lang="en-US" smtClean="0"/>
              <a:t>1/17/2022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AECE39B-1AE0-48C4-A92B-2CE3121A09BD}" type="slidenum">
              <a:rPr lang="en-US" smtClean="0"/>
              <a:t>‹#›</a:t>
            </a:fld>
            <a:endParaRPr lang="en-US" dirty="0"/>
          </a:p>
        </p:txBody>
      </p:sp>
    </p:spTree>
    <p:extLst>
      <p:ext uri="{BB962C8B-B14F-4D97-AF65-F5344CB8AC3E}">
        <p14:creationId xmlns:p14="http://schemas.microsoft.com/office/powerpoint/2010/main" val="8188189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05361F2-EA40-46D2-9907-10E756597DC8}" type="datetimeFigureOut">
              <a:rPr lang="en-US" smtClean="0"/>
              <a:t>1/17/2022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AECE39B-1AE0-48C4-A92B-2CE3121A09BD}" type="slidenum">
              <a:rPr lang="en-US" smtClean="0"/>
              <a:t>‹#›</a:t>
            </a:fld>
            <a:endParaRPr lang="en-US" dirty="0"/>
          </a:p>
        </p:txBody>
      </p:sp>
    </p:spTree>
    <p:extLst>
      <p:ext uri="{BB962C8B-B14F-4D97-AF65-F5344CB8AC3E}">
        <p14:creationId xmlns:p14="http://schemas.microsoft.com/office/powerpoint/2010/main" val="30492010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5361F2-EA40-46D2-9907-10E756597DC8}" type="datetimeFigureOut">
              <a:rPr lang="en-US" smtClean="0"/>
              <a:t>1/17/2022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AECE39B-1AE0-48C4-A92B-2CE3121A09BD}" type="slidenum">
              <a:rPr lang="en-US" smtClean="0"/>
              <a:t>‹#›</a:t>
            </a:fld>
            <a:endParaRPr lang="en-US" dirty="0"/>
          </a:p>
        </p:txBody>
      </p:sp>
    </p:spTree>
    <p:extLst>
      <p:ext uri="{BB962C8B-B14F-4D97-AF65-F5344CB8AC3E}">
        <p14:creationId xmlns:p14="http://schemas.microsoft.com/office/powerpoint/2010/main" val="17246907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05361F2-EA40-46D2-9907-10E756597DC8}" type="datetimeFigureOut">
              <a:rPr lang="en-US" smtClean="0"/>
              <a:t>1/17/2022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AECE39B-1AE0-48C4-A92B-2CE3121A09BD}" type="slidenum">
              <a:rPr lang="en-US" smtClean="0"/>
              <a:t>‹#›</a:t>
            </a:fld>
            <a:endParaRPr lang="en-US" dirty="0"/>
          </a:p>
        </p:txBody>
      </p:sp>
    </p:spTree>
    <p:extLst>
      <p:ext uri="{BB962C8B-B14F-4D97-AF65-F5344CB8AC3E}">
        <p14:creationId xmlns:p14="http://schemas.microsoft.com/office/powerpoint/2010/main" val="24383845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05361F2-EA40-46D2-9907-10E756597DC8}" type="datetimeFigureOut">
              <a:rPr lang="en-US" smtClean="0"/>
              <a:t>1/17/2022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AECE39B-1AE0-48C4-A92B-2CE3121A09BD}" type="slidenum">
              <a:rPr lang="en-US" smtClean="0"/>
              <a:t>‹#›</a:t>
            </a:fld>
            <a:endParaRPr lang="en-US" dirty="0"/>
          </a:p>
        </p:txBody>
      </p:sp>
    </p:spTree>
    <p:extLst>
      <p:ext uri="{BB962C8B-B14F-4D97-AF65-F5344CB8AC3E}">
        <p14:creationId xmlns:p14="http://schemas.microsoft.com/office/powerpoint/2010/main" val="4820905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5361F2-EA40-46D2-9907-10E756597DC8}" type="datetimeFigureOut">
              <a:rPr lang="en-US" smtClean="0"/>
              <a:t>1/17/2022</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ECE39B-1AE0-48C4-A92B-2CE3121A09BD}" type="slidenum">
              <a:rPr lang="en-US" smtClean="0"/>
              <a:t>‹#›</a:t>
            </a:fld>
            <a:endParaRPr lang="en-US" dirty="0"/>
          </a:p>
        </p:txBody>
      </p:sp>
    </p:spTree>
    <p:extLst>
      <p:ext uri="{BB962C8B-B14F-4D97-AF65-F5344CB8AC3E}">
        <p14:creationId xmlns:p14="http://schemas.microsoft.com/office/powerpoint/2010/main" val="18261701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E999DF-67F9-4B17-A956-0DFCA8913547}" type="datetimeFigureOut">
              <a:rPr lang="en-US" smtClean="0"/>
              <a:t>1/17/2022</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50498A-7EB8-497B-A843-BB35444C1AA7}" type="slidenum">
              <a:rPr lang="en-US" smtClean="0"/>
              <a:t>‹#›</a:t>
            </a:fld>
            <a:endParaRPr lang="en-US" dirty="0"/>
          </a:p>
        </p:txBody>
      </p:sp>
    </p:spTree>
    <p:extLst>
      <p:ext uri="{BB962C8B-B14F-4D97-AF65-F5344CB8AC3E}">
        <p14:creationId xmlns:p14="http://schemas.microsoft.com/office/powerpoint/2010/main" val="34194640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slides/_rels/slide17.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2.xml"/><Relationship Id="rId5" Type="http://schemas.openxmlformats.org/officeDocument/2006/relationships/image" Target="../media/image20.png"/><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1"/>
            <a:ext cx="12192000" cy="1194955"/>
          </a:xfrm>
          <a:prstGeom prst="rect">
            <a:avLst/>
          </a:prstGeom>
          <a:solidFill>
            <a:srgbClr val="5A7E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endParaRPr>
          </a:p>
        </p:txBody>
      </p:sp>
      <p:sp>
        <p:nvSpPr>
          <p:cNvPr id="9" name="TextBox 8"/>
          <p:cNvSpPr txBox="1"/>
          <p:nvPr/>
        </p:nvSpPr>
        <p:spPr>
          <a:xfrm>
            <a:off x="1463488" y="2214037"/>
            <a:ext cx="9265024" cy="1754326"/>
          </a:xfrm>
          <a:prstGeom prst="rect">
            <a:avLst/>
          </a:prstGeom>
          <a:noFill/>
        </p:spPr>
        <p:txBody>
          <a:bodyPr wrap="square" rtlCol="0">
            <a:spAutoFit/>
          </a:bodyPr>
          <a:lstStyle/>
          <a:p>
            <a:pPr lvl="0" algn="ctr"/>
            <a:r>
              <a:rPr lang="en-US" sz="5400" dirty="0">
                <a:solidFill>
                  <a:prstClr val="black">
                    <a:lumMod val="75000"/>
                    <a:lumOff val="25000"/>
                  </a:prstClr>
                </a:solidFill>
                <a:latin typeface="Century Gothic" panose="020B0502020202020204" pitchFamily="34" charset="0"/>
              </a:rPr>
              <a:t>What Is Economics, and Why Is It Important?</a:t>
            </a:r>
            <a:endParaRPr lang="en-US" sz="5400" dirty="0">
              <a:solidFill>
                <a:schemeClr val="tx1">
                  <a:lumMod val="75000"/>
                  <a:lumOff val="25000"/>
                </a:schemeClr>
              </a:solidFill>
              <a:latin typeface="Century Gothic" panose="020B0502020202020204" pitchFamily="34" charset="0"/>
            </a:endParaRPr>
          </a:p>
        </p:txBody>
      </p:sp>
      <p:cxnSp>
        <p:nvCxnSpPr>
          <p:cNvPr id="14" name="Straight Connector 13"/>
          <p:cNvCxnSpPr/>
          <p:nvPr/>
        </p:nvCxnSpPr>
        <p:spPr>
          <a:xfrm>
            <a:off x="3071446" y="4380366"/>
            <a:ext cx="593187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53740" y="320479"/>
            <a:ext cx="3565361" cy="553998"/>
          </a:xfrm>
          <a:prstGeom prst="rect">
            <a:avLst/>
          </a:prstGeom>
          <a:solidFill>
            <a:srgbClr val="5A7E83"/>
          </a:solidFill>
        </p:spPr>
        <p:txBody>
          <a:bodyPr wrap="square" rtlCol="0">
            <a:spAutoFit/>
          </a:bodyPr>
          <a:lstStyle/>
          <a:p>
            <a:r>
              <a:rPr lang="en-US" sz="3000" b="1" dirty="0">
                <a:solidFill>
                  <a:schemeClr val="bg1"/>
                </a:solidFill>
                <a:latin typeface="Century Gothic" panose="020B0502020202020204" pitchFamily="34" charset="0"/>
              </a:rPr>
              <a:t>HAWKES</a:t>
            </a:r>
            <a:r>
              <a:rPr lang="en-US" sz="2800" dirty="0">
                <a:solidFill>
                  <a:schemeClr val="bg1"/>
                </a:solidFill>
                <a:latin typeface="Century Gothic" panose="020B0502020202020204" pitchFamily="34" charset="0"/>
              </a:rPr>
              <a:t> LEARNING</a:t>
            </a:r>
          </a:p>
        </p:txBody>
      </p:sp>
      <p:cxnSp>
        <p:nvCxnSpPr>
          <p:cNvPr id="11" name="Straight Connector 10"/>
          <p:cNvCxnSpPr/>
          <p:nvPr/>
        </p:nvCxnSpPr>
        <p:spPr>
          <a:xfrm>
            <a:off x="3071446" y="1802034"/>
            <a:ext cx="593187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B09E5488-F4C8-46F9-BC74-E222CE65441C}"/>
              </a:ext>
            </a:extLst>
          </p:cNvPr>
          <p:cNvSpPr txBox="1"/>
          <p:nvPr/>
        </p:nvSpPr>
        <p:spPr>
          <a:xfrm>
            <a:off x="6753188" y="4380365"/>
            <a:ext cx="2349746" cy="369332"/>
          </a:xfrm>
          <a:prstGeom prst="rect">
            <a:avLst/>
          </a:prstGeom>
          <a:noFill/>
        </p:spPr>
        <p:txBody>
          <a:bodyPr wrap="none" rtlCol="0">
            <a:spAutoFit/>
          </a:bodyPr>
          <a:lstStyle/>
          <a:p>
            <a:r>
              <a:rPr lang="en-US" i="1" dirty="0"/>
              <a:t>Principles of Economics</a:t>
            </a:r>
          </a:p>
        </p:txBody>
      </p:sp>
    </p:spTree>
    <p:extLst>
      <p:ext uri="{BB962C8B-B14F-4D97-AF65-F5344CB8AC3E}">
        <p14:creationId xmlns:p14="http://schemas.microsoft.com/office/powerpoint/2010/main" val="5619877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Division of Labor</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B8FF585A-5F56-4E0E-9CD5-7AC5AEB9C08B}"/>
              </a:ext>
            </a:extLst>
          </p:cNvPr>
          <p:cNvSpPr/>
          <p:nvPr/>
        </p:nvSpPr>
        <p:spPr>
          <a:xfrm>
            <a:off x="4562567" y="1578696"/>
            <a:ext cx="3066865" cy="523220"/>
          </a:xfrm>
          <a:prstGeom prst="rect">
            <a:avLst/>
          </a:prstGeom>
        </p:spPr>
        <p:txBody>
          <a:bodyPr wrap="none">
            <a:spAutoFit/>
          </a:bodyPr>
          <a:lstStyle/>
          <a:p>
            <a:r>
              <a:rPr lang="en-US" sz="2800" dirty="0"/>
              <a:t>DIVISION OF LABOR</a:t>
            </a:r>
          </a:p>
        </p:txBody>
      </p:sp>
      <p:sp>
        <p:nvSpPr>
          <p:cNvPr id="3" name="Rectangle 2">
            <a:extLst>
              <a:ext uri="{FF2B5EF4-FFF2-40B4-BE49-F238E27FC236}">
                <a16:creationId xmlns:a16="http://schemas.microsoft.com/office/drawing/2014/main" id="{B1049137-76F4-47B5-B4D2-6691037A79F0}"/>
              </a:ext>
            </a:extLst>
          </p:cNvPr>
          <p:cNvSpPr/>
          <p:nvPr/>
        </p:nvSpPr>
        <p:spPr>
          <a:xfrm>
            <a:off x="4837770" y="3387784"/>
            <a:ext cx="2516458" cy="523220"/>
          </a:xfrm>
          <a:prstGeom prst="rect">
            <a:avLst/>
          </a:prstGeom>
        </p:spPr>
        <p:txBody>
          <a:bodyPr wrap="none">
            <a:spAutoFit/>
          </a:bodyPr>
          <a:lstStyle/>
          <a:p>
            <a:r>
              <a:rPr lang="en-US" sz="2800" dirty="0"/>
              <a:t>SPECIALIZATION</a:t>
            </a:r>
          </a:p>
        </p:txBody>
      </p:sp>
      <p:sp>
        <p:nvSpPr>
          <p:cNvPr id="4" name="Rectangle 3">
            <a:extLst>
              <a:ext uri="{FF2B5EF4-FFF2-40B4-BE49-F238E27FC236}">
                <a16:creationId xmlns:a16="http://schemas.microsoft.com/office/drawing/2014/main" id="{83B4E0B1-ABDC-4828-AF9A-50F9230A1932}"/>
              </a:ext>
            </a:extLst>
          </p:cNvPr>
          <p:cNvSpPr/>
          <p:nvPr/>
        </p:nvSpPr>
        <p:spPr>
          <a:xfrm>
            <a:off x="4141393" y="5196872"/>
            <a:ext cx="3909212" cy="523220"/>
          </a:xfrm>
          <a:prstGeom prst="rect">
            <a:avLst/>
          </a:prstGeom>
        </p:spPr>
        <p:txBody>
          <a:bodyPr wrap="none">
            <a:spAutoFit/>
          </a:bodyPr>
          <a:lstStyle/>
          <a:p>
            <a:r>
              <a:rPr lang="en-US" sz="2800" dirty="0"/>
              <a:t>INCREASED PRODUCTION</a:t>
            </a:r>
          </a:p>
        </p:txBody>
      </p:sp>
      <p:cxnSp>
        <p:nvCxnSpPr>
          <p:cNvPr id="7" name="Straight Arrow Connector 6">
            <a:extLst>
              <a:ext uri="{FF2B5EF4-FFF2-40B4-BE49-F238E27FC236}">
                <a16:creationId xmlns:a16="http://schemas.microsoft.com/office/drawing/2014/main" id="{983C56F4-0CCB-48A8-8108-964CB1A1D9E8}"/>
              </a:ext>
            </a:extLst>
          </p:cNvPr>
          <p:cNvCxnSpPr>
            <a:cxnSpLocks/>
            <a:stCxn id="2" idx="2"/>
            <a:endCxn id="3" idx="0"/>
          </p:cNvCxnSpPr>
          <p:nvPr/>
        </p:nvCxnSpPr>
        <p:spPr>
          <a:xfrm flipH="1">
            <a:off x="6095999" y="2101916"/>
            <a:ext cx="1" cy="1285868"/>
          </a:xfrm>
          <a:prstGeom prst="straightConnector1">
            <a:avLst/>
          </a:prstGeom>
          <a:ln w="762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4A740C2C-C443-4F2B-841F-D427AE0E61CF}"/>
              </a:ext>
            </a:extLst>
          </p:cNvPr>
          <p:cNvCxnSpPr>
            <a:cxnSpLocks/>
            <a:stCxn id="3" idx="2"/>
            <a:endCxn id="4" idx="0"/>
          </p:cNvCxnSpPr>
          <p:nvPr/>
        </p:nvCxnSpPr>
        <p:spPr>
          <a:xfrm>
            <a:off x="6095999" y="3911004"/>
            <a:ext cx="0" cy="1285868"/>
          </a:xfrm>
          <a:prstGeom prst="straightConnector1">
            <a:avLst/>
          </a:prstGeom>
          <a:ln w="762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986463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Why the Division of Labor Increases Production</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7" name="Group 6">
            <a:extLst>
              <a:ext uri="{FF2B5EF4-FFF2-40B4-BE49-F238E27FC236}">
                <a16:creationId xmlns:a16="http://schemas.microsoft.com/office/drawing/2014/main" id="{277E49C9-D4C8-44CE-9C44-2EF5F54F8949}"/>
              </a:ext>
            </a:extLst>
          </p:cNvPr>
          <p:cNvGrpSpPr/>
          <p:nvPr/>
        </p:nvGrpSpPr>
        <p:grpSpPr>
          <a:xfrm>
            <a:off x="2135749" y="1620241"/>
            <a:ext cx="8058154" cy="806935"/>
            <a:chOff x="542923" y="1736761"/>
            <a:chExt cx="8058154" cy="806935"/>
          </a:xfrm>
          <a:solidFill>
            <a:srgbClr val="627981"/>
          </a:solidFill>
        </p:grpSpPr>
        <p:sp>
          <p:nvSpPr>
            <p:cNvPr id="9" name="Rectangle 8">
              <a:extLst>
                <a:ext uri="{FF2B5EF4-FFF2-40B4-BE49-F238E27FC236}">
                  <a16:creationId xmlns:a16="http://schemas.microsoft.com/office/drawing/2014/main" id="{612812C7-03A8-4054-B115-A636862CC525}"/>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0" name="TextBox 9">
              <a:extLst>
                <a:ext uri="{FF2B5EF4-FFF2-40B4-BE49-F238E27FC236}">
                  <a16:creationId xmlns:a16="http://schemas.microsoft.com/office/drawing/2014/main" id="{49CEF010-9F4E-4A03-9660-70E938EF1396}"/>
                </a:ext>
              </a:extLst>
            </p:cNvPr>
            <p:cNvSpPr txBox="1"/>
            <p:nvPr/>
          </p:nvSpPr>
          <p:spPr>
            <a:xfrm>
              <a:off x="655854" y="17862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When we divide and subdivide the tasks involved with production, workers and businesses can produce a greater quantity of output.</a:t>
              </a:r>
            </a:p>
          </p:txBody>
        </p:sp>
      </p:grpSp>
      <p:grpSp>
        <p:nvGrpSpPr>
          <p:cNvPr id="11" name="Group 10">
            <a:extLst>
              <a:ext uri="{FF2B5EF4-FFF2-40B4-BE49-F238E27FC236}">
                <a16:creationId xmlns:a16="http://schemas.microsoft.com/office/drawing/2014/main" id="{46576FCF-8EE4-4A12-8B7E-17AA67817831}"/>
              </a:ext>
            </a:extLst>
          </p:cNvPr>
          <p:cNvGrpSpPr/>
          <p:nvPr/>
        </p:nvGrpSpPr>
        <p:grpSpPr>
          <a:xfrm>
            <a:off x="2135749" y="2523086"/>
            <a:ext cx="8058154" cy="806935"/>
            <a:chOff x="542923" y="1736761"/>
            <a:chExt cx="8058154" cy="806935"/>
          </a:xfrm>
          <a:solidFill>
            <a:srgbClr val="627981"/>
          </a:solidFill>
        </p:grpSpPr>
        <p:sp>
          <p:nvSpPr>
            <p:cNvPr id="12" name="Rectangle 11">
              <a:extLst>
                <a:ext uri="{FF2B5EF4-FFF2-40B4-BE49-F238E27FC236}">
                  <a16:creationId xmlns:a16="http://schemas.microsoft.com/office/drawing/2014/main" id="{F405CF6A-DEE7-42BC-A127-DBBF5F71DEB2}"/>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3" name="TextBox 12">
              <a:extLst>
                <a:ext uri="{FF2B5EF4-FFF2-40B4-BE49-F238E27FC236}">
                  <a16:creationId xmlns:a16="http://schemas.microsoft.com/office/drawing/2014/main" id="{93D9998A-E395-44CD-82BF-D2B5FB107470}"/>
                </a:ext>
              </a:extLst>
            </p:cNvPr>
            <p:cNvSpPr txBox="1"/>
            <p:nvPr/>
          </p:nvSpPr>
          <p:spPr>
            <a:xfrm>
              <a:off x="599388" y="17862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b="1" dirty="0">
                  <a:solidFill>
                    <a:schemeClr val="bg1"/>
                  </a:solidFill>
                </a:rPr>
                <a:t>Specialization</a:t>
              </a:r>
              <a:r>
                <a:rPr lang="en-US" sz="2000" dirty="0">
                  <a:solidFill>
                    <a:schemeClr val="bg1"/>
                  </a:solidFill>
                </a:rPr>
                <a:t> allows people to focus on the part of the production process where they have an advantage.</a:t>
              </a:r>
            </a:p>
          </p:txBody>
        </p:sp>
      </p:grpSp>
      <p:grpSp>
        <p:nvGrpSpPr>
          <p:cNvPr id="14" name="Group 13">
            <a:extLst>
              <a:ext uri="{FF2B5EF4-FFF2-40B4-BE49-F238E27FC236}">
                <a16:creationId xmlns:a16="http://schemas.microsoft.com/office/drawing/2014/main" id="{D91F3599-7F9B-4913-A061-791DC80F59D5}"/>
              </a:ext>
            </a:extLst>
          </p:cNvPr>
          <p:cNvGrpSpPr/>
          <p:nvPr/>
        </p:nvGrpSpPr>
        <p:grpSpPr>
          <a:xfrm>
            <a:off x="2135749" y="3425931"/>
            <a:ext cx="8058154" cy="806935"/>
            <a:chOff x="542923" y="1736761"/>
            <a:chExt cx="8058154" cy="806935"/>
          </a:xfrm>
          <a:solidFill>
            <a:srgbClr val="627981"/>
          </a:solidFill>
        </p:grpSpPr>
        <p:sp>
          <p:nvSpPr>
            <p:cNvPr id="15" name="Rectangle 14">
              <a:extLst>
                <a:ext uri="{FF2B5EF4-FFF2-40B4-BE49-F238E27FC236}">
                  <a16:creationId xmlns:a16="http://schemas.microsoft.com/office/drawing/2014/main" id="{56BCF5BC-0CC9-4DDD-80EA-83382F7F765F}"/>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6" name="TextBox 15">
              <a:extLst>
                <a:ext uri="{FF2B5EF4-FFF2-40B4-BE49-F238E27FC236}">
                  <a16:creationId xmlns:a16="http://schemas.microsoft.com/office/drawing/2014/main" id="{5D9C3E4B-C61E-48C7-AD94-A902C2680454}"/>
                </a:ext>
              </a:extLst>
            </p:cNvPr>
            <p:cNvSpPr txBox="1"/>
            <p:nvPr/>
          </p:nvSpPr>
          <p:spPr>
            <a:xfrm>
              <a:off x="599388" y="1768293"/>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Specialized workers usually learn their jobs well enough to innovate and do their work faster and better.</a:t>
              </a:r>
            </a:p>
          </p:txBody>
        </p:sp>
      </p:grpSp>
      <p:grpSp>
        <p:nvGrpSpPr>
          <p:cNvPr id="17" name="Group 16">
            <a:extLst>
              <a:ext uri="{FF2B5EF4-FFF2-40B4-BE49-F238E27FC236}">
                <a16:creationId xmlns:a16="http://schemas.microsoft.com/office/drawing/2014/main" id="{593AA446-C4A3-4B06-A2EE-E0A2B00CDDAC}"/>
              </a:ext>
            </a:extLst>
          </p:cNvPr>
          <p:cNvGrpSpPr/>
          <p:nvPr/>
        </p:nvGrpSpPr>
        <p:grpSpPr>
          <a:xfrm>
            <a:off x="2135749" y="4313010"/>
            <a:ext cx="8058154" cy="806935"/>
            <a:chOff x="542923" y="1736761"/>
            <a:chExt cx="8058154" cy="806935"/>
          </a:xfrm>
          <a:solidFill>
            <a:srgbClr val="627981"/>
          </a:solidFill>
        </p:grpSpPr>
        <p:sp>
          <p:nvSpPr>
            <p:cNvPr id="18" name="Rectangle 17">
              <a:extLst>
                <a:ext uri="{FF2B5EF4-FFF2-40B4-BE49-F238E27FC236}">
                  <a16:creationId xmlns:a16="http://schemas.microsoft.com/office/drawing/2014/main" id="{5CD50821-91E2-4FF7-A512-59DA4FDCC4A1}"/>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9" name="TextBox 18">
              <a:extLst>
                <a:ext uri="{FF2B5EF4-FFF2-40B4-BE49-F238E27FC236}">
                  <a16:creationId xmlns:a16="http://schemas.microsoft.com/office/drawing/2014/main" id="{A6084993-24F2-4F16-9E6C-4238F33F33C6}"/>
                </a:ext>
              </a:extLst>
            </p:cNvPr>
            <p:cNvSpPr txBox="1"/>
            <p:nvPr/>
          </p:nvSpPr>
          <p:spPr>
            <a:xfrm>
              <a:off x="599388" y="1768293"/>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b="1" dirty="0">
                  <a:solidFill>
                    <a:schemeClr val="bg1"/>
                  </a:solidFill>
                </a:rPr>
                <a:t>Economies of scale </a:t>
              </a:r>
              <a:r>
                <a:rPr lang="en-US" sz="2000" dirty="0">
                  <a:solidFill>
                    <a:schemeClr val="bg1"/>
                  </a:solidFill>
                </a:rPr>
                <a:t>holds that as the level of production increases, the cost per unit decreases.</a:t>
              </a:r>
            </a:p>
          </p:txBody>
        </p:sp>
      </p:grpSp>
    </p:spTree>
    <p:extLst>
      <p:ext uri="{BB962C8B-B14F-4D97-AF65-F5344CB8AC3E}">
        <p14:creationId xmlns:p14="http://schemas.microsoft.com/office/powerpoint/2010/main" val="39154787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Trade and Markets</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7" name="Group 6">
            <a:extLst>
              <a:ext uri="{FF2B5EF4-FFF2-40B4-BE49-F238E27FC236}">
                <a16:creationId xmlns:a16="http://schemas.microsoft.com/office/drawing/2014/main" id="{277E49C9-D4C8-44CE-9C44-2EF5F54F8949}"/>
              </a:ext>
            </a:extLst>
          </p:cNvPr>
          <p:cNvGrpSpPr/>
          <p:nvPr/>
        </p:nvGrpSpPr>
        <p:grpSpPr>
          <a:xfrm>
            <a:off x="2135749" y="1620241"/>
            <a:ext cx="8058154" cy="806935"/>
            <a:chOff x="542923" y="1736761"/>
            <a:chExt cx="8058154" cy="806935"/>
          </a:xfrm>
          <a:solidFill>
            <a:srgbClr val="627981"/>
          </a:solidFill>
        </p:grpSpPr>
        <p:sp>
          <p:nvSpPr>
            <p:cNvPr id="9" name="Rectangle 8">
              <a:extLst>
                <a:ext uri="{FF2B5EF4-FFF2-40B4-BE49-F238E27FC236}">
                  <a16:creationId xmlns:a16="http://schemas.microsoft.com/office/drawing/2014/main" id="{612812C7-03A8-4054-B115-A636862CC525}"/>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0" name="TextBox 9">
              <a:extLst>
                <a:ext uri="{FF2B5EF4-FFF2-40B4-BE49-F238E27FC236}">
                  <a16:creationId xmlns:a16="http://schemas.microsoft.com/office/drawing/2014/main" id="{49CEF010-9F4E-4A03-9660-70E938EF1396}"/>
                </a:ext>
              </a:extLst>
            </p:cNvPr>
            <p:cNvSpPr txBox="1"/>
            <p:nvPr/>
          </p:nvSpPr>
          <p:spPr>
            <a:xfrm>
              <a:off x="655854" y="17862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Specialization only makes sense if workers can use their pay to purchase the other goods and services that they need.</a:t>
              </a:r>
            </a:p>
          </p:txBody>
        </p:sp>
      </p:grpSp>
      <p:grpSp>
        <p:nvGrpSpPr>
          <p:cNvPr id="11" name="Group 10">
            <a:extLst>
              <a:ext uri="{FF2B5EF4-FFF2-40B4-BE49-F238E27FC236}">
                <a16:creationId xmlns:a16="http://schemas.microsoft.com/office/drawing/2014/main" id="{46576FCF-8EE4-4A12-8B7E-17AA67817831}"/>
              </a:ext>
            </a:extLst>
          </p:cNvPr>
          <p:cNvGrpSpPr/>
          <p:nvPr/>
        </p:nvGrpSpPr>
        <p:grpSpPr>
          <a:xfrm>
            <a:off x="2135749" y="2523086"/>
            <a:ext cx="8058154" cy="806935"/>
            <a:chOff x="542923" y="1736761"/>
            <a:chExt cx="8058154" cy="806935"/>
          </a:xfrm>
          <a:solidFill>
            <a:srgbClr val="627981"/>
          </a:solidFill>
        </p:grpSpPr>
        <p:sp>
          <p:nvSpPr>
            <p:cNvPr id="12" name="Rectangle 11">
              <a:extLst>
                <a:ext uri="{FF2B5EF4-FFF2-40B4-BE49-F238E27FC236}">
                  <a16:creationId xmlns:a16="http://schemas.microsoft.com/office/drawing/2014/main" id="{F405CF6A-DEE7-42BC-A127-DBBF5F71DEB2}"/>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3" name="TextBox 12">
              <a:extLst>
                <a:ext uri="{FF2B5EF4-FFF2-40B4-BE49-F238E27FC236}">
                  <a16:creationId xmlns:a16="http://schemas.microsoft.com/office/drawing/2014/main" id="{93D9998A-E395-44CD-82BF-D2B5FB107470}"/>
                </a:ext>
              </a:extLst>
            </p:cNvPr>
            <p:cNvSpPr txBox="1"/>
            <p:nvPr/>
          </p:nvSpPr>
          <p:spPr>
            <a:xfrm>
              <a:off x="599387" y="1907362"/>
              <a:ext cx="7807571" cy="400110"/>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In short, specialization requires trade.</a:t>
              </a:r>
            </a:p>
          </p:txBody>
        </p:sp>
      </p:grpSp>
      <p:grpSp>
        <p:nvGrpSpPr>
          <p:cNvPr id="14" name="Group 13">
            <a:extLst>
              <a:ext uri="{FF2B5EF4-FFF2-40B4-BE49-F238E27FC236}">
                <a16:creationId xmlns:a16="http://schemas.microsoft.com/office/drawing/2014/main" id="{D91F3599-7F9B-4913-A061-791DC80F59D5}"/>
              </a:ext>
            </a:extLst>
          </p:cNvPr>
          <p:cNvGrpSpPr/>
          <p:nvPr/>
        </p:nvGrpSpPr>
        <p:grpSpPr>
          <a:xfrm>
            <a:off x="2135749" y="3425931"/>
            <a:ext cx="8058154" cy="806935"/>
            <a:chOff x="542923" y="1736761"/>
            <a:chExt cx="8058154" cy="806935"/>
          </a:xfrm>
          <a:solidFill>
            <a:srgbClr val="627981"/>
          </a:solidFill>
        </p:grpSpPr>
        <p:sp>
          <p:nvSpPr>
            <p:cNvPr id="15" name="Rectangle 14">
              <a:extLst>
                <a:ext uri="{FF2B5EF4-FFF2-40B4-BE49-F238E27FC236}">
                  <a16:creationId xmlns:a16="http://schemas.microsoft.com/office/drawing/2014/main" id="{56BCF5BC-0CC9-4DDD-80EA-83382F7F765F}"/>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6" name="TextBox 15">
              <a:extLst>
                <a:ext uri="{FF2B5EF4-FFF2-40B4-BE49-F238E27FC236}">
                  <a16:creationId xmlns:a16="http://schemas.microsoft.com/office/drawing/2014/main" id="{5D9C3E4B-C61E-48C7-AD94-A902C2680454}"/>
                </a:ext>
              </a:extLst>
            </p:cNvPr>
            <p:cNvSpPr txBox="1"/>
            <p:nvPr/>
          </p:nvSpPr>
          <p:spPr>
            <a:xfrm>
              <a:off x="599388" y="1768293"/>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For example, with specialization, you do not need to know how to sew if you need new clothes, as you can purchase them from a store.</a:t>
              </a:r>
            </a:p>
          </p:txBody>
        </p:sp>
      </p:grpSp>
    </p:spTree>
    <p:extLst>
      <p:ext uri="{BB962C8B-B14F-4D97-AF65-F5344CB8AC3E}">
        <p14:creationId xmlns:p14="http://schemas.microsoft.com/office/powerpoint/2010/main" val="7233989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524001" y="288568"/>
            <a:ext cx="9144001" cy="6332628"/>
            <a:chOff x="-1" y="463132"/>
            <a:chExt cx="9144001" cy="6332628"/>
          </a:xfrm>
        </p:grpSpPr>
        <p:sp>
          <p:nvSpPr>
            <p:cNvPr id="26" name="TextBox 25"/>
            <p:cNvSpPr txBox="1"/>
            <p:nvPr/>
          </p:nvSpPr>
          <p:spPr>
            <a:xfrm>
              <a:off x="-1" y="463132"/>
              <a:ext cx="9144000" cy="553998"/>
            </a:xfrm>
            <a:prstGeom prst="rect">
              <a:avLst/>
            </a:prstGeom>
            <a:noFill/>
          </p:spPr>
          <p:txBody>
            <a:bodyPr wrap="square" rtlCol="0">
              <a:spAutoFit/>
            </a:bodyPr>
            <a:lstStyle/>
            <a:p>
              <a:pPr algn="ctr"/>
              <a:r>
                <a:rPr lang="en-US" sz="3000" dirty="0">
                  <a:latin typeface="Century Gothic" panose="020B0502020202020204" pitchFamily="34" charset="0"/>
                </a:rPr>
                <a:t>On Your Own</a:t>
              </a:r>
            </a:p>
          </p:txBody>
        </p:sp>
        <p:sp>
          <p:nvSpPr>
            <p:cNvPr id="2" name="TextBox 1"/>
            <p:cNvSpPr txBox="1"/>
            <p:nvPr/>
          </p:nvSpPr>
          <p:spPr>
            <a:xfrm>
              <a:off x="5477039" y="6241762"/>
              <a:ext cx="3666961" cy="553998"/>
            </a:xfrm>
            <a:prstGeom prst="rect">
              <a:avLst/>
            </a:prstGeom>
            <a:noFill/>
          </p:spPr>
          <p:txBody>
            <a:bodyPr wrap="square" rtlCol="0">
              <a:spAutoFit/>
            </a:bodyPr>
            <a:lstStyle/>
            <a:p>
              <a:r>
                <a:rPr lang="en-US" sz="3000" b="1">
                  <a:solidFill>
                    <a:schemeClr val="bg1"/>
                  </a:solidFill>
                  <a:latin typeface="Century Gothic" panose="020B0502020202020204" pitchFamily="34" charset="0"/>
                </a:rPr>
                <a:t>HAWKES</a:t>
              </a:r>
              <a:r>
                <a:rPr lang="en-US" sz="2800">
                  <a:solidFill>
                    <a:schemeClr val="bg1"/>
                  </a:solidFill>
                  <a:latin typeface="Century Gothic" panose="020B0502020202020204" pitchFamily="34" charset="0"/>
                </a:rPr>
                <a:t> LEARNING</a:t>
              </a:r>
            </a:p>
          </p:txBody>
        </p:sp>
      </p:gr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A3C89F5-5AC7-42CA-B269-E0EF8850E061}"/>
              </a:ext>
            </a:extLst>
          </p:cNvPr>
          <p:cNvSpPr txBox="1"/>
          <p:nvPr/>
        </p:nvSpPr>
        <p:spPr>
          <a:xfrm>
            <a:off x="1459467" y="1378076"/>
            <a:ext cx="9273061" cy="2246769"/>
          </a:xfrm>
          <a:prstGeom prst="rect">
            <a:avLst/>
          </a:prstGeom>
          <a:solidFill>
            <a:srgbClr val="627981"/>
          </a:solidFill>
          <a:ln>
            <a:solidFill>
              <a:srgbClr val="627981"/>
            </a:solidFill>
          </a:ln>
        </p:spPr>
        <p:txBody>
          <a:bodyPr wrap="square" rtlCol="0" anchor="ctr">
            <a:spAutoFit/>
          </a:bodyPr>
          <a:lstStyle/>
          <a:p>
            <a:pPr algn="ctr"/>
            <a:r>
              <a:rPr lang="en-US" sz="2000" dirty="0">
                <a:solidFill>
                  <a:schemeClr val="bg1"/>
                </a:solidFill>
              </a:rPr>
              <a:t>Suppose you get a summer job at a factory that makes the board game Monopoly. There are several different pieces you need to make in order to create a single sellable Monopoly game. There is the actual game board that you play on, the different game pieces such as the thimble and the hat, the fake money, the different property cards, and so on. Would it make more sense for you to be in charge of creating an entire Monopoly game or specializing in creating one of the components? Why? If you were to specialize, which component would you most want to make?</a:t>
            </a:r>
          </a:p>
        </p:txBody>
      </p:sp>
      <p:pic>
        <p:nvPicPr>
          <p:cNvPr id="7" name="Picture 6" descr="A picture of components for the game Monopoly: dice, silver game pieces, and Monopoly money">
            <a:extLst>
              <a:ext uri="{FF2B5EF4-FFF2-40B4-BE49-F238E27FC236}">
                <a16:creationId xmlns:a16="http://schemas.microsoft.com/office/drawing/2014/main" id="{A05ABF12-E6BB-49FA-A6CD-82CBD519BD2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11205" y="3865013"/>
            <a:ext cx="4969587" cy="2796221"/>
          </a:xfrm>
          <a:prstGeom prst="rect">
            <a:avLst/>
          </a:prstGeom>
        </p:spPr>
      </p:pic>
    </p:spTree>
    <p:extLst>
      <p:ext uri="{BB962C8B-B14F-4D97-AF65-F5344CB8AC3E}">
        <p14:creationId xmlns:p14="http://schemas.microsoft.com/office/powerpoint/2010/main" val="16999617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Economics</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5" name="Group 33">
            <a:extLst>
              <a:ext uri="{FF2B5EF4-FFF2-40B4-BE49-F238E27FC236}">
                <a16:creationId xmlns:a16="http://schemas.microsoft.com/office/drawing/2014/main" id="{8ADF54C5-5840-4B52-835D-AF8CCAB3FCDD}"/>
              </a:ext>
            </a:extLst>
          </p:cNvPr>
          <p:cNvGrpSpPr/>
          <p:nvPr/>
        </p:nvGrpSpPr>
        <p:grpSpPr>
          <a:xfrm>
            <a:off x="1795460" y="1522341"/>
            <a:ext cx="8601079" cy="890128"/>
            <a:chOff x="542922" y="1736760"/>
            <a:chExt cx="8601079" cy="1949370"/>
          </a:xfrm>
          <a:solidFill>
            <a:srgbClr val="5A7E83"/>
          </a:solidFill>
        </p:grpSpPr>
        <p:sp>
          <p:nvSpPr>
            <p:cNvPr id="6" name="Rectangle 5">
              <a:extLst>
                <a:ext uri="{FF2B5EF4-FFF2-40B4-BE49-F238E27FC236}">
                  <a16:creationId xmlns:a16="http://schemas.microsoft.com/office/drawing/2014/main" id="{3C4948A4-5A1F-4433-A73E-D3934FCCFC96}"/>
                </a:ext>
              </a:extLst>
            </p:cNvPr>
            <p:cNvSpPr/>
            <p:nvPr/>
          </p:nvSpPr>
          <p:spPr>
            <a:xfrm>
              <a:off x="542922" y="1736760"/>
              <a:ext cx="8601079" cy="194937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7" name="TextBox 6">
              <a:extLst>
                <a:ext uri="{FF2B5EF4-FFF2-40B4-BE49-F238E27FC236}">
                  <a16:creationId xmlns:a16="http://schemas.microsoft.com/office/drawing/2014/main" id="{884010C3-29EC-415F-9FE8-43246988F2AA}"/>
                </a:ext>
              </a:extLst>
            </p:cNvPr>
            <p:cNvSpPr txBox="1"/>
            <p:nvPr/>
          </p:nvSpPr>
          <p:spPr>
            <a:xfrm>
              <a:off x="667087" y="1942890"/>
              <a:ext cx="8349095" cy="535059"/>
            </a:xfrm>
            <a:prstGeom prst="rect">
              <a:avLst/>
            </a:prstGeom>
            <a:grpFill/>
          </p:spPr>
          <p:txBody>
            <a:bodyPr wrap="square" rtlCol="0">
              <a:spAutoFit/>
            </a:bodyPr>
            <a:lstStyle/>
            <a:p>
              <a:pPr algn="ctr"/>
              <a:r>
                <a:rPr lang="en-US" sz="4000" dirty="0">
                  <a:solidFill>
                    <a:schemeClr val="bg1"/>
                  </a:solidFill>
                </a:rPr>
                <a:t>Why should </a:t>
              </a:r>
              <a:r>
                <a:rPr lang="en-US" sz="4000" u="sng" dirty="0">
                  <a:solidFill>
                    <a:schemeClr val="bg1"/>
                  </a:solidFill>
                </a:rPr>
                <a:t>you</a:t>
              </a:r>
              <a:r>
                <a:rPr lang="en-US" sz="4000" dirty="0">
                  <a:solidFill>
                    <a:schemeClr val="bg1"/>
                  </a:solidFill>
                </a:rPr>
                <a:t> study economics?</a:t>
              </a:r>
            </a:p>
          </p:txBody>
        </p:sp>
      </p:grpSp>
      <p:grpSp>
        <p:nvGrpSpPr>
          <p:cNvPr id="8" name="Group 33">
            <a:extLst>
              <a:ext uri="{FF2B5EF4-FFF2-40B4-BE49-F238E27FC236}">
                <a16:creationId xmlns:a16="http://schemas.microsoft.com/office/drawing/2014/main" id="{436C3778-D7E3-4FF0-A296-FAC52E4876D8}"/>
              </a:ext>
            </a:extLst>
          </p:cNvPr>
          <p:cNvGrpSpPr/>
          <p:nvPr/>
        </p:nvGrpSpPr>
        <p:grpSpPr>
          <a:xfrm>
            <a:off x="1795460" y="2756634"/>
            <a:ext cx="8601079" cy="2579025"/>
            <a:chOff x="542922" y="1736760"/>
            <a:chExt cx="8601079" cy="1949370"/>
          </a:xfrm>
          <a:solidFill>
            <a:srgbClr val="5A7E83"/>
          </a:solidFill>
        </p:grpSpPr>
        <p:sp>
          <p:nvSpPr>
            <p:cNvPr id="9" name="Rectangle 8">
              <a:extLst>
                <a:ext uri="{FF2B5EF4-FFF2-40B4-BE49-F238E27FC236}">
                  <a16:creationId xmlns:a16="http://schemas.microsoft.com/office/drawing/2014/main" id="{94DF7DA5-EF49-4326-9F0C-4B49F15FED04}"/>
                </a:ext>
              </a:extLst>
            </p:cNvPr>
            <p:cNvSpPr/>
            <p:nvPr/>
          </p:nvSpPr>
          <p:spPr>
            <a:xfrm>
              <a:off x="542922" y="1736760"/>
              <a:ext cx="8601079" cy="194937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0" name="TextBox 9">
              <a:extLst>
                <a:ext uri="{FF2B5EF4-FFF2-40B4-BE49-F238E27FC236}">
                  <a16:creationId xmlns:a16="http://schemas.microsoft.com/office/drawing/2014/main" id="{C0E5E736-479B-49AD-B040-5A83541B838F}"/>
                </a:ext>
              </a:extLst>
            </p:cNvPr>
            <p:cNvSpPr txBox="1"/>
            <p:nvPr/>
          </p:nvSpPr>
          <p:spPr>
            <a:xfrm>
              <a:off x="667087" y="1839065"/>
              <a:ext cx="8349095" cy="1744759"/>
            </a:xfrm>
            <a:prstGeom prst="rect">
              <a:avLst/>
            </a:prstGeom>
            <a:grpFill/>
          </p:spPr>
          <p:txBody>
            <a:bodyPr wrap="square" rtlCol="0">
              <a:spAutoFit/>
            </a:bodyPr>
            <a:lstStyle/>
            <a:p>
              <a:pPr algn="ctr"/>
              <a:r>
                <a:rPr lang="en-US" sz="2400" kern="1200" dirty="0">
                  <a:solidFill>
                    <a:schemeClr val="bg1"/>
                  </a:solidFill>
                  <a:effectLst/>
                  <a:latin typeface="+mn-lt"/>
                  <a:ea typeface="+mn-ea"/>
                  <a:cs typeface="+mn-cs"/>
                </a:rPr>
                <a:t>Economics is not a collection of facts to memorize; it is an approach to problem-solving. Virtually every major problem facing both individuals and the world today has an economic dimension, and while economics cannot solve all these problems, it can illuminate the different choices and give an approach towards dealing with them.</a:t>
              </a:r>
              <a:endParaRPr lang="en-US" sz="2400" dirty="0">
                <a:solidFill>
                  <a:schemeClr val="bg1"/>
                </a:solidFill>
              </a:endParaRPr>
            </a:p>
          </p:txBody>
        </p:sp>
      </p:grpSp>
    </p:spTree>
    <p:extLst>
      <p:ext uri="{BB962C8B-B14F-4D97-AF65-F5344CB8AC3E}">
        <p14:creationId xmlns:p14="http://schemas.microsoft.com/office/powerpoint/2010/main" val="5100754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Economics</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8" name="Up Arrow 16">
            <a:extLst>
              <a:ext uri="{FF2B5EF4-FFF2-40B4-BE49-F238E27FC236}">
                <a16:creationId xmlns:a16="http://schemas.microsoft.com/office/drawing/2014/main" id="{63BA64D0-B08B-4038-A044-0203523A4ADE}"/>
              </a:ext>
            </a:extLst>
          </p:cNvPr>
          <p:cNvSpPr/>
          <p:nvPr/>
        </p:nvSpPr>
        <p:spPr>
          <a:xfrm>
            <a:off x="7793190" y="3100632"/>
            <a:ext cx="661012" cy="738130"/>
          </a:xfrm>
          <a:prstGeom prst="upArrow">
            <a:avLst/>
          </a:prstGeom>
          <a:solidFill>
            <a:srgbClr val="5A7E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4D762F2A-3AD7-406C-B696-A3F1EE8B42A6}"/>
              </a:ext>
            </a:extLst>
          </p:cNvPr>
          <p:cNvSpPr/>
          <p:nvPr/>
        </p:nvSpPr>
        <p:spPr>
          <a:xfrm>
            <a:off x="2397197" y="1841807"/>
            <a:ext cx="7397602" cy="1093742"/>
          </a:xfrm>
          <a:prstGeom prst="rect">
            <a:avLst/>
          </a:prstGeom>
          <a:solidFill>
            <a:srgbClr val="5A7E8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0" name="Rectangle 9">
            <a:extLst>
              <a:ext uri="{FF2B5EF4-FFF2-40B4-BE49-F238E27FC236}">
                <a16:creationId xmlns:a16="http://schemas.microsoft.com/office/drawing/2014/main" id="{7C2AD5A1-C5C5-4DCD-B5BA-29310D3543C5}"/>
              </a:ext>
            </a:extLst>
          </p:cNvPr>
          <p:cNvSpPr/>
          <p:nvPr/>
        </p:nvSpPr>
        <p:spPr>
          <a:xfrm>
            <a:off x="2397197" y="2096290"/>
            <a:ext cx="7397602" cy="584775"/>
          </a:xfrm>
          <a:prstGeom prst="rect">
            <a:avLst/>
          </a:prstGeom>
        </p:spPr>
        <p:txBody>
          <a:bodyPr wrap="none">
            <a:spAutoFit/>
          </a:bodyPr>
          <a:lstStyle/>
          <a:p>
            <a:pPr algn="ctr"/>
            <a:r>
              <a:rPr lang="en-US" sz="3200" b="1" dirty="0">
                <a:solidFill>
                  <a:schemeClr val="bg1"/>
                </a:solidFill>
              </a:rPr>
              <a:t>Economics is divided into two major parts.</a:t>
            </a:r>
            <a:endParaRPr lang="en-US" sz="3200" dirty="0">
              <a:solidFill>
                <a:schemeClr val="bg1"/>
              </a:solidFill>
            </a:endParaRPr>
          </a:p>
        </p:txBody>
      </p:sp>
      <p:sp>
        <p:nvSpPr>
          <p:cNvPr id="11" name="Rectangle 10">
            <a:extLst>
              <a:ext uri="{FF2B5EF4-FFF2-40B4-BE49-F238E27FC236}">
                <a16:creationId xmlns:a16="http://schemas.microsoft.com/office/drawing/2014/main" id="{AD031AE9-4433-4BD2-9D6E-9F0592839E92}"/>
              </a:ext>
            </a:extLst>
          </p:cNvPr>
          <p:cNvSpPr/>
          <p:nvPr/>
        </p:nvSpPr>
        <p:spPr>
          <a:xfrm>
            <a:off x="6292469" y="3789963"/>
            <a:ext cx="3657498" cy="869118"/>
          </a:xfrm>
          <a:prstGeom prst="rect">
            <a:avLst/>
          </a:prstGeom>
          <a:solidFill>
            <a:srgbClr val="5A7E8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rgbClr val="323542"/>
              </a:solidFill>
            </a:endParaRPr>
          </a:p>
        </p:txBody>
      </p:sp>
      <p:sp>
        <p:nvSpPr>
          <p:cNvPr id="12" name="TextBox 11">
            <a:extLst>
              <a:ext uri="{FF2B5EF4-FFF2-40B4-BE49-F238E27FC236}">
                <a16:creationId xmlns:a16="http://schemas.microsoft.com/office/drawing/2014/main" id="{D1976BDC-FFA7-486A-AA3A-28353BF9C9EC}"/>
              </a:ext>
            </a:extLst>
          </p:cNvPr>
          <p:cNvSpPr txBox="1"/>
          <p:nvPr/>
        </p:nvSpPr>
        <p:spPr>
          <a:xfrm>
            <a:off x="6370053" y="3887560"/>
            <a:ext cx="3502329" cy="646331"/>
          </a:xfrm>
          <a:prstGeom prst="rect">
            <a:avLst/>
          </a:prstGeom>
          <a:solidFill>
            <a:srgbClr val="5A7E83"/>
          </a:solidFill>
        </p:spPr>
        <p:txBody>
          <a:bodyPr wrap="square" rtlCol="0">
            <a:spAutoFit/>
          </a:bodyPr>
          <a:lstStyle/>
          <a:p>
            <a:pPr algn="ctr"/>
            <a:r>
              <a:rPr lang="en-US" sz="3600" b="1" dirty="0">
                <a:solidFill>
                  <a:schemeClr val="bg1"/>
                </a:solidFill>
              </a:rPr>
              <a:t>Macro</a:t>
            </a:r>
            <a:r>
              <a:rPr lang="en-US" sz="3600" dirty="0">
                <a:solidFill>
                  <a:schemeClr val="bg1"/>
                </a:solidFill>
              </a:rPr>
              <a:t>economics</a:t>
            </a:r>
          </a:p>
        </p:txBody>
      </p:sp>
      <p:sp>
        <p:nvSpPr>
          <p:cNvPr id="13" name="Up Arrow 20">
            <a:extLst>
              <a:ext uri="{FF2B5EF4-FFF2-40B4-BE49-F238E27FC236}">
                <a16:creationId xmlns:a16="http://schemas.microsoft.com/office/drawing/2014/main" id="{6E45394C-6099-4ACB-8394-DA497B7ABD0A}"/>
              </a:ext>
            </a:extLst>
          </p:cNvPr>
          <p:cNvSpPr/>
          <p:nvPr/>
        </p:nvSpPr>
        <p:spPr>
          <a:xfrm>
            <a:off x="3740272" y="3091845"/>
            <a:ext cx="661012" cy="738130"/>
          </a:xfrm>
          <a:prstGeom prst="upArrow">
            <a:avLst/>
          </a:prstGeom>
          <a:solidFill>
            <a:srgbClr val="5A7E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99F1830D-9BE0-4B90-B53A-D154FB4A534A}"/>
              </a:ext>
            </a:extLst>
          </p:cNvPr>
          <p:cNvSpPr/>
          <p:nvPr/>
        </p:nvSpPr>
        <p:spPr>
          <a:xfrm>
            <a:off x="2242033" y="3781686"/>
            <a:ext cx="3657498" cy="869118"/>
          </a:xfrm>
          <a:prstGeom prst="rect">
            <a:avLst/>
          </a:prstGeom>
          <a:solidFill>
            <a:srgbClr val="5A7E8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rgbClr val="323542"/>
              </a:solidFill>
            </a:endParaRPr>
          </a:p>
        </p:txBody>
      </p:sp>
      <p:sp>
        <p:nvSpPr>
          <p:cNvPr id="15" name="TextBox 14">
            <a:extLst>
              <a:ext uri="{FF2B5EF4-FFF2-40B4-BE49-F238E27FC236}">
                <a16:creationId xmlns:a16="http://schemas.microsoft.com/office/drawing/2014/main" id="{451BDDE0-905E-48A7-AA75-339A5E8E9671}"/>
              </a:ext>
            </a:extLst>
          </p:cNvPr>
          <p:cNvSpPr txBox="1"/>
          <p:nvPr/>
        </p:nvSpPr>
        <p:spPr>
          <a:xfrm>
            <a:off x="2397197" y="3891866"/>
            <a:ext cx="3347163" cy="646331"/>
          </a:xfrm>
          <a:prstGeom prst="rect">
            <a:avLst/>
          </a:prstGeom>
          <a:solidFill>
            <a:srgbClr val="5A7E83"/>
          </a:solidFill>
        </p:spPr>
        <p:txBody>
          <a:bodyPr wrap="square" rtlCol="0">
            <a:spAutoFit/>
          </a:bodyPr>
          <a:lstStyle/>
          <a:p>
            <a:pPr algn="ctr"/>
            <a:r>
              <a:rPr lang="en-US" sz="3600" b="1" dirty="0">
                <a:solidFill>
                  <a:schemeClr val="bg1"/>
                </a:solidFill>
              </a:rPr>
              <a:t>Micro</a:t>
            </a:r>
            <a:r>
              <a:rPr lang="en-US" sz="3600" dirty="0">
                <a:solidFill>
                  <a:schemeClr val="bg1"/>
                </a:solidFill>
              </a:rPr>
              <a:t>economics</a:t>
            </a:r>
          </a:p>
        </p:txBody>
      </p:sp>
    </p:spTree>
    <p:extLst>
      <p:ext uri="{BB962C8B-B14F-4D97-AF65-F5344CB8AC3E}">
        <p14:creationId xmlns:p14="http://schemas.microsoft.com/office/powerpoint/2010/main" val="32133175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Microeconomics</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5" name="Group 4">
            <a:extLst>
              <a:ext uri="{FF2B5EF4-FFF2-40B4-BE49-F238E27FC236}">
                <a16:creationId xmlns:a16="http://schemas.microsoft.com/office/drawing/2014/main" id="{4E5827ED-5206-40BF-BED3-C7FFC6ED2FBA}"/>
              </a:ext>
            </a:extLst>
          </p:cNvPr>
          <p:cNvGrpSpPr/>
          <p:nvPr/>
        </p:nvGrpSpPr>
        <p:grpSpPr>
          <a:xfrm>
            <a:off x="1694571" y="2592567"/>
            <a:ext cx="2651760" cy="2787695"/>
            <a:chOff x="1149291" y="1753237"/>
            <a:chExt cx="2080340" cy="2787695"/>
          </a:xfrm>
          <a:solidFill>
            <a:srgbClr val="5A7E83"/>
          </a:solidFill>
        </p:grpSpPr>
        <p:sp>
          <p:nvSpPr>
            <p:cNvPr id="6" name="Rectangle 5">
              <a:extLst>
                <a:ext uri="{FF2B5EF4-FFF2-40B4-BE49-F238E27FC236}">
                  <a16:creationId xmlns:a16="http://schemas.microsoft.com/office/drawing/2014/main" id="{F2E5595F-CBC8-4D76-8295-9F944377AB2E}"/>
                </a:ext>
              </a:extLst>
            </p:cNvPr>
            <p:cNvSpPr/>
            <p:nvPr/>
          </p:nvSpPr>
          <p:spPr>
            <a:xfrm>
              <a:off x="1149291" y="1753237"/>
              <a:ext cx="2080340" cy="278769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7" name="TextBox 6">
              <a:extLst>
                <a:ext uri="{FF2B5EF4-FFF2-40B4-BE49-F238E27FC236}">
                  <a16:creationId xmlns:a16="http://schemas.microsoft.com/office/drawing/2014/main" id="{81830792-9B50-4A22-B329-82EB96E9EC76}"/>
                </a:ext>
              </a:extLst>
            </p:cNvPr>
            <p:cNvSpPr txBox="1"/>
            <p:nvPr/>
          </p:nvSpPr>
          <p:spPr>
            <a:xfrm>
              <a:off x="1253247" y="2215438"/>
              <a:ext cx="1872428" cy="671851"/>
            </a:xfrm>
            <a:prstGeom prst="rect">
              <a:avLst/>
            </a:prstGeom>
            <a:grpFill/>
          </p:spPr>
          <p:txBody>
            <a:bodyPr wrap="square" rtlCol="0" anchor="ctr">
              <a:spAutoFit/>
            </a:bodyPr>
            <a:lstStyle/>
            <a:p>
              <a:pPr algn="ctr">
                <a:lnSpc>
                  <a:spcPct val="150000"/>
                </a:lnSpc>
              </a:pPr>
              <a:r>
                <a:rPr lang="en-US" sz="2800" dirty="0">
                  <a:solidFill>
                    <a:schemeClr val="bg1"/>
                  </a:solidFill>
                </a:rPr>
                <a:t>Consumers</a:t>
              </a:r>
            </a:p>
          </p:txBody>
        </p:sp>
      </p:grpSp>
      <p:grpSp>
        <p:nvGrpSpPr>
          <p:cNvPr id="8" name="Group 7">
            <a:extLst>
              <a:ext uri="{FF2B5EF4-FFF2-40B4-BE49-F238E27FC236}">
                <a16:creationId xmlns:a16="http://schemas.microsoft.com/office/drawing/2014/main" id="{A59936E1-F2A7-4C66-AD79-6F607EE6FC05}"/>
              </a:ext>
            </a:extLst>
          </p:cNvPr>
          <p:cNvGrpSpPr/>
          <p:nvPr/>
        </p:nvGrpSpPr>
        <p:grpSpPr>
          <a:xfrm>
            <a:off x="7896013" y="2592567"/>
            <a:ext cx="2651760" cy="2787684"/>
            <a:chOff x="5914363" y="1747690"/>
            <a:chExt cx="2080340" cy="2787684"/>
          </a:xfrm>
          <a:solidFill>
            <a:srgbClr val="5A7E83"/>
          </a:solidFill>
        </p:grpSpPr>
        <p:sp>
          <p:nvSpPr>
            <p:cNvPr id="9" name="Rectangle 8">
              <a:extLst>
                <a:ext uri="{FF2B5EF4-FFF2-40B4-BE49-F238E27FC236}">
                  <a16:creationId xmlns:a16="http://schemas.microsoft.com/office/drawing/2014/main" id="{9FEDFE59-628F-4969-988F-F793E7311D1F}"/>
                </a:ext>
              </a:extLst>
            </p:cNvPr>
            <p:cNvSpPr/>
            <p:nvPr/>
          </p:nvSpPr>
          <p:spPr>
            <a:xfrm>
              <a:off x="5914363" y="1747690"/>
              <a:ext cx="2080340" cy="278768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0" name="TextBox 9">
              <a:extLst>
                <a:ext uri="{FF2B5EF4-FFF2-40B4-BE49-F238E27FC236}">
                  <a16:creationId xmlns:a16="http://schemas.microsoft.com/office/drawing/2014/main" id="{8F8CCDC2-9CA4-4980-B846-2A3EC4A7E2BC}"/>
                </a:ext>
              </a:extLst>
            </p:cNvPr>
            <p:cNvSpPr txBox="1"/>
            <p:nvPr/>
          </p:nvSpPr>
          <p:spPr>
            <a:xfrm>
              <a:off x="6122276" y="2215439"/>
              <a:ext cx="1664514" cy="671851"/>
            </a:xfrm>
            <a:prstGeom prst="rect">
              <a:avLst/>
            </a:prstGeom>
            <a:grpFill/>
          </p:spPr>
          <p:txBody>
            <a:bodyPr wrap="square" rtlCol="0" anchor="ctr">
              <a:spAutoFit/>
            </a:bodyPr>
            <a:lstStyle/>
            <a:p>
              <a:pPr algn="ctr">
                <a:lnSpc>
                  <a:spcPct val="150000"/>
                </a:lnSpc>
              </a:pPr>
              <a:r>
                <a:rPr lang="en-US" sz="2800" dirty="0">
                  <a:solidFill>
                    <a:schemeClr val="bg1"/>
                  </a:solidFill>
                </a:rPr>
                <a:t>Markets</a:t>
              </a:r>
            </a:p>
          </p:txBody>
        </p:sp>
      </p:grpSp>
      <p:grpSp>
        <p:nvGrpSpPr>
          <p:cNvPr id="11" name="Group 10">
            <a:extLst>
              <a:ext uri="{FF2B5EF4-FFF2-40B4-BE49-F238E27FC236}">
                <a16:creationId xmlns:a16="http://schemas.microsoft.com/office/drawing/2014/main" id="{C44B6E82-21E9-4212-BEBA-2BAAF34CE9B8}"/>
              </a:ext>
            </a:extLst>
          </p:cNvPr>
          <p:cNvGrpSpPr/>
          <p:nvPr/>
        </p:nvGrpSpPr>
        <p:grpSpPr>
          <a:xfrm>
            <a:off x="4795292" y="2592573"/>
            <a:ext cx="2651760" cy="2787689"/>
            <a:chOff x="3531827" y="1747690"/>
            <a:chExt cx="2080340" cy="2787689"/>
          </a:xfrm>
          <a:solidFill>
            <a:srgbClr val="5A7E83"/>
          </a:solidFill>
        </p:grpSpPr>
        <p:sp>
          <p:nvSpPr>
            <p:cNvPr id="12" name="Rectangle 11">
              <a:extLst>
                <a:ext uri="{FF2B5EF4-FFF2-40B4-BE49-F238E27FC236}">
                  <a16:creationId xmlns:a16="http://schemas.microsoft.com/office/drawing/2014/main" id="{DA2423B0-D578-4DA9-8CF1-CBD7B0CED8FB}"/>
                </a:ext>
              </a:extLst>
            </p:cNvPr>
            <p:cNvSpPr/>
            <p:nvPr/>
          </p:nvSpPr>
          <p:spPr>
            <a:xfrm>
              <a:off x="3531827" y="1747690"/>
              <a:ext cx="2080340" cy="278768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3" name="TextBox 12">
              <a:extLst>
                <a:ext uri="{FF2B5EF4-FFF2-40B4-BE49-F238E27FC236}">
                  <a16:creationId xmlns:a16="http://schemas.microsoft.com/office/drawing/2014/main" id="{FE8272A3-F12E-4278-9C3B-ADEA1CEFFA56}"/>
                </a:ext>
              </a:extLst>
            </p:cNvPr>
            <p:cNvSpPr txBox="1"/>
            <p:nvPr/>
          </p:nvSpPr>
          <p:spPr>
            <a:xfrm>
              <a:off x="3739740" y="2215439"/>
              <a:ext cx="1664514" cy="671851"/>
            </a:xfrm>
            <a:prstGeom prst="rect">
              <a:avLst/>
            </a:prstGeom>
            <a:grpFill/>
          </p:spPr>
          <p:txBody>
            <a:bodyPr wrap="square" rtlCol="0" anchor="ctr">
              <a:spAutoFit/>
            </a:bodyPr>
            <a:lstStyle/>
            <a:p>
              <a:pPr algn="ctr">
                <a:lnSpc>
                  <a:spcPct val="150000"/>
                </a:lnSpc>
              </a:pPr>
              <a:r>
                <a:rPr lang="en-US" sz="2800" dirty="0">
                  <a:solidFill>
                    <a:schemeClr val="bg1"/>
                  </a:solidFill>
                </a:rPr>
                <a:t>Firms</a:t>
              </a:r>
            </a:p>
          </p:txBody>
        </p:sp>
      </p:grpSp>
      <p:pic>
        <p:nvPicPr>
          <p:cNvPr id="4" name="Graphic 3" descr="Bar chart">
            <a:extLst>
              <a:ext uri="{FF2B5EF4-FFF2-40B4-BE49-F238E27FC236}">
                <a16:creationId xmlns:a16="http://schemas.microsoft.com/office/drawing/2014/main" id="{40652D74-3D74-45E8-B04D-7647193B6C9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803816" y="3823112"/>
            <a:ext cx="914400" cy="914400"/>
          </a:xfrm>
          <a:prstGeom prst="rect">
            <a:avLst/>
          </a:prstGeom>
        </p:spPr>
      </p:pic>
      <p:pic>
        <p:nvPicPr>
          <p:cNvPr id="15" name="Graphic 14" descr="Store">
            <a:extLst>
              <a:ext uri="{FF2B5EF4-FFF2-40B4-BE49-F238E27FC236}">
                <a16:creationId xmlns:a16="http://schemas.microsoft.com/office/drawing/2014/main" id="{75DB83EA-A6DE-4E98-821F-5DA47EC5DE2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649223" y="3823112"/>
            <a:ext cx="914400" cy="914400"/>
          </a:xfrm>
          <a:prstGeom prst="rect">
            <a:avLst/>
          </a:prstGeom>
        </p:spPr>
      </p:pic>
      <p:pic>
        <p:nvPicPr>
          <p:cNvPr id="17" name="Graphic 16" descr="Group of women">
            <a:extLst>
              <a:ext uri="{FF2B5EF4-FFF2-40B4-BE49-F238E27FC236}">
                <a16:creationId xmlns:a16="http://schemas.microsoft.com/office/drawing/2014/main" id="{890874CE-8FC6-40FF-9012-66B3073F6C0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524128" y="3823112"/>
            <a:ext cx="914400" cy="914400"/>
          </a:xfrm>
          <a:prstGeom prst="rect">
            <a:avLst/>
          </a:prstGeom>
        </p:spPr>
      </p:pic>
      <p:sp>
        <p:nvSpPr>
          <p:cNvPr id="16" name="Rectangle 15">
            <a:extLst>
              <a:ext uri="{FF2B5EF4-FFF2-40B4-BE49-F238E27FC236}">
                <a16:creationId xmlns:a16="http://schemas.microsoft.com/office/drawing/2014/main" id="{E63E1045-ACED-4C1F-AC50-AAFD25CC43BB}"/>
              </a:ext>
            </a:extLst>
          </p:cNvPr>
          <p:cNvSpPr/>
          <p:nvPr/>
        </p:nvSpPr>
        <p:spPr>
          <a:xfrm>
            <a:off x="900036" y="1354644"/>
            <a:ext cx="10491019" cy="954107"/>
          </a:xfrm>
          <a:prstGeom prst="rect">
            <a:avLst/>
          </a:prstGeom>
          <a:solidFill>
            <a:srgbClr val="5A7E83"/>
          </a:solidFill>
        </p:spPr>
        <p:txBody>
          <a:bodyPr wrap="square">
            <a:spAutoFit/>
          </a:bodyPr>
          <a:lstStyle/>
          <a:p>
            <a:pPr algn="ctr"/>
            <a:r>
              <a:rPr lang="en-US" sz="2800" dirty="0">
                <a:solidFill>
                  <a:schemeClr val="bg1"/>
                </a:solidFill>
              </a:rPr>
              <a:t>Microeconomics focuses on how individuals, households, businesses, and workers make economic decisions. </a:t>
            </a:r>
          </a:p>
        </p:txBody>
      </p:sp>
    </p:spTree>
    <p:extLst>
      <p:ext uri="{BB962C8B-B14F-4D97-AF65-F5344CB8AC3E}">
        <p14:creationId xmlns:p14="http://schemas.microsoft.com/office/powerpoint/2010/main" val="9469582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Macroeconomics</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6" name="Group 15">
            <a:extLst>
              <a:ext uri="{FF2B5EF4-FFF2-40B4-BE49-F238E27FC236}">
                <a16:creationId xmlns:a16="http://schemas.microsoft.com/office/drawing/2014/main" id="{965289A9-C7FE-490E-A0FF-0E751B8B25FE}"/>
              </a:ext>
            </a:extLst>
          </p:cNvPr>
          <p:cNvGrpSpPr/>
          <p:nvPr/>
        </p:nvGrpSpPr>
        <p:grpSpPr>
          <a:xfrm>
            <a:off x="1524001" y="2694245"/>
            <a:ext cx="2654709" cy="2842140"/>
            <a:chOff x="792104" y="1753237"/>
            <a:chExt cx="2654709" cy="2842140"/>
          </a:xfrm>
          <a:solidFill>
            <a:srgbClr val="5A7E83"/>
          </a:solidFill>
        </p:grpSpPr>
        <p:sp>
          <p:nvSpPr>
            <p:cNvPr id="17" name="Rectangle 16">
              <a:extLst>
                <a:ext uri="{FF2B5EF4-FFF2-40B4-BE49-F238E27FC236}">
                  <a16:creationId xmlns:a16="http://schemas.microsoft.com/office/drawing/2014/main" id="{46996F03-849F-4C15-A9B3-60FE23D22A19}"/>
                </a:ext>
              </a:extLst>
            </p:cNvPr>
            <p:cNvSpPr/>
            <p:nvPr/>
          </p:nvSpPr>
          <p:spPr>
            <a:xfrm>
              <a:off x="792104" y="1753237"/>
              <a:ext cx="2654709" cy="28421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8" name="TextBox 17">
              <a:extLst>
                <a:ext uri="{FF2B5EF4-FFF2-40B4-BE49-F238E27FC236}">
                  <a16:creationId xmlns:a16="http://schemas.microsoft.com/office/drawing/2014/main" id="{F66FAAEA-F331-4BE3-889E-C7333819A4BF}"/>
                </a:ext>
              </a:extLst>
            </p:cNvPr>
            <p:cNvSpPr txBox="1"/>
            <p:nvPr/>
          </p:nvSpPr>
          <p:spPr>
            <a:xfrm>
              <a:off x="1287201" y="2220200"/>
              <a:ext cx="1664514" cy="954107"/>
            </a:xfrm>
            <a:prstGeom prst="rect">
              <a:avLst/>
            </a:prstGeom>
            <a:grpFill/>
          </p:spPr>
          <p:txBody>
            <a:bodyPr wrap="square" rtlCol="0" anchor="ctr">
              <a:spAutoFit/>
            </a:bodyPr>
            <a:lstStyle/>
            <a:p>
              <a:pPr algn="ctr"/>
              <a:r>
                <a:rPr lang="en-US" sz="2800" dirty="0">
                  <a:solidFill>
                    <a:schemeClr val="bg1"/>
                  </a:solidFill>
                </a:rPr>
                <a:t>Economic Growth</a:t>
              </a:r>
            </a:p>
          </p:txBody>
        </p:sp>
      </p:grpSp>
      <p:grpSp>
        <p:nvGrpSpPr>
          <p:cNvPr id="19" name="Group 18">
            <a:extLst>
              <a:ext uri="{FF2B5EF4-FFF2-40B4-BE49-F238E27FC236}">
                <a16:creationId xmlns:a16="http://schemas.microsoft.com/office/drawing/2014/main" id="{78AEE6D5-402E-4D4D-BEF6-96A49C9B74BA}"/>
              </a:ext>
            </a:extLst>
          </p:cNvPr>
          <p:cNvGrpSpPr/>
          <p:nvPr/>
        </p:nvGrpSpPr>
        <p:grpSpPr>
          <a:xfrm>
            <a:off x="8013291" y="2694253"/>
            <a:ext cx="2654709" cy="2842130"/>
            <a:chOff x="5339994" y="1747690"/>
            <a:chExt cx="2654709" cy="2842130"/>
          </a:xfrm>
          <a:solidFill>
            <a:srgbClr val="5A7E83"/>
          </a:solidFill>
        </p:grpSpPr>
        <p:sp>
          <p:nvSpPr>
            <p:cNvPr id="20" name="Rectangle 19">
              <a:extLst>
                <a:ext uri="{FF2B5EF4-FFF2-40B4-BE49-F238E27FC236}">
                  <a16:creationId xmlns:a16="http://schemas.microsoft.com/office/drawing/2014/main" id="{D99420FB-70FB-40B4-9DF6-8711A28AE906}"/>
                </a:ext>
              </a:extLst>
            </p:cNvPr>
            <p:cNvSpPr/>
            <p:nvPr/>
          </p:nvSpPr>
          <p:spPr>
            <a:xfrm>
              <a:off x="5339994" y="1747690"/>
              <a:ext cx="2654709" cy="284213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1" name="TextBox 20">
              <a:extLst>
                <a:ext uri="{FF2B5EF4-FFF2-40B4-BE49-F238E27FC236}">
                  <a16:creationId xmlns:a16="http://schemas.microsoft.com/office/drawing/2014/main" id="{8CEFFE39-552C-493D-ACC7-455D8E7F37AF}"/>
                </a:ext>
              </a:extLst>
            </p:cNvPr>
            <p:cNvSpPr txBox="1"/>
            <p:nvPr/>
          </p:nvSpPr>
          <p:spPr>
            <a:xfrm>
              <a:off x="5436166" y="2215166"/>
              <a:ext cx="2462363" cy="671851"/>
            </a:xfrm>
            <a:prstGeom prst="rect">
              <a:avLst/>
            </a:prstGeom>
            <a:grpFill/>
          </p:spPr>
          <p:txBody>
            <a:bodyPr wrap="square" rtlCol="0" anchor="ctr">
              <a:spAutoFit/>
            </a:bodyPr>
            <a:lstStyle/>
            <a:p>
              <a:pPr algn="ctr">
                <a:lnSpc>
                  <a:spcPct val="150000"/>
                </a:lnSpc>
              </a:pPr>
              <a:r>
                <a:rPr lang="en-US" sz="2800" dirty="0">
                  <a:solidFill>
                    <a:schemeClr val="bg1"/>
                  </a:solidFill>
                </a:rPr>
                <a:t>Unemployment</a:t>
              </a:r>
            </a:p>
          </p:txBody>
        </p:sp>
      </p:grpSp>
      <p:grpSp>
        <p:nvGrpSpPr>
          <p:cNvPr id="22" name="Group 21">
            <a:extLst>
              <a:ext uri="{FF2B5EF4-FFF2-40B4-BE49-F238E27FC236}">
                <a16:creationId xmlns:a16="http://schemas.microsoft.com/office/drawing/2014/main" id="{047E8D91-E822-46C4-B5FF-B7F627701B3F}"/>
              </a:ext>
            </a:extLst>
          </p:cNvPr>
          <p:cNvGrpSpPr/>
          <p:nvPr/>
        </p:nvGrpSpPr>
        <p:grpSpPr>
          <a:xfrm>
            <a:off x="4768646" y="2694247"/>
            <a:ext cx="2654709" cy="2842136"/>
            <a:chOff x="2957458" y="1747690"/>
            <a:chExt cx="2654709" cy="2842136"/>
          </a:xfrm>
          <a:solidFill>
            <a:srgbClr val="5A7E83"/>
          </a:solidFill>
        </p:grpSpPr>
        <p:sp>
          <p:nvSpPr>
            <p:cNvPr id="23" name="Rectangle 22">
              <a:extLst>
                <a:ext uri="{FF2B5EF4-FFF2-40B4-BE49-F238E27FC236}">
                  <a16:creationId xmlns:a16="http://schemas.microsoft.com/office/drawing/2014/main" id="{34F140D1-14AB-442D-860D-AC4B863FA955}"/>
                </a:ext>
              </a:extLst>
            </p:cNvPr>
            <p:cNvSpPr/>
            <p:nvPr/>
          </p:nvSpPr>
          <p:spPr>
            <a:xfrm>
              <a:off x="2957458" y="1747690"/>
              <a:ext cx="2654709" cy="284213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4" name="TextBox 23">
              <a:extLst>
                <a:ext uri="{FF2B5EF4-FFF2-40B4-BE49-F238E27FC236}">
                  <a16:creationId xmlns:a16="http://schemas.microsoft.com/office/drawing/2014/main" id="{2E147E28-FD7C-4D51-A420-2F2779128B10}"/>
                </a:ext>
              </a:extLst>
            </p:cNvPr>
            <p:cNvSpPr txBox="1"/>
            <p:nvPr/>
          </p:nvSpPr>
          <p:spPr>
            <a:xfrm>
              <a:off x="3452555" y="2215171"/>
              <a:ext cx="1664514" cy="671851"/>
            </a:xfrm>
            <a:prstGeom prst="rect">
              <a:avLst/>
            </a:prstGeom>
            <a:grpFill/>
          </p:spPr>
          <p:txBody>
            <a:bodyPr wrap="square" rtlCol="0" anchor="ctr">
              <a:spAutoFit/>
            </a:bodyPr>
            <a:lstStyle/>
            <a:p>
              <a:pPr algn="ctr">
                <a:lnSpc>
                  <a:spcPct val="150000"/>
                </a:lnSpc>
              </a:pPr>
              <a:r>
                <a:rPr lang="en-US" sz="2800" dirty="0">
                  <a:solidFill>
                    <a:schemeClr val="bg1"/>
                  </a:solidFill>
                </a:rPr>
                <a:t>Inflation</a:t>
              </a:r>
            </a:p>
          </p:txBody>
        </p:sp>
      </p:grpSp>
      <p:pic>
        <p:nvPicPr>
          <p:cNvPr id="3" name="Graphic 2" descr="Upward trend">
            <a:extLst>
              <a:ext uri="{FF2B5EF4-FFF2-40B4-BE49-F238E27FC236}">
                <a16:creationId xmlns:a16="http://schemas.microsoft.com/office/drawing/2014/main" id="{F7801056-57AD-47BE-BEBE-399D4D7DC6F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394157" y="4125078"/>
            <a:ext cx="914400" cy="914400"/>
          </a:xfrm>
          <a:prstGeom prst="rect">
            <a:avLst/>
          </a:prstGeom>
        </p:spPr>
      </p:pic>
      <p:pic>
        <p:nvPicPr>
          <p:cNvPr id="27" name="Graphic 26" descr="Money">
            <a:extLst>
              <a:ext uri="{FF2B5EF4-FFF2-40B4-BE49-F238E27FC236}">
                <a16:creationId xmlns:a16="http://schemas.microsoft.com/office/drawing/2014/main" id="{A51C4FD3-E199-48F1-8368-45953A4D84E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638800" y="4115315"/>
            <a:ext cx="914400" cy="914400"/>
          </a:xfrm>
          <a:prstGeom prst="rect">
            <a:avLst/>
          </a:prstGeom>
        </p:spPr>
      </p:pic>
      <p:pic>
        <p:nvPicPr>
          <p:cNvPr id="29" name="Graphic 28" descr="Briefcase">
            <a:extLst>
              <a:ext uri="{FF2B5EF4-FFF2-40B4-BE49-F238E27FC236}">
                <a16:creationId xmlns:a16="http://schemas.microsoft.com/office/drawing/2014/main" id="{0751E704-8D92-44C8-82B3-5BD680DC6AF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883443" y="4115315"/>
            <a:ext cx="914400" cy="914400"/>
          </a:xfrm>
          <a:prstGeom prst="rect">
            <a:avLst/>
          </a:prstGeom>
        </p:spPr>
      </p:pic>
      <p:sp>
        <p:nvSpPr>
          <p:cNvPr id="25" name="Rectangle 24">
            <a:extLst>
              <a:ext uri="{FF2B5EF4-FFF2-40B4-BE49-F238E27FC236}">
                <a16:creationId xmlns:a16="http://schemas.microsoft.com/office/drawing/2014/main" id="{A0EB3972-0E1D-4BAC-8E48-9631C9B34074}"/>
              </a:ext>
            </a:extLst>
          </p:cNvPr>
          <p:cNvSpPr/>
          <p:nvPr/>
        </p:nvSpPr>
        <p:spPr>
          <a:xfrm>
            <a:off x="850490" y="1442250"/>
            <a:ext cx="10476271" cy="954107"/>
          </a:xfrm>
          <a:prstGeom prst="rect">
            <a:avLst/>
          </a:prstGeom>
          <a:solidFill>
            <a:srgbClr val="5A7E83"/>
          </a:solidFill>
        </p:spPr>
        <p:txBody>
          <a:bodyPr wrap="square">
            <a:spAutoFit/>
          </a:bodyPr>
          <a:lstStyle/>
          <a:p>
            <a:pPr algn="ctr"/>
            <a:r>
              <a:rPr lang="en-US" sz="2800" dirty="0">
                <a:solidFill>
                  <a:schemeClr val="bg1"/>
                </a:solidFill>
              </a:rPr>
              <a:t>Macroeconomics focuses on broad issues of the whole economy, such as unemployment, inflation, government deficits, exports, and imports.</a:t>
            </a:r>
          </a:p>
        </p:txBody>
      </p:sp>
    </p:spTree>
    <p:extLst>
      <p:ext uri="{BB962C8B-B14F-4D97-AF65-F5344CB8AC3E}">
        <p14:creationId xmlns:p14="http://schemas.microsoft.com/office/powerpoint/2010/main" val="1193503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524001" y="288568"/>
            <a:ext cx="9144001" cy="6332628"/>
            <a:chOff x="-1" y="463132"/>
            <a:chExt cx="9144001" cy="6332628"/>
          </a:xfrm>
        </p:grpSpPr>
        <p:sp>
          <p:nvSpPr>
            <p:cNvPr id="26" name="TextBox 25"/>
            <p:cNvSpPr txBox="1"/>
            <p:nvPr/>
          </p:nvSpPr>
          <p:spPr>
            <a:xfrm>
              <a:off x="-1" y="463132"/>
              <a:ext cx="9144000" cy="553998"/>
            </a:xfrm>
            <a:prstGeom prst="rect">
              <a:avLst/>
            </a:prstGeom>
            <a:noFill/>
          </p:spPr>
          <p:txBody>
            <a:bodyPr wrap="square" rtlCol="0">
              <a:spAutoFit/>
            </a:bodyPr>
            <a:lstStyle/>
            <a:p>
              <a:pPr algn="ctr"/>
              <a:r>
                <a:rPr lang="en-US" sz="3000" dirty="0">
                  <a:latin typeface="Century Gothic" panose="020B0502020202020204" pitchFamily="34" charset="0"/>
                </a:rPr>
                <a:t>Summary</a:t>
              </a:r>
            </a:p>
          </p:txBody>
        </p:sp>
        <p:sp>
          <p:nvSpPr>
            <p:cNvPr id="2" name="TextBox 1"/>
            <p:cNvSpPr txBox="1"/>
            <p:nvPr/>
          </p:nvSpPr>
          <p:spPr>
            <a:xfrm>
              <a:off x="5477039" y="6241762"/>
              <a:ext cx="3666961" cy="553998"/>
            </a:xfrm>
            <a:prstGeom prst="rect">
              <a:avLst/>
            </a:prstGeom>
            <a:noFill/>
          </p:spPr>
          <p:txBody>
            <a:bodyPr wrap="square" rtlCol="0">
              <a:spAutoFit/>
            </a:bodyPr>
            <a:lstStyle/>
            <a:p>
              <a:r>
                <a:rPr lang="en-US" sz="3000" b="1">
                  <a:solidFill>
                    <a:schemeClr val="bg1"/>
                  </a:solidFill>
                  <a:latin typeface="Century Gothic" panose="020B0502020202020204" pitchFamily="34" charset="0"/>
                </a:rPr>
                <a:t>HAWKES</a:t>
              </a:r>
              <a:r>
                <a:rPr lang="en-US" sz="2800">
                  <a:solidFill>
                    <a:schemeClr val="bg1"/>
                  </a:solidFill>
                  <a:latin typeface="Century Gothic" panose="020B0502020202020204" pitchFamily="34" charset="0"/>
                </a:rPr>
                <a:t> LEARNING</a:t>
              </a:r>
            </a:p>
          </p:txBody>
        </p:sp>
      </p:gr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A3C89F5-5AC7-42CA-B269-E0EF8850E061}"/>
              </a:ext>
            </a:extLst>
          </p:cNvPr>
          <p:cNvSpPr txBox="1"/>
          <p:nvPr/>
        </p:nvSpPr>
        <p:spPr>
          <a:xfrm>
            <a:off x="1459469" y="1433251"/>
            <a:ext cx="9273061" cy="5016758"/>
          </a:xfrm>
          <a:prstGeom prst="rect">
            <a:avLst/>
          </a:prstGeom>
          <a:solidFill>
            <a:srgbClr val="627981"/>
          </a:solidFill>
          <a:ln>
            <a:solidFill>
              <a:srgbClr val="627981"/>
            </a:solidFill>
          </a:ln>
        </p:spPr>
        <p:txBody>
          <a:bodyPr wrap="square" rtlCol="0" anchor="ctr">
            <a:spAutoFit/>
          </a:bodyPr>
          <a:lstStyle/>
          <a:p>
            <a:pPr marL="342900" indent="-342900">
              <a:buFont typeface="Arial" panose="020B0604020202020204" pitchFamily="34" charset="0"/>
              <a:buChar char="•"/>
            </a:pPr>
            <a:r>
              <a:rPr lang="en-US" sz="2000" dirty="0">
                <a:solidFill>
                  <a:schemeClr val="bg1"/>
                </a:solidFill>
              </a:rPr>
              <a:t>Economics seeks to solve the problem of scarcity, which is when human wants for goods and services exceed the available supply.</a:t>
            </a:r>
          </a:p>
          <a:p>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A modern economy displays a division of labor, in which people earn income by specializing in what they produce and then use that income to purchase the products they need or want.</a:t>
            </a:r>
          </a:p>
          <a:p>
            <a:pPr marL="342900" indent="-342900">
              <a:buFont typeface="Arial" panose="020B0604020202020204" pitchFamily="34" charset="0"/>
              <a:buChar char="•"/>
            </a:pPr>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Division and specialization of labor only work when individuals can purchase what they do not produce in markets.</a:t>
            </a:r>
          </a:p>
          <a:p>
            <a:pPr marL="342900" indent="-342900">
              <a:buFont typeface="Arial" panose="020B0604020202020204" pitchFamily="34" charset="0"/>
              <a:buChar char="•"/>
            </a:pPr>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Learning about economics helps you understand the major problems facing the world today, prepares you to be a good citizen, and helps you become a well-rounded thinker.</a:t>
            </a:r>
          </a:p>
          <a:p>
            <a:pPr marL="342900" indent="-342900">
              <a:buFont typeface="Arial" panose="020B0604020202020204" pitchFamily="34" charset="0"/>
              <a:buChar char="•"/>
            </a:pPr>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Microeconomics and macroeconomics are two different perspectives on the economy.</a:t>
            </a:r>
          </a:p>
        </p:txBody>
      </p:sp>
    </p:spTree>
    <p:extLst>
      <p:ext uri="{BB962C8B-B14F-4D97-AF65-F5344CB8AC3E}">
        <p14:creationId xmlns:p14="http://schemas.microsoft.com/office/powerpoint/2010/main" val="17449790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5A7E83"/>
        </a:solidFill>
        <a:effectLst/>
      </p:bgPr>
    </p:bg>
    <p:spTree>
      <p:nvGrpSpPr>
        <p:cNvPr id="1" name=""/>
        <p:cNvGrpSpPr/>
        <p:nvPr/>
      </p:nvGrpSpPr>
      <p:grpSpPr>
        <a:xfrm>
          <a:off x="0" y="0"/>
          <a:ext cx="0" cy="0"/>
          <a:chOff x="0" y="0"/>
          <a:chExt cx="0" cy="0"/>
        </a:xfrm>
      </p:grpSpPr>
      <p:cxnSp>
        <p:nvCxnSpPr>
          <p:cNvPr id="11" name="Straight Connector 10"/>
          <p:cNvCxnSpPr/>
          <p:nvPr/>
        </p:nvCxnSpPr>
        <p:spPr>
          <a:xfrm>
            <a:off x="1859169" y="2729726"/>
            <a:ext cx="842962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1524000" y="1410227"/>
            <a:ext cx="9144000"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HAWKES</a:t>
            </a:r>
            <a:r>
              <a:rPr kumimoji="0" lang="en-US" sz="72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LEARNING</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1108" y="3050910"/>
            <a:ext cx="609600" cy="609600"/>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6179" y="3050910"/>
            <a:ext cx="609600" cy="609600"/>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17122" y="3050910"/>
            <a:ext cx="609600" cy="609600"/>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68065" y="3050910"/>
            <a:ext cx="609600" cy="609600"/>
          </a:xfrm>
          <a:prstGeom prst="rect">
            <a:avLst/>
          </a:prstGeom>
        </p:spPr>
      </p:pic>
    </p:spTree>
    <p:extLst>
      <p:ext uri="{BB962C8B-B14F-4D97-AF65-F5344CB8AC3E}">
        <p14:creationId xmlns:p14="http://schemas.microsoft.com/office/powerpoint/2010/main" val="42400331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What Is Economics?</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4" name="Group 33">
            <a:extLst>
              <a:ext uri="{FF2B5EF4-FFF2-40B4-BE49-F238E27FC236}">
                <a16:creationId xmlns:a16="http://schemas.microsoft.com/office/drawing/2014/main" id="{535EB0BF-70E3-40C9-8054-79AE266B42A3}"/>
              </a:ext>
            </a:extLst>
          </p:cNvPr>
          <p:cNvGrpSpPr/>
          <p:nvPr/>
        </p:nvGrpSpPr>
        <p:grpSpPr>
          <a:xfrm>
            <a:off x="1795460" y="1383374"/>
            <a:ext cx="8601079" cy="1067579"/>
            <a:chOff x="542922" y="1736761"/>
            <a:chExt cx="8601079" cy="806935"/>
          </a:xfrm>
          <a:solidFill>
            <a:srgbClr val="5A7E83"/>
          </a:solidFill>
        </p:grpSpPr>
        <p:sp>
          <p:nvSpPr>
            <p:cNvPr id="5" name="Rectangle 4">
              <a:extLst>
                <a:ext uri="{FF2B5EF4-FFF2-40B4-BE49-F238E27FC236}">
                  <a16:creationId xmlns:a16="http://schemas.microsoft.com/office/drawing/2014/main" id="{04FE9968-DDEB-4D59-957F-82F3FD08798C}"/>
                </a:ext>
              </a:extLst>
            </p:cNvPr>
            <p:cNvSpPr/>
            <p:nvPr/>
          </p:nvSpPr>
          <p:spPr>
            <a:xfrm>
              <a:off x="542922" y="1736761"/>
              <a:ext cx="8601079"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6" name="TextBox 5">
              <a:extLst>
                <a:ext uri="{FF2B5EF4-FFF2-40B4-BE49-F238E27FC236}">
                  <a16:creationId xmlns:a16="http://schemas.microsoft.com/office/drawing/2014/main" id="{1E12D872-BE7C-4D1E-B0AA-502321BE06C7}"/>
                </a:ext>
              </a:extLst>
            </p:cNvPr>
            <p:cNvSpPr txBox="1"/>
            <p:nvPr/>
          </p:nvSpPr>
          <p:spPr>
            <a:xfrm>
              <a:off x="667087" y="1942890"/>
              <a:ext cx="8349095" cy="442005"/>
            </a:xfrm>
            <a:prstGeom prst="rect">
              <a:avLst/>
            </a:prstGeom>
            <a:grpFill/>
          </p:spPr>
          <p:txBody>
            <a:bodyPr wrap="square" rtlCol="0">
              <a:spAutoFit/>
            </a:bodyPr>
            <a:lstStyle/>
            <a:p>
              <a:pPr algn="ctr"/>
              <a:r>
                <a:rPr lang="en-US" sz="3200" dirty="0">
                  <a:solidFill>
                    <a:schemeClr val="bg1"/>
                  </a:solidFill>
                </a:rPr>
                <a:t>What is economics, and why should you study it?</a:t>
              </a:r>
            </a:p>
          </p:txBody>
        </p:sp>
      </p:grpSp>
      <p:sp>
        <p:nvSpPr>
          <p:cNvPr id="19" name="Up Arrow 16">
            <a:extLst>
              <a:ext uri="{FF2B5EF4-FFF2-40B4-BE49-F238E27FC236}">
                <a16:creationId xmlns:a16="http://schemas.microsoft.com/office/drawing/2014/main" id="{6E6BF6A6-095D-4742-A810-C6214D76B189}"/>
              </a:ext>
            </a:extLst>
          </p:cNvPr>
          <p:cNvSpPr/>
          <p:nvPr/>
        </p:nvSpPr>
        <p:spPr>
          <a:xfrm>
            <a:off x="8098787" y="4058961"/>
            <a:ext cx="661012" cy="834722"/>
          </a:xfrm>
          <a:prstGeom prst="upArrow">
            <a:avLst/>
          </a:prstGeom>
          <a:solidFill>
            <a:srgbClr val="5A7E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FBF6F0DA-1BC0-4C36-A26B-2A940124A843}"/>
              </a:ext>
            </a:extLst>
          </p:cNvPr>
          <p:cNvSpPr txBox="1"/>
          <p:nvPr/>
        </p:nvSpPr>
        <p:spPr>
          <a:xfrm>
            <a:off x="6463876" y="4851645"/>
            <a:ext cx="3930835" cy="1554480"/>
          </a:xfrm>
          <a:prstGeom prst="rect">
            <a:avLst/>
          </a:prstGeom>
          <a:solidFill>
            <a:srgbClr val="5A7E83"/>
          </a:solidFill>
        </p:spPr>
        <p:txBody>
          <a:bodyPr wrap="square" rtlCol="0" anchor="ctr">
            <a:spAutoFit/>
          </a:bodyPr>
          <a:lstStyle/>
          <a:p>
            <a:pPr algn="ctr"/>
            <a:r>
              <a:rPr lang="en-US" sz="2400" dirty="0">
                <a:solidFill>
                  <a:schemeClr val="bg1"/>
                </a:solidFill>
              </a:rPr>
              <a:t>It is NOT the study of business.</a:t>
            </a:r>
          </a:p>
        </p:txBody>
      </p:sp>
      <p:sp>
        <p:nvSpPr>
          <p:cNvPr id="24" name="Up Arrow 20">
            <a:extLst>
              <a:ext uri="{FF2B5EF4-FFF2-40B4-BE49-F238E27FC236}">
                <a16:creationId xmlns:a16="http://schemas.microsoft.com/office/drawing/2014/main" id="{AA5BABC0-E58B-404C-B0DC-9A02CF80B76E}"/>
              </a:ext>
            </a:extLst>
          </p:cNvPr>
          <p:cNvSpPr/>
          <p:nvPr/>
        </p:nvSpPr>
        <p:spPr>
          <a:xfrm>
            <a:off x="3428543" y="4044834"/>
            <a:ext cx="661012" cy="834722"/>
          </a:xfrm>
          <a:prstGeom prst="upArrow">
            <a:avLst/>
          </a:prstGeom>
          <a:solidFill>
            <a:srgbClr val="5A7E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F5000CB3-1C8A-41F3-9795-0EC7E348843E}"/>
              </a:ext>
            </a:extLst>
          </p:cNvPr>
          <p:cNvSpPr txBox="1"/>
          <p:nvPr/>
        </p:nvSpPr>
        <p:spPr>
          <a:xfrm>
            <a:off x="1793632" y="4851645"/>
            <a:ext cx="3930835" cy="1569660"/>
          </a:xfrm>
          <a:prstGeom prst="rect">
            <a:avLst/>
          </a:prstGeom>
          <a:solidFill>
            <a:srgbClr val="5A7E83"/>
          </a:solidFill>
        </p:spPr>
        <p:txBody>
          <a:bodyPr wrap="square" rtlCol="0">
            <a:spAutoFit/>
          </a:bodyPr>
          <a:lstStyle/>
          <a:p>
            <a:pPr algn="ctr"/>
            <a:r>
              <a:rPr lang="en-US" sz="2400" dirty="0">
                <a:solidFill>
                  <a:schemeClr val="bg1"/>
                </a:solidFill>
              </a:rPr>
              <a:t>It is NOT primarily about money or finance or the stock market, although these are all things that economists study. </a:t>
            </a:r>
          </a:p>
        </p:txBody>
      </p:sp>
      <p:grpSp>
        <p:nvGrpSpPr>
          <p:cNvPr id="16" name="Group 33">
            <a:extLst>
              <a:ext uri="{FF2B5EF4-FFF2-40B4-BE49-F238E27FC236}">
                <a16:creationId xmlns:a16="http://schemas.microsoft.com/office/drawing/2014/main" id="{446D10CE-BB8C-4FAB-87D9-C55DFDF52AC1}"/>
              </a:ext>
            </a:extLst>
          </p:cNvPr>
          <p:cNvGrpSpPr/>
          <p:nvPr/>
        </p:nvGrpSpPr>
        <p:grpSpPr>
          <a:xfrm>
            <a:off x="1793632" y="2696418"/>
            <a:ext cx="8601079" cy="1067579"/>
            <a:chOff x="542922" y="1736761"/>
            <a:chExt cx="8601079" cy="806935"/>
          </a:xfrm>
          <a:solidFill>
            <a:srgbClr val="5A7E83"/>
          </a:solidFill>
        </p:grpSpPr>
        <p:sp>
          <p:nvSpPr>
            <p:cNvPr id="17" name="Rectangle 16">
              <a:extLst>
                <a:ext uri="{FF2B5EF4-FFF2-40B4-BE49-F238E27FC236}">
                  <a16:creationId xmlns:a16="http://schemas.microsoft.com/office/drawing/2014/main" id="{6CB0ED4D-095B-4CB4-9B78-B14E9DFEC5A2}"/>
                </a:ext>
              </a:extLst>
            </p:cNvPr>
            <p:cNvSpPr/>
            <p:nvPr/>
          </p:nvSpPr>
          <p:spPr>
            <a:xfrm>
              <a:off x="542922" y="1736761"/>
              <a:ext cx="8601079"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8" name="TextBox 17">
              <a:extLst>
                <a:ext uri="{FF2B5EF4-FFF2-40B4-BE49-F238E27FC236}">
                  <a16:creationId xmlns:a16="http://schemas.microsoft.com/office/drawing/2014/main" id="{2B0DF110-1E9A-4653-82F0-3CECF8183A61}"/>
                </a:ext>
              </a:extLst>
            </p:cNvPr>
            <p:cNvSpPr txBox="1"/>
            <p:nvPr/>
          </p:nvSpPr>
          <p:spPr>
            <a:xfrm>
              <a:off x="668913" y="1901816"/>
              <a:ext cx="8349095" cy="442005"/>
            </a:xfrm>
            <a:prstGeom prst="rect">
              <a:avLst/>
            </a:prstGeom>
            <a:grpFill/>
          </p:spPr>
          <p:txBody>
            <a:bodyPr wrap="square" rtlCol="0">
              <a:spAutoFit/>
            </a:bodyPr>
            <a:lstStyle/>
            <a:p>
              <a:pPr algn="ctr"/>
              <a:r>
                <a:rPr lang="en-US" sz="3200" dirty="0">
                  <a:solidFill>
                    <a:schemeClr val="bg1"/>
                  </a:solidFill>
                </a:rPr>
                <a:t>Economics may not be what you think it is.</a:t>
              </a:r>
            </a:p>
          </p:txBody>
        </p:sp>
      </p:grpSp>
    </p:spTree>
    <p:extLst>
      <p:ext uri="{BB962C8B-B14F-4D97-AF65-F5344CB8AC3E}">
        <p14:creationId xmlns:p14="http://schemas.microsoft.com/office/powerpoint/2010/main" val="4434565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What Is Economics?</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325CF618-6C01-4703-9D9A-B43367FA0C2E}"/>
              </a:ext>
            </a:extLst>
          </p:cNvPr>
          <p:cNvSpPr/>
          <p:nvPr/>
        </p:nvSpPr>
        <p:spPr>
          <a:xfrm>
            <a:off x="3620962" y="1863841"/>
            <a:ext cx="4950072" cy="1093742"/>
          </a:xfrm>
          <a:prstGeom prst="rect">
            <a:avLst/>
          </a:prstGeom>
          <a:solidFill>
            <a:srgbClr val="5A7E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rgbClr val="323542"/>
              </a:solidFill>
            </a:endParaRPr>
          </a:p>
        </p:txBody>
      </p:sp>
      <p:sp>
        <p:nvSpPr>
          <p:cNvPr id="16" name="Rectangle 15">
            <a:extLst>
              <a:ext uri="{FF2B5EF4-FFF2-40B4-BE49-F238E27FC236}">
                <a16:creationId xmlns:a16="http://schemas.microsoft.com/office/drawing/2014/main" id="{341FF043-27E6-4FF0-BD88-74D14DE8F00E}"/>
              </a:ext>
            </a:extLst>
          </p:cNvPr>
          <p:cNvSpPr/>
          <p:nvPr/>
        </p:nvSpPr>
        <p:spPr>
          <a:xfrm>
            <a:off x="4880350" y="1998818"/>
            <a:ext cx="2431308" cy="707886"/>
          </a:xfrm>
          <a:prstGeom prst="rect">
            <a:avLst/>
          </a:prstGeom>
        </p:spPr>
        <p:txBody>
          <a:bodyPr wrap="none">
            <a:spAutoFit/>
          </a:bodyPr>
          <a:lstStyle/>
          <a:p>
            <a:pPr algn="ctr"/>
            <a:r>
              <a:rPr lang="en-US" sz="4000" b="1" dirty="0">
                <a:solidFill>
                  <a:schemeClr val="bg1"/>
                </a:solidFill>
              </a:rPr>
              <a:t>Economics</a:t>
            </a:r>
            <a:endParaRPr lang="en-US" sz="4000" dirty="0">
              <a:solidFill>
                <a:schemeClr val="bg1"/>
              </a:solidFill>
            </a:endParaRPr>
          </a:p>
        </p:txBody>
      </p:sp>
      <p:sp>
        <p:nvSpPr>
          <p:cNvPr id="17" name="Rectangle 16">
            <a:extLst>
              <a:ext uri="{FF2B5EF4-FFF2-40B4-BE49-F238E27FC236}">
                <a16:creationId xmlns:a16="http://schemas.microsoft.com/office/drawing/2014/main" id="{869AA872-6455-403A-8237-4E2DF9E2B17F}"/>
              </a:ext>
            </a:extLst>
          </p:cNvPr>
          <p:cNvSpPr/>
          <p:nvPr/>
        </p:nvSpPr>
        <p:spPr>
          <a:xfrm>
            <a:off x="1881187" y="3800821"/>
            <a:ext cx="8429625" cy="869118"/>
          </a:xfrm>
          <a:prstGeom prst="rect">
            <a:avLst/>
          </a:prstGeom>
          <a:solidFill>
            <a:srgbClr val="5A7E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rgbClr val="323542"/>
              </a:solidFill>
            </a:endParaRPr>
          </a:p>
        </p:txBody>
      </p:sp>
      <p:sp>
        <p:nvSpPr>
          <p:cNvPr id="18" name="TextBox 17">
            <a:extLst>
              <a:ext uri="{FF2B5EF4-FFF2-40B4-BE49-F238E27FC236}">
                <a16:creationId xmlns:a16="http://schemas.microsoft.com/office/drawing/2014/main" id="{F71F4CD7-7475-4401-BA2F-14D4FB98D4FB}"/>
              </a:ext>
            </a:extLst>
          </p:cNvPr>
          <p:cNvSpPr txBox="1"/>
          <p:nvPr/>
        </p:nvSpPr>
        <p:spPr>
          <a:xfrm>
            <a:off x="2096457" y="4004547"/>
            <a:ext cx="7999081" cy="461665"/>
          </a:xfrm>
          <a:prstGeom prst="rect">
            <a:avLst/>
          </a:prstGeom>
          <a:solidFill>
            <a:srgbClr val="5A7E83"/>
          </a:solidFill>
        </p:spPr>
        <p:txBody>
          <a:bodyPr wrap="square" rtlCol="0">
            <a:spAutoFit/>
          </a:bodyPr>
          <a:lstStyle/>
          <a:p>
            <a:pPr algn="ctr"/>
            <a:r>
              <a:rPr lang="en-US" sz="2400" dirty="0">
                <a:solidFill>
                  <a:schemeClr val="bg1"/>
                </a:solidFill>
                <a:cs typeface="Times New Roman" panose="02020603050405020304" pitchFamily="18" charset="0"/>
              </a:rPr>
              <a:t>the study of how people make decisions in the face of </a:t>
            </a:r>
            <a:r>
              <a:rPr lang="en-US" sz="2400" b="1" dirty="0">
                <a:solidFill>
                  <a:schemeClr val="bg1"/>
                </a:solidFill>
                <a:cs typeface="Times New Roman" panose="02020603050405020304" pitchFamily="18" charset="0"/>
              </a:rPr>
              <a:t>scarcity</a:t>
            </a:r>
            <a:endParaRPr lang="en-US" sz="2400" dirty="0">
              <a:solidFill>
                <a:schemeClr val="bg1"/>
              </a:solidFill>
            </a:endParaRPr>
          </a:p>
        </p:txBody>
      </p:sp>
      <p:sp>
        <p:nvSpPr>
          <p:cNvPr id="28" name="Up Arrow 4">
            <a:extLst>
              <a:ext uri="{FF2B5EF4-FFF2-40B4-BE49-F238E27FC236}">
                <a16:creationId xmlns:a16="http://schemas.microsoft.com/office/drawing/2014/main" id="{3422DE0E-FAC1-46A2-9F2B-B2BF7575E577}"/>
              </a:ext>
            </a:extLst>
          </p:cNvPr>
          <p:cNvSpPr/>
          <p:nvPr/>
        </p:nvSpPr>
        <p:spPr>
          <a:xfrm>
            <a:off x="5765492" y="3227946"/>
            <a:ext cx="661012" cy="738130"/>
          </a:xfrm>
          <a:prstGeom prst="upArrow">
            <a:avLst/>
          </a:prstGeom>
          <a:solidFill>
            <a:srgbClr val="5A7E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peech Bubble: Oval 2">
            <a:extLst>
              <a:ext uri="{FF2B5EF4-FFF2-40B4-BE49-F238E27FC236}">
                <a16:creationId xmlns:a16="http://schemas.microsoft.com/office/drawing/2014/main" id="{2D86F995-181E-44C2-B074-7881EE2FE620}"/>
              </a:ext>
            </a:extLst>
          </p:cNvPr>
          <p:cNvSpPr/>
          <p:nvPr/>
        </p:nvSpPr>
        <p:spPr>
          <a:xfrm>
            <a:off x="9183919" y="1500381"/>
            <a:ext cx="2253780" cy="1959570"/>
          </a:xfrm>
          <a:prstGeom prst="wedgeEllipseCallout">
            <a:avLst>
              <a:gd name="adj1" fmla="val -43975"/>
              <a:gd name="adj2" fmla="val 61114"/>
            </a:avLst>
          </a:prstGeom>
          <a:solidFill>
            <a:srgbClr val="5A7E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Sometimes it is called the science of scarcity!</a:t>
            </a:r>
          </a:p>
        </p:txBody>
      </p:sp>
    </p:spTree>
    <p:extLst>
      <p:ext uri="{BB962C8B-B14F-4D97-AF65-F5344CB8AC3E}">
        <p14:creationId xmlns:p14="http://schemas.microsoft.com/office/powerpoint/2010/main" val="30618676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3999" y="378577"/>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FRED</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4" name="Group 13">
            <a:extLst>
              <a:ext uri="{FF2B5EF4-FFF2-40B4-BE49-F238E27FC236}">
                <a16:creationId xmlns:a16="http://schemas.microsoft.com/office/drawing/2014/main" id="{07A8CF69-5CD1-4892-82FC-34A3EA082138}"/>
              </a:ext>
            </a:extLst>
          </p:cNvPr>
          <p:cNvGrpSpPr/>
          <p:nvPr/>
        </p:nvGrpSpPr>
        <p:grpSpPr>
          <a:xfrm>
            <a:off x="2135749" y="1620241"/>
            <a:ext cx="8058154" cy="806935"/>
            <a:chOff x="542923" y="1736761"/>
            <a:chExt cx="8058154" cy="806935"/>
          </a:xfrm>
          <a:solidFill>
            <a:srgbClr val="627981"/>
          </a:solidFill>
        </p:grpSpPr>
        <p:sp>
          <p:nvSpPr>
            <p:cNvPr id="15" name="Rectangle 14">
              <a:extLst>
                <a:ext uri="{FF2B5EF4-FFF2-40B4-BE49-F238E27FC236}">
                  <a16:creationId xmlns:a16="http://schemas.microsoft.com/office/drawing/2014/main" id="{A1094039-3219-4A8B-903C-D16BC500BDED}"/>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6" name="TextBox 15">
              <a:extLst>
                <a:ext uri="{FF2B5EF4-FFF2-40B4-BE49-F238E27FC236}">
                  <a16:creationId xmlns:a16="http://schemas.microsoft.com/office/drawing/2014/main" id="{D21E5F1A-81E0-4970-83AD-D79FB967E25A}"/>
                </a:ext>
              </a:extLst>
            </p:cNvPr>
            <p:cNvSpPr txBox="1"/>
            <p:nvPr/>
          </p:nvSpPr>
          <p:spPr>
            <a:xfrm>
              <a:off x="655854" y="17862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Data is important in economics because it describes and measures the issues and problems that economics seeks to understand.</a:t>
              </a:r>
            </a:p>
          </p:txBody>
        </p:sp>
      </p:grpSp>
      <p:grpSp>
        <p:nvGrpSpPr>
          <p:cNvPr id="17" name="Group 16">
            <a:extLst>
              <a:ext uri="{FF2B5EF4-FFF2-40B4-BE49-F238E27FC236}">
                <a16:creationId xmlns:a16="http://schemas.microsoft.com/office/drawing/2014/main" id="{814C246D-55AE-40B3-8B12-FA1A95C318E6}"/>
              </a:ext>
            </a:extLst>
          </p:cNvPr>
          <p:cNvGrpSpPr/>
          <p:nvPr/>
        </p:nvGrpSpPr>
        <p:grpSpPr>
          <a:xfrm>
            <a:off x="2135749" y="2523086"/>
            <a:ext cx="8058154" cy="806935"/>
            <a:chOff x="542923" y="1736761"/>
            <a:chExt cx="8058154" cy="806935"/>
          </a:xfrm>
          <a:solidFill>
            <a:srgbClr val="627981"/>
          </a:solidFill>
        </p:grpSpPr>
        <p:sp>
          <p:nvSpPr>
            <p:cNvPr id="18" name="Rectangle 17">
              <a:extLst>
                <a:ext uri="{FF2B5EF4-FFF2-40B4-BE49-F238E27FC236}">
                  <a16:creationId xmlns:a16="http://schemas.microsoft.com/office/drawing/2014/main" id="{8A5C311E-3FCE-43B8-87A9-FAF5DB3F14DB}"/>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9" name="TextBox 18">
              <a:extLst>
                <a:ext uri="{FF2B5EF4-FFF2-40B4-BE49-F238E27FC236}">
                  <a16:creationId xmlns:a16="http://schemas.microsoft.com/office/drawing/2014/main" id="{127BBAD0-C25F-4D77-811D-99007F8D4537}"/>
                </a:ext>
              </a:extLst>
            </p:cNvPr>
            <p:cNvSpPr txBox="1"/>
            <p:nvPr/>
          </p:nvSpPr>
          <p:spPr>
            <a:xfrm>
              <a:off x="599388" y="1910187"/>
              <a:ext cx="7807571" cy="400110"/>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A variety of government agencies publish economic and social data.</a:t>
              </a:r>
            </a:p>
          </p:txBody>
        </p:sp>
      </p:grpSp>
      <p:grpSp>
        <p:nvGrpSpPr>
          <p:cNvPr id="20" name="Group 19">
            <a:extLst>
              <a:ext uri="{FF2B5EF4-FFF2-40B4-BE49-F238E27FC236}">
                <a16:creationId xmlns:a16="http://schemas.microsoft.com/office/drawing/2014/main" id="{4A0713FB-980E-497E-A670-6EADB7900DE0}"/>
              </a:ext>
            </a:extLst>
          </p:cNvPr>
          <p:cNvGrpSpPr/>
          <p:nvPr/>
        </p:nvGrpSpPr>
        <p:grpSpPr>
          <a:xfrm>
            <a:off x="2135749" y="3425931"/>
            <a:ext cx="8058154" cy="806935"/>
            <a:chOff x="542923" y="1736761"/>
            <a:chExt cx="8058154" cy="806935"/>
          </a:xfrm>
          <a:solidFill>
            <a:srgbClr val="627981"/>
          </a:solidFill>
        </p:grpSpPr>
        <p:sp>
          <p:nvSpPr>
            <p:cNvPr id="21" name="Rectangle 20">
              <a:extLst>
                <a:ext uri="{FF2B5EF4-FFF2-40B4-BE49-F238E27FC236}">
                  <a16:creationId xmlns:a16="http://schemas.microsoft.com/office/drawing/2014/main" id="{98CD9020-6157-4C25-8672-F18424AC89E7}"/>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2" name="TextBox 21">
              <a:extLst>
                <a:ext uri="{FF2B5EF4-FFF2-40B4-BE49-F238E27FC236}">
                  <a16:creationId xmlns:a16="http://schemas.microsoft.com/office/drawing/2014/main" id="{F1060C57-8353-4CD3-AD2E-8CAD0948302E}"/>
                </a:ext>
              </a:extLst>
            </p:cNvPr>
            <p:cNvSpPr txBox="1"/>
            <p:nvPr/>
          </p:nvSpPr>
          <p:spPr>
            <a:xfrm>
              <a:off x="599388" y="1768293"/>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For this course, we will generally use data from the St. Louis Federal Reserve Bank's FRED database. </a:t>
              </a:r>
            </a:p>
          </p:txBody>
        </p:sp>
      </p:grpSp>
      <p:sp>
        <p:nvSpPr>
          <p:cNvPr id="25" name="Rectangle 24">
            <a:extLst>
              <a:ext uri="{FF2B5EF4-FFF2-40B4-BE49-F238E27FC236}">
                <a16:creationId xmlns:a16="http://schemas.microsoft.com/office/drawing/2014/main" id="{5C891059-9146-44AC-8ACF-093B4A86FD26}"/>
              </a:ext>
            </a:extLst>
          </p:cNvPr>
          <p:cNvSpPr/>
          <p:nvPr/>
        </p:nvSpPr>
        <p:spPr>
          <a:xfrm>
            <a:off x="1881190" y="4680374"/>
            <a:ext cx="8429625" cy="584775"/>
          </a:xfrm>
          <a:prstGeom prst="rect">
            <a:avLst/>
          </a:prstGeom>
        </p:spPr>
        <p:txBody>
          <a:bodyPr wrap="square">
            <a:spAutoFit/>
          </a:bodyPr>
          <a:lstStyle/>
          <a:p>
            <a:pPr algn="ctr"/>
            <a:r>
              <a:rPr lang="en-US" sz="3200" dirty="0"/>
              <a:t>Federal Reserve Economic Data</a:t>
            </a:r>
          </a:p>
        </p:txBody>
      </p:sp>
      <p:sp>
        <p:nvSpPr>
          <p:cNvPr id="27" name="Rectangle 26">
            <a:extLst>
              <a:ext uri="{FF2B5EF4-FFF2-40B4-BE49-F238E27FC236}">
                <a16:creationId xmlns:a16="http://schemas.microsoft.com/office/drawing/2014/main" id="{D6493714-FDC5-425D-93F1-641F5D9BDD5E}"/>
              </a:ext>
            </a:extLst>
          </p:cNvPr>
          <p:cNvSpPr/>
          <p:nvPr/>
        </p:nvSpPr>
        <p:spPr>
          <a:xfrm>
            <a:off x="3819863" y="5349820"/>
            <a:ext cx="4552272" cy="584775"/>
          </a:xfrm>
          <a:prstGeom prst="rect">
            <a:avLst/>
          </a:prstGeom>
        </p:spPr>
        <p:txBody>
          <a:bodyPr wrap="none">
            <a:spAutoFit/>
          </a:bodyPr>
          <a:lstStyle/>
          <a:p>
            <a:r>
              <a:rPr lang="en-US" sz="3200" dirty="0"/>
              <a:t>hawkes.biz/</a:t>
            </a:r>
            <a:r>
              <a:rPr lang="en-US" sz="3200" dirty="0" err="1"/>
              <a:t>fredcategories</a:t>
            </a:r>
            <a:endParaRPr lang="en-US" sz="3200" dirty="0"/>
          </a:p>
        </p:txBody>
      </p:sp>
    </p:spTree>
    <p:extLst>
      <p:ext uri="{BB962C8B-B14F-4D97-AF65-F5344CB8AC3E}">
        <p14:creationId xmlns:p14="http://schemas.microsoft.com/office/powerpoint/2010/main" val="15355306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The Problem</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215BEF3E-2C16-46F2-9433-3FD2C4D404F9}"/>
              </a:ext>
            </a:extLst>
          </p:cNvPr>
          <p:cNvSpPr/>
          <p:nvPr/>
        </p:nvSpPr>
        <p:spPr>
          <a:xfrm>
            <a:off x="1881188" y="1383374"/>
            <a:ext cx="4110997" cy="584775"/>
          </a:xfrm>
          <a:prstGeom prst="rect">
            <a:avLst/>
          </a:prstGeom>
          <a:solidFill>
            <a:srgbClr val="5A7E83"/>
          </a:solidFill>
        </p:spPr>
        <p:txBody>
          <a:bodyPr wrap="square">
            <a:spAutoFit/>
          </a:bodyPr>
          <a:lstStyle/>
          <a:p>
            <a:r>
              <a:rPr lang="en-US" sz="3200" dirty="0">
                <a:solidFill>
                  <a:schemeClr val="bg1"/>
                </a:solidFill>
              </a:rPr>
              <a:t> Resources are </a:t>
            </a:r>
            <a:r>
              <a:rPr lang="en-US" sz="3200" b="1" dirty="0">
                <a:solidFill>
                  <a:schemeClr val="bg1"/>
                </a:solidFill>
              </a:rPr>
              <a:t>LIMITED</a:t>
            </a:r>
            <a:endParaRPr lang="en-US" sz="3200" dirty="0">
              <a:solidFill>
                <a:schemeClr val="bg1"/>
              </a:solidFill>
            </a:endParaRPr>
          </a:p>
        </p:txBody>
      </p:sp>
      <p:sp>
        <p:nvSpPr>
          <p:cNvPr id="3" name="Rectangle 2">
            <a:extLst>
              <a:ext uri="{FF2B5EF4-FFF2-40B4-BE49-F238E27FC236}">
                <a16:creationId xmlns:a16="http://schemas.microsoft.com/office/drawing/2014/main" id="{A5F35CD6-A2F7-4927-BE57-536677DC5FD3}"/>
              </a:ext>
            </a:extLst>
          </p:cNvPr>
          <p:cNvSpPr/>
          <p:nvPr/>
        </p:nvSpPr>
        <p:spPr>
          <a:xfrm>
            <a:off x="6199817" y="1383374"/>
            <a:ext cx="4110995" cy="584775"/>
          </a:xfrm>
          <a:prstGeom prst="rect">
            <a:avLst/>
          </a:prstGeom>
          <a:solidFill>
            <a:srgbClr val="5A7E83"/>
          </a:solidFill>
        </p:spPr>
        <p:txBody>
          <a:bodyPr wrap="square">
            <a:spAutoFit/>
          </a:bodyPr>
          <a:lstStyle/>
          <a:p>
            <a:r>
              <a:rPr lang="en-US" sz="3200" dirty="0">
                <a:solidFill>
                  <a:schemeClr val="bg1"/>
                </a:solidFill>
              </a:rPr>
              <a:t> Wants are </a:t>
            </a:r>
            <a:r>
              <a:rPr lang="en-US" sz="3200" b="1" dirty="0">
                <a:solidFill>
                  <a:schemeClr val="bg1"/>
                </a:solidFill>
              </a:rPr>
              <a:t>UNLIMITED</a:t>
            </a:r>
            <a:endParaRPr lang="en-US" sz="3200" dirty="0">
              <a:solidFill>
                <a:schemeClr val="bg1"/>
              </a:solidFill>
            </a:endParaRPr>
          </a:p>
        </p:txBody>
      </p:sp>
      <p:pic>
        <p:nvPicPr>
          <p:cNvPr id="1026" name="Picture 2" descr="A photograph of a homeless man sleeping on the street">
            <a:extLst>
              <a:ext uri="{FF2B5EF4-FFF2-40B4-BE49-F238E27FC236}">
                <a16:creationId xmlns:a16="http://schemas.microsoft.com/office/drawing/2014/main" id="{F7D34A8D-A252-4312-9D73-401F087185B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66390" y="2274180"/>
            <a:ext cx="3859218" cy="2894414"/>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a:extLst>
              <a:ext uri="{FF2B5EF4-FFF2-40B4-BE49-F238E27FC236}">
                <a16:creationId xmlns:a16="http://schemas.microsoft.com/office/drawing/2014/main" id="{A2E054AB-A486-44B9-8A22-993E04A7D924}"/>
              </a:ext>
            </a:extLst>
          </p:cNvPr>
          <p:cNvGrpSpPr/>
          <p:nvPr/>
        </p:nvGrpSpPr>
        <p:grpSpPr>
          <a:xfrm>
            <a:off x="2066923" y="5474626"/>
            <a:ext cx="8058154" cy="806935"/>
            <a:chOff x="542923" y="1736761"/>
            <a:chExt cx="8058154" cy="806935"/>
          </a:xfrm>
          <a:solidFill>
            <a:srgbClr val="627981"/>
          </a:solidFill>
        </p:grpSpPr>
        <p:sp>
          <p:nvSpPr>
            <p:cNvPr id="9" name="Rectangle 8">
              <a:extLst>
                <a:ext uri="{FF2B5EF4-FFF2-40B4-BE49-F238E27FC236}">
                  <a16:creationId xmlns:a16="http://schemas.microsoft.com/office/drawing/2014/main" id="{B38AD1F2-B003-4C05-A48C-32D6EDD34CC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0" name="TextBox 9">
              <a:extLst>
                <a:ext uri="{FF2B5EF4-FFF2-40B4-BE49-F238E27FC236}">
                  <a16:creationId xmlns:a16="http://schemas.microsoft.com/office/drawing/2014/main" id="{0705475F-F837-482D-B5E1-A4DF43D8A6A0}"/>
                </a:ext>
              </a:extLst>
            </p:cNvPr>
            <p:cNvSpPr txBox="1"/>
            <p:nvPr/>
          </p:nvSpPr>
          <p:spPr>
            <a:xfrm>
              <a:off x="668214" y="1940173"/>
              <a:ext cx="7807571" cy="400110"/>
            </a:xfrm>
            <a:prstGeom prst="rect">
              <a:avLst/>
            </a:prstGeom>
            <a:grpFill/>
          </p:spPr>
          <p:txBody>
            <a:bodyPr wrap="square" rtlCol="0">
              <a:spAutoFit/>
            </a:bodyPr>
            <a:lstStyle/>
            <a:p>
              <a:pPr algn="ctr"/>
              <a:r>
                <a:rPr lang="en-US" sz="2000" dirty="0">
                  <a:solidFill>
                    <a:schemeClr val="bg1"/>
                  </a:solidFill>
                </a:rPr>
                <a:t>Homeless people are a stark reminder that scarcity of resources is real.</a:t>
              </a:r>
            </a:p>
          </p:txBody>
        </p:sp>
      </p:grpSp>
    </p:spTree>
    <p:extLst>
      <p:ext uri="{BB962C8B-B14F-4D97-AF65-F5344CB8AC3E}">
        <p14:creationId xmlns:p14="http://schemas.microsoft.com/office/powerpoint/2010/main" val="18064532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Choice</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AA7F1D1C-3E3E-492A-88F1-B1A88B457B09}"/>
              </a:ext>
            </a:extLst>
          </p:cNvPr>
          <p:cNvSpPr/>
          <p:nvPr/>
        </p:nvSpPr>
        <p:spPr>
          <a:xfrm>
            <a:off x="850490" y="1763288"/>
            <a:ext cx="10491019" cy="523220"/>
          </a:xfrm>
          <a:prstGeom prst="rect">
            <a:avLst/>
          </a:prstGeom>
          <a:solidFill>
            <a:srgbClr val="5A7E83"/>
          </a:solidFill>
        </p:spPr>
        <p:txBody>
          <a:bodyPr wrap="square">
            <a:spAutoFit/>
          </a:bodyPr>
          <a:lstStyle/>
          <a:p>
            <a:r>
              <a:rPr lang="en-US" sz="2800" dirty="0">
                <a:solidFill>
                  <a:schemeClr val="bg1"/>
                </a:solidFill>
              </a:rPr>
              <a:t>Since resources are finite, we must make the best choices that we can.</a:t>
            </a:r>
          </a:p>
        </p:txBody>
      </p:sp>
      <p:grpSp>
        <p:nvGrpSpPr>
          <p:cNvPr id="5" name="Group 4">
            <a:extLst>
              <a:ext uri="{FF2B5EF4-FFF2-40B4-BE49-F238E27FC236}">
                <a16:creationId xmlns:a16="http://schemas.microsoft.com/office/drawing/2014/main" id="{6875F38C-9435-4222-9822-3321262DB8D1}"/>
              </a:ext>
            </a:extLst>
          </p:cNvPr>
          <p:cNvGrpSpPr/>
          <p:nvPr/>
        </p:nvGrpSpPr>
        <p:grpSpPr>
          <a:xfrm>
            <a:off x="2624129" y="3849056"/>
            <a:ext cx="2080340" cy="1617913"/>
            <a:chOff x="1149291" y="1753237"/>
            <a:chExt cx="2080340" cy="1617913"/>
          </a:xfrm>
          <a:solidFill>
            <a:srgbClr val="627981"/>
          </a:solidFill>
        </p:grpSpPr>
        <p:sp>
          <p:nvSpPr>
            <p:cNvPr id="6" name="Rectangle 5">
              <a:extLst>
                <a:ext uri="{FF2B5EF4-FFF2-40B4-BE49-F238E27FC236}">
                  <a16:creationId xmlns:a16="http://schemas.microsoft.com/office/drawing/2014/main" id="{664B4FC7-CC01-4AB2-B84D-DC48E8B883F9}"/>
                </a:ext>
              </a:extLst>
            </p:cNvPr>
            <p:cNvSpPr/>
            <p:nvPr/>
          </p:nvSpPr>
          <p:spPr>
            <a:xfrm>
              <a:off x="1149291" y="1753237"/>
              <a:ext cx="2080340" cy="161791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bg1"/>
                </a:solidFill>
              </a:endParaRPr>
            </a:p>
          </p:txBody>
        </p:sp>
        <p:sp>
          <p:nvSpPr>
            <p:cNvPr id="7" name="TextBox 6">
              <a:extLst>
                <a:ext uri="{FF2B5EF4-FFF2-40B4-BE49-F238E27FC236}">
                  <a16:creationId xmlns:a16="http://schemas.microsoft.com/office/drawing/2014/main" id="{43222915-C25E-472C-A783-54528C375332}"/>
                </a:ext>
              </a:extLst>
            </p:cNvPr>
            <p:cNvSpPr txBox="1"/>
            <p:nvPr/>
          </p:nvSpPr>
          <p:spPr>
            <a:xfrm>
              <a:off x="1206105" y="2258976"/>
              <a:ext cx="1966711" cy="584775"/>
            </a:xfrm>
            <a:prstGeom prst="rect">
              <a:avLst/>
            </a:prstGeom>
            <a:grpFill/>
          </p:spPr>
          <p:txBody>
            <a:bodyPr wrap="square" rtlCol="0" anchor="ctr">
              <a:spAutoFit/>
            </a:bodyPr>
            <a:lstStyle/>
            <a:p>
              <a:pPr algn="ctr"/>
              <a:r>
                <a:rPr lang="en-US" sz="3200" dirty="0">
                  <a:solidFill>
                    <a:schemeClr val="bg1"/>
                  </a:solidFill>
                </a:rPr>
                <a:t>Individuals</a:t>
              </a:r>
            </a:p>
          </p:txBody>
        </p:sp>
      </p:grpSp>
      <p:grpSp>
        <p:nvGrpSpPr>
          <p:cNvPr id="8" name="Group 7">
            <a:extLst>
              <a:ext uri="{FF2B5EF4-FFF2-40B4-BE49-F238E27FC236}">
                <a16:creationId xmlns:a16="http://schemas.microsoft.com/office/drawing/2014/main" id="{EADDA3DC-ED1A-431D-97DA-7C0ACF1045E2}"/>
              </a:ext>
            </a:extLst>
          </p:cNvPr>
          <p:cNvGrpSpPr/>
          <p:nvPr/>
        </p:nvGrpSpPr>
        <p:grpSpPr>
          <a:xfrm>
            <a:off x="7461209" y="3849056"/>
            <a:ext cx="2080340" cy="1617913"/>
            <a:chOff x="5914363" y="1747690"/>
            <a:chExt cx="2080340" cy="1617913"/>
          </a:xfrm>
          <a:solidFill>
            <a:srgbClr val="627981"/>
          </a:solidFill>
        </p:grpSpPr>
        <p:sp>
          <p:nvSpPr>
            <p:cNvPr id="9" name="Rectangle 8">
              <a:extLst>
                <a:ext uri="{FF2B5EF4-FFF2-40B4-BE49-F238E27FC236}">
                  <a16:creationId xmlns:a16="http://schemas.microsoft.com/office/drawing/2014/main" id="{07784427-4896-400E-AD83-838A44DFCA64}"/>
                </a:ext>
              </a:extLst>
            </p:cNvPr>
            <p:cNvSpPr/>
            <p:nvPr/>
          </p:nvSpPr>
          <p:spPr>
            <a:xfrm>
              <a:off x="5914363" y="1747690"/>
              <a:ext cx="2080340" cy="161791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bg1"/>
                </a:solidFill>
              </a:endParaRPr>
            </a:p>
          </p:txBody>
        </p:sp>
        <p:sp>
          <p:nvSpPr>
            <p:cNvPr id="10" name="TextBox 9">
              <a:extLst>
                <a:ext uri="{FF2B5EF4-FFF2-40B4-BE49-F238E27FC236}">
                  <a16:creationId xmlns:a16="http://schemas.microsoft.com/office/drawing/2014/main" id="{821728FE-9463-4403-8FB6-87DBD424A77F}"/>
                </a:ext>
              </a:extLst>
            </p:cNvPr>
            <p:cNvSpPr txBox="1"/>
            <p:nvPr/>
          </p:nvSpPr>
          <p:spPr>
            <a:xfrm>
              <a:off x="6122276" y="2258976"/>
              <a:ext cx="1664514" cy="584775"/>
            </a:xfrm>
            <a:prstGeom prst="rect">
              <a:avLst/>
            </a:prstGeom>
            <a:grpFill/>
          </p:spPr>
          <p:txBody>
            <a:bodyPr wrap="square" rtlCol="0" anchor="ctr">
              <a:spAutoFit/>
            </a:bodyPr>
            <a:lstStyle/>
            <a:p>
              <a:pPr algn="ctr"/>
              <a:r>
                <a:rPr lang="en-US" sz="3200" dirty="0">
                  <a:solidFill>
                    <a:schemeClr val="bg1"/>
                  </a:solidFill>
                </a:rPr>
                <a:t>Nations</a:t>
              </a:r>
            </a:p>
          </p:txBody>
        </p:sp>
      </p:grpSp>
      <p:grpSp>
        <p:nvGrpSpPr>
          <p:cNvPr id="11" name="Group 10">
            <a:extLst>
              <a:ext uri="{FF2B5EF4-FFF2-40B4-BE49-F238E27FC236}">
                <a16:creationId xmlns:a16="http://schemas.microsoft.com/office/drawing/2014/main" id="{F69816C1-5A8C-4DA7-B16A-DB73671E3DDE}"/>
              </a:ext>
            </a:extLst>
          </p:cNvPr>
          <p:cNvGrpSpPr/>
          <p:nvPr/>
        </p:nvGrpSpPr>
        <p:grpSpPr>
          <a:xfrm>
            <a:off x="5042669" y="3838225"/>
            <a:ext cx="2080340" cy="1617913"/>
            <a:chOff x="3531827" y="1747690"/>
            <a:chExt cx="2080340" cy="1617913"/>
          </a:xfrm>
          <a:solidFill>
            <a:srgbClr val="627981"/>
          </a:solidFill>
        </p:grpSpPr>
        <p:sp>
          <p:nvSpPr>
            <p:cNvPr id="12" name="Rectangle 11">
              <a:extLst>
                <a:ext uri="{FF2B5EF4-FFF2-40B4-BE49-F238E27FC236}">
                  <a16:creationId xmlns:a16="http://schemas.microsoft.com/office/drawing/2014/main" id="{59F6DAC2-F615-4D8F-801E-922435E4AB40}"/>
                </a:ext>
              </a:extLst>
            </p:cNvPr>
            <p:cNvSpPr/>
            <p:nvPr/>
          </p:nvSpPr>
          <p:spPr>
            <a:xfrm>
              <a:off x="3531827" y="1747690"/>
              <a:ext cx="2080340" cy="161791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bg1"/>
                </a:solidFill>
              </a:endParaRPr>
            </a:p>
          </p:txBody>
        </p:sp>
        <p:sp>
          <p:nvSpPr>
            <p:cNvPr id="13" name="TextBox 12">
              <a:extLst>
                <a:ext uri="{FF2B5EF4-FFF2-40B4-BE49-F238E27FC236}">
                  <a16:creationId xmlns:a16="http://schemas.microsoft.com/office/drawing/2014/main" id="{32B92577-0126-4F08-AA4D-671956AA1C54}"/>
                </a:ext>
              </a:extLst>
            </p:cNvPr>
            <p:cNvSpPr txBox="1"/>
            <p:nvPr/>
          </p:nvSpPr>
          <p:spPr>
            <a:xfrm>
              <a:off x="3739740" y="2258976"/>
              <a:ext cx="1664514" cy="584775"/>
            </a:xfrm>
            <a:prstGeom prst="rect">
              <a:avLst/>
            </a:prstGeom>
            <a:grpFill/>
          </p:spPr>
          <p:txBody>
            <a:bodyPr wrap="square" rtlCol="0" anchor="ctr">
              <a:spAutoFit/>
            </a:bodyPr>
            <a:lstStyle/>
            <a:p>
              <a:pPr algn="ctr"/>
              <a:r>
                <a:rPr lang="en-US" sz="3200" dirty="0">
                  <a:solidFill>
                    <a:schemeClr val="bg1"/>
                  </a:solidFill>
                </a:rPr>
                <a:t>Towns</a:t>
              </a:r>
            </a:p>
          </p:txBody>
        </p:sp>
      </p:grpSp>
      <p:sp>
        <p:nvSpPr>
          <p:cNvPr id="14" name="Rectangle 13">
            <a:extLst>
              <a:ext uri="{FF2B5EF4-FFF2-40B4-BE49-F238E27FC236}">
                <a16:creationId xmlns:a16="http://schemas.microsoft.com/office/drawing/2014/main" id="{727BC527-98A9-49BF-ABF0-033F21B1AB59}"/>
              </a:ext>
            </a:extLst>
          </p:cNvPr>
          <p:cNvSpPr/>
          <p:nvPr/>
        </p:nvSpPr>
        <p:spPr>
          <a:xfrm>
            <a:off x="850490" y="2585313"/>
            <a:ext cx="10491019" cy="954107"/>
          </a:xfrm>
          <a:prstGeom prst="rect">
            <a:avLst/>
          </a:prstGeom>
          <a:solidFill>
            <a:srgbClr val="5A7E83"/>
          </a:solidFill>
        </p:spPr>
        <p:txBody>
          <a:bodyPr wrap="square">
            <a:spAutoFit/>
          </a:bodyPr>
          <a:lstStyle/>
          <a:p>
            <a:r>
              <a:rPr lang="en-US" sz="2800" dirty="0">
                <a:solidFill>
                  <a:schemeClr val="bg1"/>
                </a:solidFill>
              </a:rPr>
              <a:t>Every society, at every level, must make choices about how to use its resources. </a:t>
            </a:r>
          </a:p>
        </p:txBody>
      </p:sp>
    </p:spTree>
    <p:extLst>
      <p:ext uri="{BB962C8B-B14F-4D97-AF65-F5344CB8AC3E}">
        <p14:creationId xmlns:p14="http://schemas.microsoft.com/office/powerpoint/2010/main" val="13369950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Choice</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AA7F1D1C-3E3E-492A-88F1-B1A88B457B09}"/>
              </a:ext>
            </a:extLst>
          </p:cNvPr>
          <p:cNvSpPr/>
          <p:nvPr/>
        </p:nvSpPr>
        <p:spPr>
          <a:xfrm>
            <a:off x="2342535" y="1548204"/>
            <a:ext cx="7506929" cy="954107"/>
          </a:xfrm>
          <a:prstGeom prst="rect">
            <a:avLst/>
          </a:prstGeom>
          <a:solidFill>
            <a:srgbClr val="5A7E83"/>
          </a:solidFill>
        </p:spPr>
        <p:txBody>
          <a:bodyPr wrap="square">
            <a:spAutoFit/>
          </a:bodyPr>
          <a:lstStyle/>
          <a:p>
            <a:pPr algn="ctr"/>
            <a:r>
              <a:rPr lang="en-US" sz="2800" b="1" dirty="0">
                <a:solidFill>
                  <a:schemeClr val="bg1"/>
                </a:solidFill>
              </a:rPr>
              <a:t>Choice</a:t>
            </a:r>
            <a:r>
              <a:rPr lang="en-US" sz="2800" dirty="0">
                <a:solidFill>
                  <a:schemeClr val="bg1"/>
                </a:solidFill>
              </a:rPr>
              <a:t>: </a:t>
            </a:r>
          </a:p>
          <a:p>
            <a:pPr algn="ctr"/>
            <a:r>
              <a:rPr lang="en-US" sz="2800" dirty="0">
                <a:solidFill>
                  <a:schemeClr val="bg1"/>
                </a:solidFill>
              </a:rPr>
              <a:t>How will we produce goods and services?</a:t>
            </a:r>
          </a:p>
        </p:txBody>
      </p:sp>
      <p:sp>
        <p:nvSpPr>
          <p:cNvPr id="18" name="TextBox 17">
            <a:extLst>
              <a:ext uri="{FF2B5EF4-FFF2-40B4-BE49-F238E27FC236}">
                <a16:creationId xmlns:a16="http://schemas.microsoft.com/office/drawing/2014/main" id="{BA549359-7D9F-4D20-8D83-A086EC6E6C2D}"/>
              </a:ext>
            </a:extLst>
          </p:cNvPr>
          <p:cNvSpPr txBox="1"/>
          <p:nvPr/>
        </p:nvSpPr>
        <p:spPr>
          <a:xfrm>
            <a:off x="1881188" y="3870558"/>
            <a:ext cx="2560320" cy="2560320"/>
          </a:xfrm>
          <a:prstGeom prst="rect">
            <a:avLst/>
          </a:prstGeom>
          <a:solidFill>
            <a:srgbClr val="5A7E83"/>
          </a:solidFill>
        </p:spPr>
        <p:txBody>
          <a:bodyPr wrap="square" rtlCol="0" anchor="ctr">
            <a:noAutofit/>
          </a:bodyPr>
          <a:lstStyle/>
          <a:p>
            <a:pPr algn="ctr"/>
            <a:r>
              <a:rPr lang="en-US" sz="2800" dirty="0">
                <a:solidFill>
                  <a:schemeClr val="bg1"/>
                </a:solidFill>
              </a:rPr>
              <a:t>Make everything yourself</a:t>
            </a:r>
          </a:p>
        </p:txBody>
      </p:sp>
      <p:sp>
        <p:nvSpPr>
          <p:cNvPr id="21" name="TextBox 20">
            <a:extLst>
              <a:ext uri="{FF2B5EF4-FFF2-40B4-BE49-F238E27FC236}">
                <a16:creationId xmlns:a16="http://schemas.microsoft.com/office/drawing/2014/main" id="{78AA6D75-1852-4FD5-AE7B-349BFBC9CEBA}"/>
              </a:ext>
            </a:extLst>
          </p:cNvPr>
          <p:cNvSpPr txBox="1"/>
          <p:nvPr/>
        </p:nvSpPr>
        <p:spPr>
          <a:xfrm>
            <a:off x="7750494" y="3870558"/>
            <a:ext cx="2560320" cy="2560320"/>
          </a:xfrm>
          <a:prstGeom prst="rect">
            <a:avLst/>
          </a:prstGeom>
          <a:solidFill>
            <a:srgbClr val="5A7E83"/>
          </a:solidFill>
          <a:ln>
            <a:noFill/>
          </a:ln>
        </p:spPr>
        <p:txBody>
          <a:bodyPr wrap="square" rtlCol="0" anchor="ctr">
            <a:noAutofit/>
          </a:bodyPr>
          <a:lstStyle/>
          <a:p>
            <a:pPr algn="ctr"/>
            <a:r>
              <a:rPr lang="en-US" sz="2800" dirty="0">
                <a:solidFill>
                  <a:schemeClr val="bg1"/>
                </a:solidFill>
              </a:rPr>
              <a:t>Make some things; trade for everything else</a:t>
            </a:r>
          </a:p>
        </p:txBody>
      </p:sp>
      <p:cxnSp>
        <p:nvCxnSpPr>
          <p:cNvPr id="14" name="Straight Arrow Connector 13">
            <a:extLst>
              <a:ext uri="{FF2B5EF4-FFF2-40B4-BE49-F238E27FC236}">
                <a16:creationId xmlns:a16="http://schemas.microsoft.com/office/drawing/2014/main" id="{203351AB-9BE6-4E2E-8D7A-87CA167688E2}"/>
              </a:ext>
            </a:extLst>
          </p:cNvPr>
          <p:cNvCxnSpPr>
            <a:cxnSpLocks/>
            <a:stCxn id="2" idx="2"/>
            <a:endCxn id="18" idx="0"/>
          </p:cNvCxnSpPr>
          <p:nvPr/>
        </p:nvCxnSpPr>
        <p:spPr>
          <a:xfrm flipH="1">
            <a:off x="3161348" y="2502311"/>
            <a:ext cx="2934652" cy="1368247"/>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19A03BFA-E682-4571-AC89-5095C05D8B02}"/>
              </a:ext>
            </a:extLst>
          </p:cNvPr>
          <p:cNvCxnSpPr>
            <a:cxnSpLocks/>
            <a:stCxn id="2" idx="2"/>
            <a:endCxn id="21" idx="0"/>
          </p:cNvCxnSpPr>
          <p:nvPr/>
        </p:nvCxnSpPr>
        <p:spPr>
          <a:xfrm>
            <a:off x="6096000" y="2502311"/>
            <a:ext cx="2934654" cy="1368247"/>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061407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Adam Smith</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E6CFA59A-8B0D-493D-B987-3EFBE580804B}"/>
              </a:ext>
            </a:extLst>
          </p:cNvPr>
          <p:cNvSpPr txBox="1"/>
          <p:nvPr/>
        </p:nvSpPr>
        <p:spPr>
          <a:xfrm>
            <a:off x="4382999" y="5027593"/>
            <a:ext cx="3426002" cy="1384995"/>
          </a:xfrm>
          <a:prstGeom prst="rect">
            <a:avLst/>
          </a:prstGeom>
          <a:noFill/>
        </p:spPr>
        <p:txBody>
          <a:bodyPr wrap="none" rtlCol="0">
            <a:spAutoFit/>
          </a:bodyPr>
          <a:lstStyle/>
          <a:p>
            <a:pPr algn="ctr"/>
            <a:r>
              <a:rPr lang="en-US" sz="2800" dirty="0"/>
              <a:t>Adam Smith</a:t>
            </a:r>
          </a:p>
          <a:p>
            <a:pPr algn="ctr"/>
            <a:r>
              <a:rPr lang="en-US" sz="2800" i="1" dirty="0"/>
              <a:t>The Wealth of Nations</a:t>
            </a:r>
          </a:p>
          <a:p>
            <a:pPr algn="ctr"/>
            <a:r>
              <a:rPr lang="en-US" sz="2800" dirty="0"/>
              <a:t>1776</a:t>
            </a:r>
          </a:p>
        </p:txBody>
      </p:sp>
      <p:pic>
        <p:nvPicPr>
          <p:cNvPr id="4" name="Picture 3" descr="Portrait of Adam Smith">
            <a:extLst>
              <a:ext uri="{FF2B5EF4-FFF2-40B4-BE49-F238E27FC236}">
                <a16:creationId xmlns:a16="http://schemas.microsoft.com/office/drawing/2014/main" id="{1DB292ED-A79F-44E9-85F4-21A2C92B8FF9}"/>
              </a:ext>
              <a:ext uri="{C183D7F6-B498-43B3-948B-1728B52AA6E4}">
                <adec:decorative xmlns:adec="http://schemas.microsoft.com/office/drawing/2017/decorative" val="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39327" y="1364905"/>
            <a:ext cx="2313346" cy="3452224"/>
          </a:xfrm>
          <a:prstGeom prst="rect">
            <a:avLst/>
          </a:prstGeom>
        </p:spPr>
      </p:pic>
    </p:spTree>
    <p:extLst>
      <p:ext uri="{BB962C8B-B14F-4D97-AF65-F5344CB8AC3E}">
        <p14:creationId xmlns:p14="http://schemas.microsoft.com/office/powerpoint/2010/main" val="30242571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The Division of and Specialization of Labor</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83E1F0A5-5327-43AA-A187-7654A0F75747}"/>
              </a:ext>
            </a:extLst>
          </p:cNvPr>
          <p:cNvSpPr/>
          <p:nvPr/>
        </p:nvSpPr>
        <p:spPr>
          <a:xfrm>
            <a:off x="3889434" y="1572850"/>
            <a:ext cx="4413131" cy="584775"/>
          </a:xfrm>
          <a:prstGeom prst="rect">
            <a:avLst/>
          </a:prstGeom>
        </p:spPr>
        <p:txBody>
          <a:bodyPr wrap="none">
            <a:spAutoFit/>
          </a:bodyPr>
          <a:lstStyle/>
          <a:p>
            <a:r>
              <a:rPr lang="en-US" sz="3200" dirty="0"/>
              <a:t>Adam Smith's Pin Factory</a:t>
            </a:r>
          </a:p>
        </p:txBody>
      </p:sp>
      <p:sp>
        <p:nvSpPr>
          <p:cNvPr id="3" name="TextBox 2">
            <a:extLst>
              <a:ext uri="{FF2B5EF4-FFF2-40B4-BE49-F238E27FC236}">
                <a16:creationId xmlns:a16="http://schemas.microsoft.com/office/drawing/2014/main" id="{AB3FCF29-72D3-4702-B9EF-71B01AB0425F}"/>
              </a:ext>
            </a:extLst>
          </p:cNvPr>
          <p:cNvSpPr txBox="1"/>
          <p:nvPr/>
        </p:nvSpPr>
        <p:spPr>
          <a:xfrm>
            <a:off x="3401739" y="2376913"/>
            <a:ext cx="1471428" cy="523220"/>
          </a:xfrm>
          <a:prstGeom prst="rect">
            <a:avLst/>
          </a:prstGeom>
          <a:noFill/>
        </p:spPr>
        <p:txBody>
          <a:bodyPr wrap="none" rtlCol="0">
            <a:spAutoFit/>
          </a:bodyPr>
          <a:lstStyle/>
          <a:p>
            <a:r>
              <a:rPr lang="en-US" sz="2800" dirty="0"/>
              <a:t>1 worker</a:t>
            </a:r>
          </a:p>
        </p:txBody>
      </p:sp>
      <p:sp>
        <p:nvSpPr>
          <p:cNvPr id="6" name="TextBox 5">
            <a:extLst>
              <a:ext uri="{FF2B5EF4-FFF2-40B4-BE49-F238E27FC236}">
                <a16:creationId xmlns:a16="http://schemas.microsoft.com/office/drawing/2014/main" id="{B2C6E18B-4459-4B16-8D4C-54114DB6933D}"/>
              </a:ext>
            </a:extLst>
          </p:cNvPr>
          <p:cNvSpPr txBox="1"/>
          <p:nvPr/>
        </p:nvSpPr>
        <p:spPr>
          <a:xfrm>
            <a:off x="7318835" y="2376913"/>
            <a:ext cx="1233030" cy="523220"/>
          </a:xfrm>
          <a:prstGeom prst="rect">
            <a:avLst/>
          </a:prstGeom>
          <a:noFill/>
        </p:spPr>
        <p:txBody>
          <a:bodyPr wrap="none" rtlCol="0">
            <a:spAutoFit/>
          </a:bodyPr>
          <a:lstStyle/>
          <a:p>
            <a:r>
              <a:rPr lang="en-US" sz="2800" dirty="0"/>
              <a:t>10 pins</a:t>
            </a:r>
          </a:p>
        </p:txBody>
      </p:sp>
      <p:sp>
        <p:nvSpPr>
          <p:cNvPr id="7" name="TextBox 6">
            <a:extLst>
              <a:ext uri="{FF2B5EF4-FFF2-40B4-BE49-F238E27FC236}">
                <a16:creationId xmlns:a16="http://schemas.microsoft.com/office/drawing/2014/main" id="{FC2399BE-05E8-41EB-A471-4A9F45058DC2}"/>
              </a:ext>
            </a:extLst>
          </p:cNvPr>
          <p:cNvSpPr txBox="1"/>
          <p:nvPr/>
        </p:nvSpPr>
        <p:spPr>
          <a:xfrm>
            <a:off x="6941327" y="5720092"/>
            <a:ext cx="1988045" cy="523220"/>
          </a:xfrm>
          <a:prstGeom prst="rect">
            <a:avLst/>
          </a:prstGeom>
          <a:noFill/>
        </p:spPr>
        <p:txBody>
          <a:bodyPr wrap="none" rtlCol="0">
            <a:spAutoFit/>
          </a:bodyPr>
          <a:lstStyle/>
          <a:p>
            <a:r>
              <a:rPr lang="en-US" sz="2800" dirty="0"/>
              <a:t>48,000 pins!</a:t>
            </a:r>
          </a:p>
        </p:txBody>
      </p:sp>
      <p:sp>
        <p:nvSpPr>
          <p:cNvPr id="8" name="TextBox 7">
            <a:extLst>
              <a:ext uri="{FF2B5EF4-FFF2-40B4-BE49-F238E27FC236}">
                <a16:creationId xmlns:a16="http://schemas.microsoft.com/office/drawing/2014/main" id="{C43C56DE-B230-49F7-BEF7-FED179DD26BA}"/>
              </a:ext>
            </a:extLst>
          </p:cNvPr>
          <p:cNvSpPr txBox="1"/>
          <p:nvPr/>
        </p:nvSpPr>
        <p:spPr>
          <a:xfrm>
            <a:off x="2994894" y="5720092"/>
            <a:ext cx="1789080" cy="523220"/>
          </a:xfrm>
          <a:prstGeom prst="rect">
            <a:avLst/>
          </a:prstGeom>
          <a:noFill/>
        </p:spPr>
        <p:txBody>
          <a:bodyPr wrap="none" rtlCol="0">
            <a:spAutoFit/>
          </a:bodyPr>
          <a:lstStyle/>
          <a:p>
            <a:r>
              <a:rPr lang="en-US" sz="2800" dirty="0"/>
              <a:t>10 workers</a:t>
            </a:r>
          </a:p>
        </p:txBody>
      </p:sp>
      <p:pic>
        <p:nvPicPr>
          <p:cNvPr id="5" name="Picture 4" descr="A group of people in a store.">
            <a:extLst>
              <a:ext uri="{FF2B5EF4-FFF2-40B4-BE49-F238E27FC236}">
                <a16:creationId xmlns:a16="http://schemas.microsoft.com/office/drawing/2014/main" id="{751BBF06-E394-4BB6-9E99-B7F0D43D5E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89488" y="3125539"/>
            <a:ext cx="3413023" cy="2275349"/>
          </a:xfrm>
          <a:prstGeom prst="rect">
            <a:avLst/>
          </a:prstGeom>
        </p:spPr>
      </p:pic>
      <p:cxnSp>
        <p:nvCxnSpPr>
          <p:cNvPr id="11" name="Straight Arrow Connector 10">
            <a:extLst>
              <a:ext uri="{FF2B5EF4-FFF2-40B4-BE49-F238E27FC236}">
                <a16:creationId xmlns:a16="http://schemas.microsoft.com/office/drawing/2014/main" id="{1808914E-3EFC-4C36-9E9E-E8E4CFC2B385}"/>
              </a:ext>
            </a:extLst>
          </p:cNvPr>
          <p:cNvCxnSpPr>
            <a:cxnSpLocks/>
            <a:stCxn id="3" idx="3"/>
            <a:endCxn id="6" idx="1"/>
          </p:cNvCxnSpPr>
          <p:nvPr/>
        </p:nvCxnSpPr>
        <p:spPr>
          <a:xfrm>
            <a:off x="4873167" y="2638523"/>
            <a:ext cx="2445668" cy="0"/>
          </a:xfrm>
          <a:prstGeom prst="straightConnector1">
            <a:avLst/>
          </a:prstGeom>
          <a:ln w="57150">
            <a:solidFill>
              <a:srgbClr val="5A7E83"/>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F1318CC1-7C26-4D65-850B-93DBF744C271}"/>
              </a:ext>
            </a:extLst>
          </p:cNvPr>
          <p:cNvCxnSpPr>
            <a:cxnSpLocks/>
            <a:stCxn id="8" idx="3"/>
            <a:endCxn id="7" idx="1"/>
          </p:cNvCxnSpPr>
          <p:nvPr/>
        </p:nvCxnSpPr>
        <p:spPr>
          <a:xfrm>
            <a:off x="4783974" y="5981702"/>
            <a:ext cx="2157353" cy="0"/>
          </a:xfrm>
          <a:prstGeom prst="straightConnector1">
            <a:avLst/>
          </a:prstGeom>
          <a:ln w="57150">
            <a:solidFill>
              <a:srgbClr val="5A7E83"/>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0417376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500</TotalTime>
  <Words>1695</Words>
  <Application>Microsoft Office PowerPoint</Application>
  <PresentationFormat>Widescreen</PresentationFormat>
  <Paragraphs>142</Paragraphs>
  <Slides>19</Slides>
  <Notes>17</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19</vt:i4>
      </vt:variant>
    </vt:vector>
  </HeadingPairs>
  <TitlesOfParts>
    <vt:vector size="25" baseType="lpstr">
      <vt:lpstr>Arial</vt:lpstr>
      <vt:lpstr>Calibri</vt:lpstr>
      <vt:lpstr>Calibri Light</vt:lpstr>
      <vt:lpstr>Century Gothic</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Caitlin Edahl</dc:creator>
  <cp:lastModifiedBy>Sarah Claus</cp:lastModifiedBy>
  <cp:revision>49</cp:revision>
  <dcterms:created xsi:type="dcterms:W3CDTF">2017-06-16T13:06:21Z</dcterms:created>
  <dcterms:modified xsi:type="dcterms:W3CDTF">2022-01-17T16:12:49Z</dcterms:modified>
</cp:coreProperties>
</file>