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
  </p:notesMasterIdLst>
  <p:sldIdLst>
    <p:sldId id="256" r:id="rId3"/>
    <p:sldId id="367" r:id="rId4"/>
    <p:sldId id="368" r:id="rId5"/>
    <p:sldId id="369" r:id="rId6"/>
    <p:sldId id="257" r:id="rId7"/>
    <p:sldId id="370" r:id="rId8"/>
    <p:sldId id="371" r:id="rId9"/>
    <p:sldId id="373" r:id="rId10"/>
    <p:sldId id="291" r:id="rId11"/>
    <p:sldId id="374" r:id="rId12"/>
    <p:sldId id="376" r:id="rId13"/>
    <p:sldId id="375" r:id="rId14"/>
    <p:sldId id="364" r:id="rId15"/>
    <p:sldId id="377" r:id="rId16"/>
    <p:sldId id="378" r:id="rId17"/>
    <p:sldId id="379" r:id="rId18"/>
    <p:sldId id="380" r:id="rId19"/>
    <p:sldId id="366" r:id="rId20"/>
    <p:sldId id="381" r:id="rId21"/>
    <p:sldId id="290" r:id="rId22"/>
    <p:sldId id="382" r:id="rId23"/>
    <p:sldId id="383" r:id="rId24"/>
    <p:sldId id="384" r:id="rId25"/>
    <p:sldId id="385" r:id="rId26"/>
    <p:sldId id="372" r:id="rId27"/>
    <p:sldId id="292" r:id="rId28"/>
    <p:sldId id="386" r:id="rId29"/>
    <p:sldId id="387" r:id="rId30"/>
    <p:sldId id="278"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explain the significance of differentiated products and how a monopolistic competitor chooses price, quantity, advertising and decides to enter or exit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437320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Positive economic profits attract competing firms to the industry, driving the original firm's demand down. At the new equilibrium quantity, the original firm is earning zero economic profits, and entry into the industry ceases.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377248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Losses induce firms to leave the industry. When they do, demand for the original firm increases, where the firm is earning zero economic profit once again.</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312206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end result of entry and exit is that firms end up with a price that lies on the downward-sloping portion of the average cost curve. The rule for maximizing profit is to set MR=MC, and price is higher than MR because the demand curve is downward-sloping. </a:t>
            </a:r>
            <a:r>
              <a:rPr lang="en-US" sz="1200" dirty="0">
                <a:solidFill>
                  <a:schemeClr val="bg1"/>
                </a:solidFill>
              </a:rPr>
              <a:t>A monopolistically competitive industry does not display productive or allocative efficiency in either the short run, when firms are making economic profits and losses, or in the long run, when firms are earning zero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393611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how and why oligopolies exist; contrast collusion and competition; understand the oligopolist prisoner’s dilemma; and evaluate tradeoffs of imperfect competition.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2541989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purchases that individuals make at the retail level are produced in markets that are neither perfectly competitive, monopolies, nor monopolistically competitive. Rather, they are oligopolies. Oligopoly arises when a small number of large firms have all or most of the sales in an industry.</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barriers to entry that create monopolies and product differentiation can create the setting for an oligopoly. For example, the government could grant a patent to one firm or multiple firms, possibly creating either a monopoly or an oligopoly. A natural monopoly will arise when the quantity demanded in a market is only large enough for a single firm to operate at the minimum of the long-run average cost curve. </a:t>
            </a:r>
            <a:r>
              <a:rPr lang="en-US" b="0" i="0" dirty="0">
                <a:solidFill>
                  <a:srgbClr val="4D4D4D"/>
                </a:solidFill>
                <a:effectLst/>
                <a:latin typeface="Times New Roman" panose="02020603050405020304" pitchFamily="18" charset="0"/>
              </a:rPr>
              <a:t>Quantity demanded in the market may also be two or three times the quantity needed to produce at the minimum of the average cost curve, which means that the market would have room for only two or three oligopoly firms.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oligopoly firms decide what quantity to produce and what price to charge, they face a temptation to act as if they were a monopoly. By acting together, oligopolistic firms can hold down industry output, charge a higher price, and divide the profit among themselves. When firms act together in this way to reduce output and keep prices high, it is called collusion. A group of firms that have a formal agreement to collude to produce the monopoly output and sell at the monopoly price is called a cartel.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2582442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793299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of the complexity of oligopoly, there is no single, generally-accepted theory of how oligopolies behave. Instead, economists use game theory to mathematically analyze oligopoly behavior. Game theory analyzes situations in which players must make decisions and then receive payoffs based on what other players decide to do. The prisoner's dilemma is a scenario in which the gains from cooperation are larger than the rewards from pursuing self-interest.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laundry detergent market is characterized neither as perfect competition nor as monopoly.</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of the complexity of oligopoly, there is no single, generally-accepted theory of how oligopolies behave. Instead, economists use game theory to mathematically analyze oligopoly behavior. Game theory analyzes situations in which players must make decisions and then receive payoffs based on what other players decide to do. The prisoner's dilemma is a scenario in which the gains from cooperation are larger than the rewards from pursuing self-interest.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16831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two prisoners remain silent, they will only have to serve a total of four years of jail time between them. If the two prisoners can work out some way of cooperating so that neither one will confess, they will both be better off than if they each follow their own individual self-interest, which in this case leads straight into longer jail terms. Quite the dilemma.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7900308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members of an oligopoly can face a prisoner's dilemma, also. If each of the oligopolists cooperates in holding down output, high monopoly profits are possible. Each oligopolist must worry that while it is holding down output, other firms are taking advantage of the high price by raising output. Game theory can show the prisoner's dilemma for a two-firm oligopoly, known as a duopoly.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7835436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result of a prisoner's dilemma in a duopoly is often that even though A and B could make the highest combined profits by cooperating in producing a lower level of output and acting like a monopolist, the two firms may well end up in a situation where they each increase output and earn only $400 each in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4146019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way out of a prisoner's dilemma is to find a way to penalize those who do not cooperate. An easy approach for colluding oligopolists would be to sign a contract with each other that they will hold output low and keep prices high. If a group of U.S. companies signed such a contract, however, it would be illegal. Because oligopolists cannot sign a contract to act like a monopoly, they may instead keep close tabs on what other firms are doing. Alternatively, oligopolists may choose to act in a way that generates pressure on each firm to stick to its agreed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5166009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kinked demand curve indicates that oligopoly firms commit to match price cuts but not price increases. An oligopoly firm agrees with the rest of the cartel to provide a certain quantity and price. If the oligopoly decides to produce more and cut its price, the other members of the cartel will immediately match any price cuts.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an oligopolist reduces price, other firms will also cut their prices and also expand output. When an oligopolist increases price, other firms will not follow the price increase and output falls for the firm that increases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81030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Perfect competition and monopoly are at opposite ends of the competition spectrum. The vast majority of real-world firms and organizations fall between these extremes and are referred to as imperfectly competitive. There are two main types of imperfectly competitive market structures: monopolistic competition and oligopoly.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Monopolistic competition involves many firms competing against each other but selling products that are distinctive in some way. When products are distinctive, each firm has a mini-monopoly on its particular style or flavor or brand name. Firms producing such products must also compete with other styles and flavors and brand names. The term "monopolistic competition" captures this mixture of mini-monopoly and tough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2782378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can try to  make its products different from those of its competitors in several ways. We call products that are distinctive in one of these ways differentiated products. Products differ in their location, physical aspects, intangible aspects, and perceptions.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monopolistically competitive firm perceives a demand for its goods that is an intermediate case between monopoly and competition. The demand curve that a monopolistic competitor faces is not flat but rather downward-sloping. A monopolistic competitor can raise its price without losing all its customers or lower the price and gain more customers.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123146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curve that a perfectly competitive firm faces is perfectly elastic, the demand curve that a monopoly faces is the market demand, and the demand curve that a monopolistically competitive firm faces falls between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067406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monopolistically competitive firm decides on its profit-maximizing quantity and price in much the same way as a monopolist. </a:t>
            </a:r>
            <a:r>
              <a:rPr lang="en-US" sz="1200" dirty="0">
                <a:solidFill>
                  <a:schemeClr val="bg1"/>
                </a:solidFill>
              </a:rPr>
              <a:t>A monopolistic competitor faces a downward-sloping demand curve and will choose some combination of price and quantity along its perceived demand curve. To maximize profits, the chosen quantity will be where MR=MC.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566330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one monopolistic competitor earns positive economic profits, other firms will be tempted to enter the market. For example, a successful restaurant with a unique barbecue sauce must be concerned that competitors will try to copy the sauce. The entry of other firms into the same general market shifts the demand curve that a monopolistically competitive firm faces. As more firms enter the market, the quantity demanded at a given price for any particular firm will decline. A decline in price means the firm's perceived demand curve and marginal revenue curve will shift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229345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1" y="2814020"/>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Monopolistic Competition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17100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57290"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Monopolistic Competitors and 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7B0D3B57-75E7-492A-9415-5DE4739FC509}"/>
              </a:ext>
            </a:extLst>
          </p:cNvPr>
          <p:cNvGrpSpPr/>
          <p:nvPr/>
        </p:nvGrpSpPr>
        <p:grpSpPr>
          <a:xfrm>
            <a:off x="1101213" y="1539514"/>
            <a:ext cx="4159045" cy="3111164"/>
            <a:chOff x="542923" y="1736761"/>
            <a:chExt cx="8058154" cy="1965093"/>
          </a:xfrm>
          <a:solidFill>
            <a:srgbClr val="627981"/>
          </a:solidFill>
        </p:grpSpPr>
        <p:sp>
          <p:nvSpPr>
            <p:cNvPr id="36" name="Rectangle 35">
              <a:extLst>
                <a:ext uri="{FF2B5EF4-FFF2-40B4-BE49-F238E27FC236}">
                  <a16:creationId xmlns:a16="http://schemas.microsoft.com/office/drawing/2014/main" id="{44DC135C-AEE9-4811-AA43-48DA1CEE3815}"/>
                </a:ext>
              </a:extLst>
            </p:cNvPr>
            <p:cNvSpPr/>
            <p:nvPr/>
          </p:nvSpPr>
          <p:spPr>
            <a:xfrm>
              <a:off x="542923" y="1736761"/>
              <a:ext cx="8058154" cy="19650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F3238C0B-9185-4E2D-9D0A-5B325DAB9C4D}"/>
                </a:ext>
              </a:extLst>
            </p:cNvPr>
            <p:cNvSpPr txBox="1"/>
            <p:nvPr/>
          </p:nvSpPr>
          <p:spPr>
            <a:xfrm>
              <a:off x="605987" y="1840686"/>
              <a:ext cx="7807571" cy="184818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Positive economic profits attract competing firms to the industry, driving the original firm's demand down. </a:t>
              </a:r>
            </a:p>
            <a:p>
              <a:pPr algn="ct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the new equilibrium quantity, the original firm earns no economic profit, and entry into the industry ceases.</a:t>
              </a:r>
            </a:p>
          </p:txBody>
        </p:sp>
      </p:grpSp>
      <p:pic>
        <p:nvPicPr>
          <p:cNvPr id="4" name="Picture 3" descr="Graph with quantity on the x-axis and price in dollars on the y-axis that shows the leftward shifts in the demand and marginal revenue curves that occur when more firms enter a monopolistically competitive industry.">
            <a:extLst>
              <a:ext uri="{FF2B5EF4-FFF2-40B4-BE49-F238E27FC236}">
                <a16:creationId xmlns:a16="http://schemas.microsoft.com/office/drawing/2014/main" id="{8F0F0056-2F7E-4419-BD9E-50C0F4F0227F}"/>
              </a:ext>
            </a:extLst>
          </p:cNvPr>
          <p:cNvPicPr>
            <a:picLocks noChangeAspect="1"/>
          </p:cNvPicPr>
          <p:nvPr/>
        </p:nvPicPr>
        <p:blipFill>
          <a:blip r:embed="rId3"/>
          <a:stretch>
            <a:fillRect/>
          </a:stretch>
        </p:blipFill>
        <p:spPr>
          <a:xfrm>
            <a:off x="5737949" y="1383374"/>
            <a:ext cx="4978570" cy="5142764"/>
          </a:xfrm>
          <a:prstGeom prst="rect">
            <a:avLst/>
          </a:prstGeom>
        </p:spPr>
      </p:pic>
    </p:spTree>
    <p:extLst>
      <p:ext uri="{BB962C8B-B14F-4D97-AF65-F5344CB8AC3E}">
        <p14:creationId xmlns:p14="http://schemas.microsoft.com/office/powerpoint/2010/main" val="1900220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Monopolistic Competitors and Exit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Graph with quantity on the x-axis and price in dollars on the y-axis that shows the rightward shifts in the demand and marginal revenue curves that occur when firms exit a monopolistically competitive industry.">
            <a:extLst>
              <a:ext uri="{FF2B5EF4-FFF2-40B4-BE49-F238E27FC236}">
                <a16:creationId xmlns:a16="http://schemas.microsoft.com/office/drawing/2014/main" id="{997FDCB5-2926-46A8-9F5E-D3EAB304F108}"/>
              </a:ext>
            </a:extLst>
          </p:cNvPr>
          <p:cNvPicPr>
            <a:picLocks noChangeAspect="1"/>
          </p:cNvPicPr>
          <p:nvPr/>
        </p:nvPicPr>
        <p:blipFill>
          <a:blip r:embed="rId3"/>
          <a:stretch>
            <a:fillRect/>
          </a:stretch>
        </p:blipFill>
        <p:spPr>
          <a:xfrm>
            <a:off x="5712542" y="1383374"/>
            <a:ext cx="5171768" cy="5219600"/>
          </a:xfrm>
          <a:prstGeom prst="rect">
            <a:avLst/>
          </a:prstGeom>
        </p:spPr>
      </p:pic>
      <p:grpSp>
        <p:nvGrpSpPr>
          <p:cNvPr id="10" name="Group 9">
            <a:extLst>
              <a:ext uri="{FF2B5EF4-FFF2-40B4-BE49-F238E27FC236}">
                <a16:creationId xmlns:a16="http://schemas.microsoft.com/office/drawing/2014/main" id="{B851AC1A-E73E-43FC-9B84-1B53690720B9}"/>
              </a:ext>
            </a:extLst>
          </p:cNvPr>
          <p:cNvGrpSpPr/>
          <p:nvPr/>
        </p:nvGrpSpPr>
        <p:grpSpPr>
          <a:xfrm>
            <a:off x="1101213" y="1539514"/>
            <a:ext cx="4159045" cy="2590033"/>
            <a:chOff x="542923" y="1736761"/>
            <a:chExt cx="8058154" cy="1965093"/>
          </a:xfrm>
          <a:solidFill>
            <a:srgbClr val="627981"/>
          </a:solidFill>
        </p:grpSpPr>
        <p:sp>
          <p:nvSpPr>
            <p:cNvPr id="11" name="Rectangle 10">
              <a:extLst>
                <a:ext uri="{FF2B5EF4-FFF2-40B4-BE49-F238E27FC236}">
                  <a16:creationId xmlns:a16="http://schemas.microsoft.com/office/drawing/2014/main" id="{B45455CF-03C4-48DE-A324-80C6BC394F68}"/>
                </a:ext>
              </a:extLst>
            </p:cNvPr>
            <p:cNvSpPr/>
            <p:nvPr/>
          </p:nvSpPr>
          <p:spPr>
            <a:xfrm>
              <a:off x="542923" y="1736761"/>
              <a:ext cx="8058154" cy="19650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E801374-56C6-4E7B-AF84-48FB07A907A8}"/>
                </a:ext>
              </a:extLst>
            </p:cNvPr>
            <p:cNvSpPr txBox="1"/>
            <p:nvPr/>
          </p:nvSpPr>
          <p:spPr>
            <a:xfrm>
              <a:off x="605987" y="1840686"/>
              <a:ext cx="7807571" cy="170465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Losses induce firms to leave the industry. </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they do, demand for the original firm increases, where the firm is earning zero economic profit once again.</a:t>
              </a:r>
            </a:p>
          </p:txBody>
        </p:sp>
      </p:grpSp>
    </p:spTree>
    <p:extLst>
      <p:ext uri="{BB962C8B-B14F-4D97-AF65-F5344CB8AC3E}">
        <p14:creationId xmlns:p14="http://schemas.microsoft.com/office/powerpoint/2010/main" val="2892298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Monopolistic Competition and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FF1F47A4-060A-42E1-A42A-387EB8E3C9F5}"/>
              </a:ext>
            </a:extLst>
          </p:cNvPr>
          <p:cNvGrpSpPr/>
          <p:nvPr/>
        </p:nvGrpSpPr>
        <p:grpSpPr>
          <a:xfrm>
            <a:off x="2066922" y="158091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AC59426F-70BA-46E8-A5A1-FB9825C9C9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36647774-7153-49DF-B588-BAF81FE6819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end result of entry and exit is that firms end up with a price that lies on the downward-sloping portion of the average cost curve.</a:t>
              </a:r>
            </a:p>
          </p:txBody>
        </p:sp>
      </p:grpSp>
      <p:grpSp>
        <p:nvGrpSpPr>
          <p:cNvPr id="38" name="Group 37">
            <a:extLst>
              <a:ext uri="{FF2B5EF4-FFF2-40B4-BE49-F238E27FC236}">
                <a16:creationId xmlns:a16="http://schemas.microsoft.com/office/drawing/2014/main" id="{D47CE386-C479-4A0A-A961-A4349BB25852}"/>
              </a:ext>
            </a:extLst>
          </p:cNvPr>
          <p:cNvGrpSpPr/>
          <p:nvPr/>
        </p:nvGrpSpPr>
        <p:grpSpPr>
          <a:xfrm>
            <a:off x="2066920" y="2504956"/>
            <a:ext cx="8058156" cy="806935"/>
            <a:chOff x="542921" y="1736761"/>
            <a:chExt cx="8058156" cy="806935"/>
          </a:xfrm>
          <a:solidFill>
            <a:srgbClr val="627981"/>
          </a:solidFill>
        </p:grpSpPr>
        <p:sp>
          <p:nvSpPr>
            <p:cNvPr id="39" name="Rectangle 38">
              <a:extLst>
                <a:ext uri="{FF2B5EF4-FFF2-40B4-BE49-F238E27FC236}">
                  <a16:creationId xmlns:a16="http://schemas.microsoft.com/office/drawing/2014/main" id="{B2192BBE-A787-4F6C-9A33-19375ED294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0" name="TextBox 39">
              <a:extLst>
                <a:ext uri="{FF2B5EF4-FFF2-40B4-BE49-F238E27FC236}">
                  <a16:creationId xmlns:a16="http://schemas.microsoft.com/office/drawing/2014/main" id="{6BF066DB-8AF8-46D3-B3D4-3F32DFEBA87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rule for maximizing profit is to set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price is higher than </a:t>
              </a:r>
              <a:r>
                <a:rPr lang="en-US" sz="2000" i="1" dirty="0">
                  <a:solidFill>
                    <a:schemeClr val="bg1"/>
                  </a:solidFill>
                </a:rPr>
                <a:t>MR</a:t>
              </a:r>
              <a:r>
                <a:rPr lang="en-US" sz="2000" dirty="0">
                  <a:solidFill>
                    <a:schemeClr val="bg1"/>
                  </a:solidFill>
                </a:rPr>
                <a:t> because the demand curve is downward-sloping.</a:t>
              </a:r>
            </a:p>
          </p:txBody>
        </p:sp>
      </p:grpSp>
      <p:grpSp>
        <p:nvGrpSpPr>
          <p:cNvPr id="41" name="Group 40">
            <a:extLst>
              <a:ext uri="{FF2B5EF4-FFF2-40B4-BE49-F238E27FC236}">
                <a16:creationId xmlns:a16="http://schemas.microsoft.com/office/drawing/2014/main" id="{26B0FD8F-FB5C-4EDA-A7F4-16D3FCBB1DA9}"/>
              </a:ext>
            </a:extLst>
          </p:cNvPr>
          <p:cNvGrpSpPr/>
          <p:nvPr/>
        </p:nvGrpSpPr>
        <p:grpSpPr>
          <a:xfrm>
            <a:off x="2066921" y="3426481"/>
            <a:ext cx="8058156" cy="1371704"/>
            <a:chOff x="542921" y="1736761"/>
            <a:chExt cx="8058156" cy="1371704"/>
          </a:xfrm>
          <a:solidFill>
            <a:srgbClr val="627981"/>
          </a:solidFill>
        </p:grpSpPr>
        <p:sp>
          <p:nvSpPr>
            <p:cNvPr id="42" name="Rectangle 41">
              <a:extLst>
                <a:ext uri="{FF2B5EF4-FFF2-40B4-BE49-F238E27FC236}">
                  <a16:creationId xmlns:a16="http://schemas.microsoft.com/office/drawing/2014/main" id="{C04EA4FA-EEEE-4575-8476-D28593FED86C}"/>
                </a:ext>
              </a:extLst>
            </p:cNvPr>
            <p:cNvSpPr/>
            <p:nvPr/>
          </p:nvSpPr>
          <p:spPr>
            <a:xfrm>
              <a:off x="542923" y="1736761"/>
              <a:ext cx="8058154" cy="13717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3" name="TextBox 42">
              <a:extLst>
                <a:ext uri="{FF2B5EF4-FFF2-40B4-BE49-F238E27FC236}">
                  <a16:creationId xmlns:a16="http://schemas.microsoft.com/office/drawing/2014/main" id="{79C58645-B02A-4E7F-A1C9-C94EEEBDE10D}"/>
                </a:ext>
              </a:extLst>
            </p:cNvPr>
            <p:cNvSpPr txBox="1"/>
            <p:nvPr/>
          </p:nvSpPr>
          <p:spPr>
            <a:xfrm>
              <a:off x="542921" y="1785026"/>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monopolistically competitive industry does not display productive or allocative efficiency in either the short run, when firms are making economic profits and losses, or in the long run, when firms are earning zero profits.</a:t>
              </a:r>
            </a:p>
          </p:txBody>
        </p:sp>
      </p:grpSp>
    </p:spTree>
    <p:extLst>
      <p:ext uri="{BB962C8B-B14F-4D97-AF65-F5344CB8AC3E}">
        <p14:creationId xmlns:p14="http://schemas.microsoft.com/office/powerpoint/2010/main" val="4021021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28193"/>
            <a:ext cx="9273061" cy="532453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Monopolistic competition refers to a market where many firms sell differentiated products.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perceived demand curve for a monopolistically competitive firm is downward-sloping, which shows that it is a price maker and chooses a combination of price and quantity.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profit-maximizing monopolistic competitor will seek out the quantity where marginal revenue is equal to marginal cost.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firms in a monopolistically competitive industry are earning economic profits, the industry will attract entry until profits are driven down to zero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monopolistically competitive firm is not productively efficient because it does not produce at the minimum of its average cost curve.</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4250515" y="3070693"/>
            <a:ext cx="3573733"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Oligopoly</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4" y="268435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1089425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Oligopoly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8" y="4852251"/>
            <a:ext cx="8429624" cy="1708160"/>
          </a:xfrm>
          <a:prstGeom prst="rect">
            <a:avLst/>
          </a:prstGeom>
          <a:solidFill>
            <a:srgbClr val="627981"/>
          </a:solidFill>
        </p:spPr>
        <p:txBody>
          <a:bodyPr wrap="square" rtlCol="0">
            <a:spAutoFit/>
          </a:bodyPr>
          <a:lstStyle/>
          <a:p>
            <a:pPr algn="ctr"/>
            <a:r>
              <a:rPr lang="en-US" sz="2100" dirty="0">
                <a:solidFill>
                  <a:schemeClr val="bg1"/>
                </a:solidFill>
              </a:rPr>
              <a:t>Many purchases that individuals make at the retail level are produced in markets that are neither perfectly competitive, monopolies, nor monopolistically competitive. Rather, they are oligopolies. </a:t>
            </a:r>
            <a:r>
              <a:rPr lang="en-US" sz="2100" b="1" dirty="0">
                <a:solidFill>
                  <a:schemeClr val="bg1"/>
                </a:solidFill>
              </a:rPr>
              <a:t>Oligopoly</a:t>
            </a:r>
            <a:r>
              <a:rPr lang="en-US" sz="2100" dirty="0">
                <a:solidFill>
                  <a:schemeClr val="bg1"/>
                </a:solidFill>
              </a:rPr>
              <a:t> arises when a small number of large firms have all or most of the sales in an industry.</a:t>
            </a:r>
          </a:p>
        </p:txBody>
      </p:sp>
      <p:pic>
        <p:nvPicPr>
          <p:cNvPr id="1026" name="Picture 2" descr="A photograph of planes from different airlines on the tarmac">
            <a:extLst>
              <a:ext uri="{FF2B5EF4-FFF2-40B4-BE49-F238E27FC236}">
                <a16:creationId xmlns:a16="http://schemas.microsoft.com/office/drawing/2014/main" id="{F611E16B-028D-44E5-AE08-45C41420AB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4317" y="1345879"/>
            <a:ext cx="5103366" cy="3341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4443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Do Oligopolies Exist?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69421A8F-12C6-476E-BDA8-6D0ECC671E1A}"/>
              </a:ext>
            </a:extLst>
          </p:cNvPr>
          <p:cNvGrpSpPr/>
          <p:nvPr/>
        </p:nvGrpSpPr>
        <p:grpSpPr>
          <a:xfrm>
            <a:off x="2066922" y="1580912"/>
            <a:ext cx="8058154" cy="1041764"/>
            <a:chOff x="542923" y="1736761"/>
            <a:chExt cx="8058154" cy="1041764"/>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98164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combination of the barriers to entry that create monopolies and the product differentiation that characterizes monopolistic competition can create the setting for an oligopoly.</a:t>
              </a:r>
            </a:p>
          </p:txBody>
        </p:sp>
      </p:grpSp>
      <p:grpSp>
        <p:nvGrpSpPr>
          <p:cNvPr id="21" name="Group 20">
            <a:extLst>
              <a:ext uri="{FF2B5EF4-FFF2-40B4-BE49-F238E27FC236}">
                <a16:creationId xmlns:a16="http://schemas.microsoft.com/office/drawing/2014/main" id="{BEC7272D-6EDE-4EE8-90F8-AA154FE80252}"/>
              </a:ext>
            </a:extLst>
          </p:cNvPr>
          <p:cNvGrpSpPr/>
          <p:nvPr/>
        </p:nvGrpSpPr>
        <p:grpSpPr>
          <a:xfrm>
            <a:off x="2066922" y="2732528"/>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government could grant a patent to one firm, creating a monopoly, or to multiple firms, creating an oligopoly.</a:t>
              </a:r>
            </a:p>
          </p:txBody>
        </p:sp>
      </p:grpSp>
      <p:grpSp>
        <p:nvGrpSpPr>
          <p:cNvPr id="10" name="Group 9">
            <a:extLst>
              <a:ext uri="{FF2B5EF4-FFF2-40B4-BE49-F238E27FC236}">
                <a16:creationId xmlns:a16="http://schemas.microsoft.com/office/drawing/2014/main" id="{32240C6A-5584-495B-B4B5-BA5C59390C77}"/>
              </a:ext>
            </a:extLst>
          </p:cNvPr>
          <p:cNvGrpSpPr/>
          <p:nvPr/>
        </p:nvGrpSpPr>
        <p:grpSpPr>
          <a:xfrm>
            <a:off x="2066923" y="3656571"/>
            <a:ext cx="8058156" cy="1065187"/>
            <a:chOff x="542921" y="1736761"/>
            <a:chExt cx="8058156" cy="1065187"/>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981645"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natural monopoly </a:t>
              </a:r>
              <a:r>
                <a:rPr lang="en-US" sz="2000" dirty="0">
                  <a:solidFill>
                    <a:schemeClr val="bg1"/>
                  </a:solidFill>
                </a:rPr>
                <a:t>will arise when the quantity demanded in a market is only large enough for a single firm to operate at the minimum of the </a:t>
              </a:r>
              <a:r>
                <a:rPr lang="en-US" sz="2000" i="1" dirty="0">
                  <a:solidFill>
                    <a:schemeClr val="bg1"/>
                  </a:solidFill>
                </a:rPr>
                <a:t>LRAC</a:t>
              </a:r>
              <a:r>
                <a:rPr lang="en-US" sz="2000" dirty="0">
                  <a:solidFill>
                    <a:schemeClr val="bg1"/>
                  </a:solidFill>
                </a:rPr>
                <a:t> curve.</a:t>
              </a:r>
            </a:p>
          </p:txBody>
        </p:sp>
      </p:grpSp>
      <p:grpSp>
        <p:nvGrpSpPr>
          <p:cNvPr id="13" name="Group 12">
            <a:extLst>
              <a:ext uri="{FF2B5EF4-FFF2-40B4-BE49-F238E27FC236}">
                <a16:creationId xmlns:a16="http://schemas.microsoft.com/office/drawing/2014/main" id="{035710CA-DA9D-4E71-AF89-398AC1525B11}"/>
              </a:ext>
            </a:extLst>
          </p:cNvPr>
          <p:cNvGrpSpPr/>
          <p:nvPr/>
        </p:nvGrpSpPr>
        <p:grpSpPr>
          <a:xfrm>
            <a:off x="2066922" y="4838866"/>
            <a:ext cx="8058156" cy="1065186"/>
            <a:chOff x="542921" y="1736761"/>
            <a:chExt cx="8058156" cy="1065186"/>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21" y="1768376"/>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Quantity demanded in the market may also be greater than the quantity needed to produce at the minimum of the </a:t>
              </a:r>
              <a:r>
                <a:rPr lang="en-US" sz="2000" i="1" dirty="0">
                  <a:solidFill>
                    <a:schemeClr val="bg1"/>
                  </a:solidFill>
                </a:rPr>
                <a:t>LRAC</a:t>
              </a:r>
              <a:r>
                <a:rPr lang="en-US" sz="2000" dirty="0">
                  <a:solidFill>
                    <a:schemeClr val="bg1"/>
                  </a:solidFill>
                </a:rPr>
                <a:t> curve, leading to an oligopoly.</a:t>
              </a:r>
            </a:p>
          </p:txBody>
        </p:sp>
      </p:grpSp>
    </p:spTree>
    <p:extLst>
      <p:ext uri="{BB962C8B-B14F-4D97-AF65-F5344CB8AC3E}">
        <p14:creationId xmlns:p14="http://schemas.microsoft.com/office/powerpoint/2010/main" val="3136860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Collusion or Competition?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69421A8F-12C6-476E-BDA8-6D0ECC671E1A}"/>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oligopoly firms decide what quantity to produce and what price to charge, they face a temptation to act as if they were a monopoly.</a:t>
              </a:r>
            </a:p>
          </p:txBody>
        </p:sp>
      </p:grpSp>
      <p:grpSp>
        <p:nvGrpSpPr>
          <p:cNvPr id="21" name="Group 20">
            <a:extLst>
              <a:ext uri="{FF2B5EF4-FFF2-40B4-BE49-F238E27FC236}">
                <a16:creationId xmlns:a16="http://schemas.microsoft.com/office/drawing/2014/main" id="{BEC7272D-6EDE-4EE8-90F8-AA154FE80252}"/>
              </a:ext>
            </a:extLst>
          </p:cNvPr>
          <p:cNvGrpSpPr/>
          <p:nvPr/>
        </p:nvGrpSpPr>
        <p:grpSpPr>
          <a:xfrm>
            <a:off x="2066920" y="250495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acting together, oligopolistic firms can hold down industry output, charge a higher price, and divide the profit among themselves.</a:t>
              </a:r>
            </a:p>
          </p:txBody>
        </p:sp>
      </p:grpSp>
      <p:grpSp>
        <p:nvGrpSpPr>
          <p:cNvPr id="10" name="Group 9">
            <a:extLst>
              <a:ext uri="{FF2B5EF4-FFF2-40B4-BE49-F238E27FC236}">
                <a16:creationId xmlns:a16="http://schemas.microsoft.com/office/drawing/2014/main" id="{32240C6A-5584-495B-B4B5-BA5C59390C77}"/>
              </a:ext>
            </a:extLst>
          </p:cNvPr>
          <p:cNvGrpSpPr/>
          <p:nvPr/>
        </p:nvGrpSpPr>
        <p:grpSpPr>
          <a:xfrm>
            <a:off x="2066921" y="3428999"/>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firms act together in this way to reduce output and keep prices high, it is called </a:t>
              </a:r>
              <a:r>
                <a:rPr lang="en-US" sz="2000" b="1" dirty="0">
                  <a:solidFill>
                    <a:schemeClr val="bg1"/>
                  </a:solidFill>
                </a:rPr>
                <a:t>collusion</a:t>
              </a:r>
              <a:r>
                <a:rPr lang="en-US" sz="2000" dirty="0">
                  <a:solidFill>
                    <a:schemeClr val="bg1"/>
                  </a:solidFill>
                </a:rPr>
                <a:t>.</a:t>
              </a:r>
            </a:p>
          </p:txBody>
        </p:sp>
      </p:grpSp>
      <p:grpSp>
        <p:nvGrpSpPr>
          <p:cNvPr id="13" name="Group 12">
            <a:extLst>
              <a:ext uri="{FF2B5EF4-FFF2-40B4-BE49-F238E27FC236}">
                <a16:creationId xmlns:a16="http://schemas.microsoft.com/office/drawing/2014/main" id="{035710CA-DA9D-4E71-AF89-398AC1525B11}"/>
              </a:ext>
            </a:extLst>
          </p:cNvPr>
          <p:cNvGrpSpPr/>
          <p:nvPr/>
        </p:nvGrpSpPr>
        <p:grpSpPr>
          <a:xfrm>
            <a:off x="2066921" y="4357028"/>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group of firms that have a formal agreement to collude to produce the monopoly output and sell at the monopoly price is called a </a:t>
              </a:r>
              <a:r>
                <a:rPr lang="en-US" sz="2000" b="1" dirty="0">
                  <a:solidFill>
                    <a:schemeClr val="bg1"/>
                  </a:solidFill>
                </a:rPr>
                <a:t>cartel</a:t>
              </a:r>
              <a:r>
                <a:rPr lang="en-US" sz="2000" dirty="0">
                  <a:solidFill>
                    <a:schemeClr val="bg1"/>
                  </a:solidFill>
                </a:rPr>
                <a:t>.</a:t>
              </a:r>
            </a:p>
          </p:txBody>
        </p:sp>
      </p:grpSp>
    </p:spTree>
    <p:extLst>
      <p:ext uri="{BB962C8B-B14F-4D97-AF65-F5344CB8AC3E}">
        <p14:creationId xmlns:p14="http://schemas.microsoft.com/office/powerpoint/2010/main" val="30974201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383374"/>
            <a:ext cx="9052560" cy="4708981"/>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best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When firms act together to reduce output and keep prices high, this is called:</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Mutual interdependence</a:t>
            </a:r>
          </a:p>
          <a:p>
            <a:r>
              <a:rPr lang="en-US" sz="2000" b="0" dirty="0">
                <a:solidFill>
                  <a:schemeClr val="bg1"/>
                </a:solidFill>
                <a:ea typeface="Cambria Math" panose="02040503050406030204" pitchFamily="18" charset="0"/>
              </a:rPr>
              <a:t>☐ Collusion</a:t>
            </a:r>
          </a:p>
          <a:p>
            <a:r>
              <a:rPr lang="en-US" sz="2000" b="0" dirty="0">
                <a:solidFill>
                  <a:schemeClr val="bg1"/>
                </a:solidFill>
                <a:ea typeface="Cambria Math" panose="02040503050406030204" pitchFamily="18" charset="0"/>
              </a:rPr>
              <a:t>☐ A monopoly</a:t>
            </a:r>
          </a:p>
          <a:p>
            <a:r>
              <a:rPr lang="en-US" sz="2000" b="0" dirty="0">
                <a:solidFill>
                  <a:schemeClr val="bg1"/>
                </a:solidFill>
                <a:ea typeface="Cambria Math" panose="02040503050406030204" pitchFamily="18" charset="0"/>
              </a:rPr>
              <a:t>☐ Natural monopoly</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A group of firms that have a formal agreement to collude is called:</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 monopoly</a:t>
            </a:r>
          </a:p>
          <a:p>
            <a:r>
              <a:rPr lang="en-US" sz="2000" b="0" dirty="0">
                <a:solidFill>
                  <a:schemeClr val="bg1"/>
                </a:solidFill>
                <a:ea typeface="Cambria Math" panose="02040503050406030204" pitchFamily="18" charset="0"/>
              </a:rPr>
              <a:t>☐ A cartel</a:t>
            </a:r>
          </a:p>
          <a:p>
            <a:r>
              <a:rPr lang="en-US" sz="2000" b="0" dirty="0">
                <a:solidFill>
                  <a:schemeClr val="bg1"/>
                </a:solidFill>
                <a:ea typeface="Cambria Math" panose="02040503050406030204" pitchFamily="18" charset="0"/>
              </a:rPr>
              <a:t>☐ A perfectly competitive firm</a:t>
            </a:r>
          </a:p>
          <a:p>
            <a:r>
              <a:rPr lang="en-US" sz="2000" b="0" dirty="0">
                <a:solidFill>
                  <a:schemeClr val="bg1"/>
                </a:solidFill>
                <a:ea typeface="Cambria Math" panose="02040503050406030204" pitchFamily="18" charset="0"/>
              </a:rPr>
              <a:t>☐ A price discriminating monopolist</a:t>
            </a:r>
          </a:p>
        </p:txBody>
      </p:sp>
    </p:spTree>
    <p:extLst>
      <p:ext uri="{BB962C8B-B14F-4D97-AF65-F5344CB8AC3E}">
        <p14:creationId xmlns:p14="http://schemas.microsoft.com/office/powerpoint/2010/main" val="3358511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383374"/>
            <a:ext cx="9052560" cy="4708981"/>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best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When firms act together to reduce output and keep prices high, this is called:</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Mutual interdependence</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Collusion</a:t>
            </a:r>
          </a:p>
          <a:p>
            <a:r>
              <a:rPr lang="en-US" sz="2000" b="0" dirty="0">
                <a:solidFill>
                  <a:schemeClr val="bg1"/>
                </a:solidFill>
                <a:ea typeface="Cambria Math" panose="02040503050406030204" pitchFamily="18" charset="0"/>
              </a:rPr>
              <a:t>☐ A monopoly</a:t>
            </a:r>
          </a:p>
          <a:p>
            <a:r>
              <a:rPr lang="en-US" sz="2000" b="0" dirty="0">
                <a:solidFill>
                  <a:schemeClr val="bg1"/>
                </a:solidFill>
                <a:ea typeface="Cambria Math" panose="02040503050406030204" pitchFamily="18" charset="0"/>
              </a:rPr>
              <a:t>☐ Natural monopoly</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A group of firms that have a formal agreement to collude is called:</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 monopoly</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A cartel</a:t>
            </a:r>
          </a:p>
          <a:p>
            <a:r>
              <a:rPr lang="en-US" sz="2000" b="0" dirty="0">
                <a:solidFill>
                  <a:schemeClr val="bg1"/>
                </a:solidFill>
                <a:ea typeface="Cambria Math" panose="02040503050406030204" pitchFamily="18" charset="0"/>
              </a:rPr>
              <a:t>☐ A perfectly competitive firm</a:t>
            </a:r>
          </a:p>
          <a:p>
            <a:r>
              <a:rPr lang="en-US" sz="2000" b="0" dirty="0">
                <a:solidFill>
                  <a:schemeClr val="bg1"/>
                </a:solidFill>
                <a:ea typeface="Cambria Math" panose="02040503050406030204" pitchFamily="18" charset="0"/>
              </a:rPr>
              <a:t>☐ A price-discriminating monopolist</a:t>
            </a:r>
          </a:p>
        </p:txBody>
      </p:sp>
      <p:sp>
        <p:nvSpPr>
          <p:cNvPr id="3" name="Rectangle 2">
            <a:extLst>
              <a:ext uri="{FF2B5EF4-FFF2-40B4-BE49-F238E27FC236}">
                <a16:creationId xmlns:a16="http://schemas.microsoft.com/office/drawing/2014/main" id="{18EC38FE-EAA6-4E3D-8777-701EB5F21C06}"/>
              </a:ext>
            </a:extLst>
          </p:cNvPr>
          <p:cNvSpPr/>
          <p:nvPr/>
        </p:nvSpPr>
        <p:spPr>
          <a:xfrm>
            <a:off x="1655378" y="3042745"/>
            <a:ext cx="194278"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FD35DF1-D900-4486-9AAD-645C19523CBC}"/>
              </a:ext>
            </a:extLst>
          </p:cNvPr>
          <p:cNvSpPr/>
          <p:nvPr/>
        </p:nvSpPr>
        <p:spPr>
          <a:xfrm>
            <a:off x="1655378" y="5164571"/>
            <a:ext cx="194278"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2044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Entry and Exit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8" y="5304594"/>
            <a:ext cx="8429624" cy="738664"/>
          </a:xfrm>
          <a:prstGeom prst="rect">
            <a:avLst/>
          </a:prstGeom>
          <a:solidFill>
            <a:srgbClr val="627981"/>
          </a:solidFill>
        </p:spPr>
        <p:txBody>
          <a:bodyPr wrap="square" rtlCol="0">
            <a:spAutoFit/>
          </a:bodyPr>
          <a:lstStyle/>
          <a:p>
            <a:pPr algn="ctr"/>
            <a:r>
              <a:rPr lang="en-US" sz="2100" dirty="0">
                <a:solidFill>
                  <a:schemeClr val="bg1"/>
                </a:solidFill>
              </a:rPr>
              <a:t>The laundry detergent market is characterized neither as perfect competition nor as monopoly.</a:t>
            </a:r>
          </a:p>
        </p:txBody>
      </p:sp>
      <p:pic>
        <p:nvPicPr>
          <p:cNvPr id="1026" name="Picture 2" descr="A photo of laundry detergent on store shelves.">
            <a:extLst>
              <a:ext uri="{FF2B5EF4-FFF2-40B4-BE49-F238E27FC236}">
                <a16:creationId xmlns:a16="http://schemas.microsoft.com/office/drawing/2014/main" id="{3995B188-F88E-457A-A548-FE02D74FF7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659151"/>
            <a:ext cx="5715000"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Prisoner’s Dilemma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33DBD012-E8B8-4618-8ACC-DA10C5D3D23A}"/>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8D5966A-5FB4-4C80-A762-D377686AE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91DED267-A699-483F-9204-685EB4AC741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of the complexity of oligopoly, there is no single, generally-accepted theory of how oligopolies behave.</a:t>
              </a:r>
            </a:p>
          </p:txBody>
        </p:sp>
      </p:grpSp>
      <p:grpSp>
        <p:nvGrpSpPr>
          <p:cNvPr id="14" name="Group 13">
            <a:extLst>
              <a:ext uri="{FF2B5EF4-FFF2-40B4-BE49-F238E27FC236}">
                <a16:creationId xmlns:a16="http://schemas.microsoft.com/office/drawing/2014/main" id="{EF36C058-8BD9-48F8-9FAC-1C7BDBD6E789}"/>
              </a:ext>
            </a:extLst>
          </p:cNvPr>
          <p:cNvGrpSpPr/>
          <p:nvPr/>
        </p:nvGrpSpPr>
        <p:grpSpPr>
          <a:xfrm>
            <a:off x="2066920" y="2504956"/>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5FA9943-8CAE-47D6-BD9D-F174DC0042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A69D4A6D-2BB8-4BF5-9CBD-79B8DA04138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Instead, economists use </a:t>
              </a:r>
              <a:r>
                <a:rPr lang="en-US" sz="2000" b="1" dirty="0">
                  <a:solidFill>
                    <a:schemeClr val="bg1"/>
                  </a:solidFill>
                </a:rPr>
                <a:t>game theory </a:t>
              </a:r>
              <a:r>
                <a:rPr lang="en-US" sz="2000" dirty="0">
                  <a:solidFill>
                    <a:schemeClr val="bg1"/>
                  </a:solidFill>
                </a:rPr>
                <a:t>to mathematically analyze oligopoly behavior.</a:t>
              </a:r>
            </a:p>
          </p:txBody>
        </p:sp>
      </p:grpSp>
      <p:grpSp>
        <p:nvGrpSpPr>
          <p:cNvPr id="20" name="Group 19">
            <a:extLst>
              <a:ext uri="{FF2B5EF4-FFF2-40B4-BE49-F238E27FC236}">
                <a16:creationId xmlns:a16="http://schemas.microsoft.com/office/drawing/2014/main" id="{C999EA28-C924-4B7C-8C90-B51AF274D337}"/>
              </a:ext>
            </a:extLst>
          </p:cNvPr>
          <p:cNvGrpSpPr/>
          <p:nvPr/>
        </p:nvGrpSpPr>
        <p:grpSpPr>
          <a:xfrm>
            <a:off x="2066921" y="3428999"/>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D7CA03B-55FA-4DA4-BB14-4B4046E405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BA33A809-EC3B-491E-85C8-4662715AC3F9}"/>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Game theory analyzes situations in which players must make decisions and then receive payoffs based on what other players decide to do.</a:t>
              </a:r>
            </a:p>
          </p:txBody>
        </p:sp>
      </p:grpSp>
      <p:grpSp>
        <p:nvGrpSpPr>
          <p:cNvPr id="23" name="Group 22">
            <a:extLst>
              <a:ext uri="{FF2B5EF4-FFF2-40B4-BE49-F238E27FC236}">
                <a16:creationId xmlns:a16="http://schemas.microsoft.com/office/drawing/2014/main" id="{074A6467-0CE5-4873-94C2-4F469E82A917}"/>
              </a:ext>
            </a:extLst>
          </p:cNvPr>
          <p:cNvGrpSpPr/>
          <p:nvPr/>
        </p:nvGrpSpPr>
        <p:grpSpPr>
          <a:xfrm>
            <a:off x="2066921" y="435304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16F3F7CD-CE72-43C0-B975-EFD9EDA7B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748B46E5-612C-42AE-A32F-337838C6F29E}"/>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prisoner's dilemma </a:t>
              </a:r>
              <a:r>
                <a:rPr lang="en-US" sz="2000" dirty="0">
                  <a:solidFill>
                    <a:schemeClr val="bg1"/>
                  </a:solidFill>
                </a:rPr>
                <a:t>is a scenario in which the gains from cooperation are larger than the rewards from pursuing self-interest.</a:t>
              </a:r>
            </a:p>
          </p:txBody>
        </p:sp>
      </p:grpSp>
    </p:spTree>
    <p:extLst>
      <p:ext uri="{BB962C8B-B14F-4D97-AF65-F5344CB8AC3E}">
        <p14:creationId xmlns:p14="http://schemas.microsoft.com/office/powerpoint/2010/main" val="18064532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Prisoner’s Dilemma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D7ADF56-1298-48E5-8115-304D4CCF7FF7}"/>
              </a:ext>
            </a:extLst>
          </p:cNvPr>
          <p:cNvSpPr txBox="1"/>
          <p:nvPr/>
        </p:nvSpPr>
        <p:spPr>
          <a:xfrm>
            <a:off x="1569720" y="1691151"/>
            <a:ext cx="9052560" cy="4093428"/>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The story behind the prisoner’s dilemma goes like this: </a:t>
            </a:r>
          </a:p>
          <a:p>
            <a:endParaRPr lang="en-US" sz="2000" dirty="0">
              <a:solidFill>
                <a:schemeClr val="bg1"/>
              </a:solidFill>
              <a:ea typeface="Cambria Math" panose="02040503050406030204" pitchFamily="18" charset="0"/>
            </a:endParaRPr>
          </a:p>
          <a:p>
            <a:r>
              <a:rPr lang="en-US" sz="2000" dirty="0">
                <a:solidFill>
                  <a:schemeClr val="bg1"/>
                </a:solidFill>
                <a:ea typeface="Cambria Math" panose="02040503050406030204" pitchFamily="18" charset="0"/>
              </a:rPr>
              <a:t>Two co-conspiratorial criminals are arrested. When they are taken to the police station, they refuse to say anything and are put in separate interrogation rooms. Eventually, a police officer enters the room where Prisoner A is being held and says, “You know what? Your partner in the other room is confessing. Your partner is going to get a light prison sentence of just one year, and because you’re remaining silent, the judge is going to stick you with eight years in prison. Why don’t you get smart? If you confess too, we’ll cut your jail time down to five years, and your partner will get five years, also.” In the next room, another police officer is giving exactly the same speech to Prisoner B. What the police officers do not say is that if both prisoners remain silent, the evidence against them is not especially strong, and the prisoners will end up with only two years in jail each. </a:t>
            </a:r>
          </a:p>
        </p:txBody>
      </p:sp>
    </p:spTree>
    <p:extLst>
      <p:ext uri="{BB962C8B-B14F-4D97-AF65-F5344CB8AC3E}">
        <p14:creationId xmlns:p14="http://schemas.microsoft.com/office/powerpoint/2010/main" val="1658660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Prisoner’s Dilemma Problem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1C333DAC-7BA5-482D-A3E1-04081887B83F}"/>
              </a:ext>
            </a:extLst>
          </p:cNvPr>
          <p:cNvGraphicFramePr>
            <a:graphicFrameLocks noGrp="1"/>
          </p:cNvGraphicFramePr>
          <p:nvPr/>
        </p:nvGraphicFramePr>
        <p:xfrm>
          <a:off x="2261694" y="4154475"/>
          <a:ext cx="7668609" cy="2200865"/>
        </p:xfrm>
        <a:graphic>
          <a:graphicData uri="http://schemas.openxmlformats.org/drawingml/2006/table">
            <a:tbl>
              <a:tblPr firstRow="1" bandRow="1">
                <a:tableStyleId>{5C22544A-7EE6-4342-B048-85BDC9FD1C3A}</a:tableStyleId>
              </a:tblPr>
              <a:tblGrid>
                <a:gridCol w="2788742">
                  <a:extLst>
                    <a:ext uri="{9D8B030D-6E8A-4147-A177-3AD203B41FA5}">
                      <a16:colId xmlns:a16="http://schemas.microsoft.com/office/drawing/2014/main" val="3625529370"/>
                    </a:ext>
                  </a:extLst>
                </a:gridCol>
                <a:gridCol w="2323664">
                  <a:extLst>
                    <a:ext uri="{9D8B030D-6E8A-4147-A177-3AD203B41FA5}">
                      <a16:colId xmlns:a16="http://schemas.microsoft.com/office/drawing/2014/main" val="34628444"/>
                    </a:ext>
                  </a:extLst>
                </a:gridCol>
                <a:gridCol w="2556203">
                  <a:extLst>
                    <a:ext uri="{9D8B030D-6E8A-4147-A177-3AD203B41FA5}">
                      <a16:colId xmlns:a16="http://schemas.microsoft.com/office/drawing/2014/main" val="624374741"/>
                    </a:ext>
                  </a:extLst>
                </a:gridCol>
              </a:tblGrid>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Remain Silent (cooperate with other prisoner)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Confess (do not cooperate with other prisoner)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9257890"/>
                  </a:ext>
                </a:extLst>
              </a:tr>
              <a:tr h="646385">
                <a:tc>
                  <a:txBody>
                    <a:bodyPr/>
                    <a:lstStyle/>
                    <a:p>
                      <a:pPr algn="ctr"/>
                      <a:r>
                        <a:rPr lang="en-US" b="0" dirty="0">
                          <a:solidFill>
                            <a:schemeClr val="tx1"/>
                          </a:solidFill>
                        </a:rPr>
                        <a:t>Remain Silent (cooperate with other prisoner)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2 years, B gets 2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8 years, B gets 1 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6699216"/>
                  </a:ext>
                </a:extLst>
              </a:tr>
              <a:tr h="0">
                <a:tc>
                  <a:txBody>
                    <a:bodyPr/>
                    <a:lstStyle/>
                    <a:p>
                      <a:pPr algn="ctr"/>
                      <a:r>
                        <a:rPr lang="en-US" b="0" dirty="0">
                          <a:solidFill>
                            <a:schemeClr val="tx1"/>
                          </a:solidFill>
                        </a:rPr>
                        <a:t>Confess (do not cooperate with other prisoner)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1 year, B gets 8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5 years B gets 5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2282334"/>
                  </a:ext>
                </a:extLst>
              </a:tr>
            </a:tbl>
          </a:graphicData>
        </a:graphic>
      </p:graphicFrame>
      <p:sp>
        <p:nvSpPr>
          <p:cNvPr id="4" name="TextBox 3">
            <a:extLst>
              <a:ext uri="{FF2B5EF4-FFF2-40B4-BE49-F238E27FC236}">
                <a16:creationId xmlns:a16="http://schemas.microsoft.com/office/drawing/2014/main" id="{E3EA5FEF-6AE3-4204-90C5-9105BEA48B46}"/>
              </a:ext>
            </a:extLst>
          </p:cNvPr>
          <p:cNvSpPr txBox="1"/>
          <p:nvPr/>
        </p:nvSpPr>
        <p:spPr>
          <a:xfrm>
            <a:off x="877614" y="5338631"/>
            <a:ext cx="1292772" cy="707886"/>
          </a:xfrm>
          <a:prstGeom prst="rect">
            <a:avLst/>
          </a:prstGeom>
          <a:noFill/>
        </p:spPr>
        <p:txBody>
          <a:bodyPr wrap="square" rtlCol="0">
            <a:spAutoFit/>
          </a:bodyPr>
          <a:lstStyle/>
          <a:p>
            <a:pPr algn="ctr"/>
            <a:r>
              <a:rPr lang="en-US" sz="2000" b="1" dirty="0"/>
              <a:t>PRISONER A</a:t>
            </a:r>
          </a:p>
        </p:txBody>
      </p:sp>
      <p:sp>
        <p:nvSpPr>
          <p:cNvPr id="27" name="TextBox 26">
            <a:extLst>
              <a:ext uri="{FF2B5EF4-FFF2-40B4-BE49-F238E27FC236}">
                <a16:creationId xmlns:a16="http://schemas.microsoft.com/office/drawing/2014/main" id="{9C1509D5-CF95-48E9-9CB3-0A841D8C4197}"/>
              </a:ext>
            </a:extLst>
          </p:cNvPr>
          <p:cNvSpPr txBox="1"/>
          <p:nvPr/>
        </p:nvSpPr>
        <p:spPr>
          <a:xfrm>
            <a:off x="6647794" y="3556197"/>
            <a:ext cx="1699608" cy="400110"/>
          </a:xfrm>
          <a:prstGeom prst="rect">
            <a:avLst/>
          </a:prstGeom>
          <a:noFill/>
        </p:spPr>
        <p:txBody>
          <a:bodyPr wrap="square" rtlCol="0">
            <a:spAutoFit/>
          </a:bodyPr>
          <a:lstStyle/>
          <a:p>
            <a:r>
              <a:rPr lang="en-US" sz="2000" b="1" dirty="0"/>
              <a:t>PRISONER B</a:t>
            </a:r>
          </a:p>
        </p:txBody>
      </p:sp>
      <p:grpSp>
        <p:nvGrpSpPr>
          <p:cNvPr id="28" name="Group 27">
            <a:extLst>
              <a:ext uri="{FF2B5EF4-FFF2-40B4-BE49-F238E27FC236}">
                <a16:creationId xmlns:a16="http://schemas.microsoft.com/office/drawing/2014/main" id="{366B194B-1518-4C7A-8698-C21A97FAB4FC}"/>
              </a:ext>
            </a:extLst>
          </p:cNvPr>
          <p:cNvGrpSpPr/>
          <p:nvPr/>
        </p:nvGrpSpPr>
        <p:grpSpPr>
          <a:xfrm>
            <a:off x="2066923" y="1530289"/>
            <a:ext cx="8058154" cy="1771515"/>
            <a:chOff x="542923" y="1736760"/>
            <a:chExt cx="8058154" cy="2149469"/>
          </a:xfrm>
          <a:solidFill>
            <a:srgbClr val="627981"/>
          </a:solidFill>
        </p:grpSpPr>
        <p:sp>
          <p:nvSpPr>
            <p:cNvPr id="29" name="Rectangle 28">
              <a:extLst>
                <a:ext uri="{FF2B5EF4-FFF2-40B4-BE49-F238E27FC236}">
                  <a16:creationId xmlns:a16="http://schemas.microsoft.com/office/drawing/2014/main" id="{2D641F36-8DD4-4AF1-8156-76E9DE63AE90}"/>
                </a:ext>
              </a:extLst>
            </p:cNvPr>
            <p:cNvSpPr/>
            <p:nvPr/>
          </p:nvSpPr>
          <p:spPr>
            <a:xfrm>
              <a:off x="542923" y="1736760"/>
              <a:ext cx="8058154" cy="21494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CEE8FFF-EC84-4639-B38C-DBB244209F52}"/>
                </a:ext>
              </a:extLst>
            </p:cNvPr>
            <p:cNvSpPr txBox="1"/>
            <p:nvPr/>
          </p:nvSpPr>
          <p:spPr>
            <a:xfrm>
              <a:off x="668214" y="1795794"/>
              <a:ext cx="7807571" cy="1979237"/>
            </a:xfrm>
            <a:prstGeom prst="rect">
              <a:avLst/>
            </a:prstGeom>
            <a:grpFill/>
          </p:spPr>
          <p:txBody>
            <a:bodyPr wrap="square" rtlCol="0">
              <a:spAutoFit/>
            </a:bodyPr>
            <a:lstStyle/>
            <a:p>
              <a:pPr algn="ctr"/>
              <a:r>
                <a:rPr lang="en-US" sz="2000" dirty="0">
                  <a:solidFill>
                    <a:schemeClr val="bg1"/>
                  </a:solidFill>
                </a:rPr>
                <a:t>If the two prisoners remain silent, they will only have to serve a total of four years of jail time between them. If the two prisoners can work out some way of cooperating so that neither one will confess, they will both be better off than if they each follow their own individual self-interest, which in this case leads straight into longer jail terms. Quite the dilemma!</a:t>
              </a:r>
            </a:p>
          </p:txBody>
        </p:sp>
      </p:grpSp>
    </p:spTree>
    <p:extLst>
      <p:ext uri="{BB962C8B-B14F-4D97-AF65-F5344CB8AC3E}">
        <p14:creationId xmlns:p14="http://schemas.microsoft.com/office/powerpoint/2010/main" val="1529109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Oligopoly Version of the Prisoner's Dilemma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33DBD012-E8B8-4618-8ACC-DA10C5D3D23A}"/>
              </a:ext>
            </a:extLst>
          </p:cNvPr>
          <p:cNvGrpSpPr/>
          <p:nvPr/>
        </p:nvGrpSpPr>
        <p:grpSpPr>
          <a:xfrm>
            <a:off x="2066920" y="1580912"/>
            <a:ext cx="8058156" cy="806935"/>
            <a:chOff x="542921" y="1736761"/>
            <a:chExt cx="8058156" cy="806935"/>
          </a:xfrm>
          <a:solidFill>
            <a:srgbClr val="627981"/>
          </a:solidFill>
        </p:grpSpPr>
        <p:sp>
          <p:nvSpPr>
            <p:cNvPr id="12" name="Rectangle 11">
              <a:extLst>
                <a:ext uri="{FF2B5EF4-FFF2-40B4-BE49-F238E27FC236}">
                  <a16:creationId xmlns:a16="http://schemas.microsoft.com/office/drawing/2014/main" id="{F8D5966A-5FB4-4C80-A762-D377686AE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91DED267-A699-483F-9204-685EB4AC7414}"/>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members of an oligopoly can face a prisoner's dilemma, also.</a:t>
              </a:r>
            </a:p>
          </p:txBody>
        </p:sp>
      </p:grpSp>
      <p:grpSp>
        <p:nvGrpSpPr>
          <p:cNvPr id="14" name="Group 13">
            <a:extLst>
              <a:ext uri="{FF2B5EF4-FFF2-40B4-BE49-F238E27FC236}">
                <a16:creationId xmlns:a16="http://schemas.microsoft.com/office/drawing/2014/main" id="{EF36C058-8BD9-48F8-9FAC-1C7BDBD6E789}"/>
              </a:ext>
            </a:extLst>
          </p:cNvPr>
          <p:cNvGrpSpPr/>
          <p:nvPr/>
        </p:nvGrpSpPr>
        <p:grpSpPr>
          <a:xfrm>
            <a:off x="2066920" y="2504956"/>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5FA9943-8CAE-47D6-BD9D-F174DC0042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A69D4A6D-2BB8-4BF5-9CBD-79B8DA04138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each of the oligopolists cooperates in holding down output, high monopoly profits are possible.</a:t>
              </a:r>
            </a:p>
          </p:txBody>
        </p:sp>
      </p:grpSp>
      <p:grpSp>
        <p:nvGrpSpPr>
          <p:cNvPr id="20" name="Group 19">
            <a:extLst>
              <a:ext uri="{FF2B5EF4-FFF2-40B4-BE49-F238E27FC236}">
                <a16:creationId xmlns:a16="http://schemas.microsoft.com/office/drawing/2014/main" id="{C999EA28-C924-4B7C-8C90-B51AF274D337}"/>
              </a:ext>
            </a:extLst>
          </p:cNvPr>
          <p:cNvGrpSpPr/>
          <p:nvPr/>
        </p:nvGrpSpPr>
        <p:grpSpPr>
          <a:xfrm>
            <a:off x="2066921" y="3428999"/>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D7CA03B-55FA-4DA4-BB14-4B4046E405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BA33A809-EC3B-491E-85C8-4662715AC3F9}"/>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oligopolist must worry that while it is holding down output, other firms are taking advantage of the high price by raising output.</a:t>
              </a:r>
            </a:p>
          </p:txBody>
        </p:sp>
      </p:grpSp>
      <p:grpSp>
        <p:nvGrpSpPr>
          <p:cNvPr id="17" name="Group 16">
            <a:extLst>
              <a:ext uri="{FF2B5EF4-FFF2-40B4-BE49-F238E27FC236}">
                <a16:creationId xmlns:a16="http://schemas.microsoft.com/office/drawing/2014/main" id="{E8497594-F720-4AB7-BB10-EABEDA250569}"/>
              </a:ext>
            </a:extLst>
          </p:cNvPr>
          <p:cNvGrpSpPr/>
          <p:nvPr/>
        </p:nvGrpSpPr>
        <p:grpSpPr>
          <a:xfrm>
            <a:off x="2066920" y="435304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78DAAFDC-AF71-4B40-9B7E-3CA7F0C861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BDD308F9-5FC0-4C28-AD5C-4B0C561E60E1}"/>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Game theory can show the prisoner's dilemma for a two-firm oligopoly, known as a </a:t>
              </a:r>
              <a:r>
                <a:rPr lang="en-US" sz="2000" b="1" dirty="0">
                  <a:solidFill>
                    <a:schemeClr val="bg1"/>
                  </a:solidFill>
                </a:rPr>
                <a:t>duopoly</a:t>
              </a:r>
              <a:r>
                <a:rPr lang="en-US" sz="2000" dirty="0">
                  <a:solidFill>
                    <a:schemeClr val="bg1"/>
                  </a:solidFill>
                </a:rPr>
                <a:t>.</a:t>
              </a:r>
            </a:p>
          </p:txBody>
        </p:sp>
      </p:grpSp>
    </p:spTree>
    <p:extLst>
      <p:ext uri="{BB962C8B-B14F-4D97-AF65-F5344CB8AC3E}">
        <p14:creationId xmlns:p14="http://schemas.microsoft.com/office/powerpoint/2010/main" val="36089143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Oligopoly Version of the Prisoner's Dilemma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1C333DAC-7BA5-482D-A3E1-04081887B83F}"/>
              </a:ext>
            </a:extLst>
          </p:cNvPr>
          <p:cNvGraphicFramePr>
            <a:graphicFrameLocks noGrp="1"/>
          </p:cNvGraphicFramePr>
          <p:nvPr/>
        </p:nvGraphicFramePr>
        <p:xfrm>
          <a:off x="2261694" y="4154475"/>
          <a:ext cx="7668609" cy="2200865"/>
        </p:xfrm>
        <a:graphic>
          <a:graphicData uri="http://schemas.openxmlformats.org/drawingml/2006/table">
            <a:tbl>
              <a:tblPr firstRow="1" bandRow="1">
                <a:tableStyleId>{5C22544A-7EE6-4342-B048-85BDC9FD1C3A}</a:tableStyleId>
              </a:tblPr>
              <a:tblGrid>
                <a:gridCol w="2788742">
                  <a:extLst>
                    <a:ext uri="{9D8B030D-6E8A-4147-A177-3AD203B41FA5}">
                      <a16:colId xmlns:a16="http://schemas.microsoft.com/office/drawing/2014/main" val="3625529370"/>
                    </a:ext>
                  </a:extLst>
                </a:gridCol>
                <a:gridCol w="2323664">
                  <a:extLst>
                    <a:ext uri="{9D8B030D-6E8A-4147-A177-3AD203B41FA5}">
                      <a16:colId xmlns:a16="http://schemas.microsoft.com/office/drawing/2014/main" val="34628444"/>
                    </a:ext>
                  </a:extLst>
                </a:gridCol>
                <a:gridCol w="2556203">
                  <a:extLst>
                    <a:ext uri="{9D8B030D-6E8A-4147-A177-3AD203B41FA5}">
                      <a16:colId xmlns:a16="http://schemas.microsoft.com/office/drawing/2014/main" val="624374741"/>
                    </a:ext>
                  </a:extLst>
                </a:gridCol>
              </a:tblGrid>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Hold Down Output (cooperate with other firm)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Increase Output (do not cooperate with other firm)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9257890"/>
                  </a:ext>
                </a:extLst>
              </a:tr>
              <a:tr h="646385">
                <a:tc>
                  <a:txBody>
                    <a:bodyPr/>
                    <a:lstStyle/>
                    <a:p>
                      <a:pPr algn="ctr"/>
                      <a:r>
                        <a:rPr lang="en-US" b="0" dirty="0">
                          <a:solidFill>
                            <a:schemeClr val="tx1"/>
                          </a:solidFill>
                        </a:rPr>
                        <a:t>Hold Down Output (cooperate with other firm)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$1,000, B gets $1,000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$200, B gets  $1,500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6699216"/>
                  </a:ext>
                </a:extLst>
              </a:tr>
              <a:tr h="0">
                <a:tc>
                  <a:txBody>
                    <a:bodyPr/>
                    <a:lstStyle/>
                    <a:p>
                      <a:pPr algn="ctr"/>
                      <a:r>
                        <a:rPr lang="en-US" b="0" dirty="0">
                          <a:solidFill>
                            <a:schemeClr val="tx1"/>
                          </a:solidFill>
                        </a:rPr>
                        <a:t>Increase Output (do not cooperate with other firm)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$1,500, B gets $200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$400, B gets $400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2282334"/>
                  </a:ext>
                </a:extLst>
              </a:tr>
            </a:tbl>
          </a:graphicData>
        </a:graphic>
      </p:graphicFrame>
      <p:sp>
        <p:nvSpPr>
          <p:cNvPr id="4" name="TextBox 3">
            <a:extLst>
              <a:ext uri="{FF2B5EF4-FFF2-40B4-BE49-F238E27FC236}">
                <a16:creationId xmlns:a16="http://schemas.microsoft.com/office/drawing/2014/main" id="{E3EA5FEF-6AE3-4204-90C5-9105BEA48B46}"/>
              </a:ext>
            </a:extLst>
          </p:cNvPr>
          <p:cNvSpPr txBox="1"/>
          <p:nvPr/>
        </p:nvSpPr>
        <p:spPr>
          <a:xfrm>
            <a:off x="877615" y="5488505"/>
            <a:ext cx="1292772" cy="400110"/>
          </a:xfrm>
          <a:prstGeom prst="rect">
            <a:avLst/>
          </a:prstGeom>
          <a:noFill/>
        </p:spPr>
        <p:txBody>
          <a:bodyPr wrap="square" rtlCol="0">
            <a:spAutoFit/>
          </a:bodyPr>
          <a:lstStyle/>
          <a:p>
            <a:pPr algn="ctr"/>
            <a:r>
              <a:rPr lang="en-US" sz="2000" b="1" dirty="0"/>
              <a:t>FIRM A</a:t>
            </a:r>
          </a:p>
        </p:txBody>
      </p:sp>
      <p:sp>
        <p:nvSpPr>
          <p:cNvPr id="27" name="TextBox 26">
            <a:extLst>
              <a:ext uri="{FF2B5EF4-FFF2-40B4-BE49-F238E27FC236}">
                <a16:creationId xmlns:a16="http://schemas.microsoft.com/office/drawing/2014/main" id="{9C1509D5-CF95-48E9-9CB3-0A841D8C4197}"/>
              </a:ext>
            </a:extLst>
          </p:cNvPr>
          <p:cNvSpPr txBox="1"/>
          <p:nvPr/>
        </p:nvSpPr>
        <p:spPr>
          <a:xfrm>
            <a:off x="6868518" y="3556197"/>
            <a:ext cx="1699608" cy="400110"/>
          </a:xfrm>
          <a:prstGeom prst="rect">
            <a:avLst/>
          </a:prstGeom>
          <a:noFill/>
        </p:spPr>
        <p:txBody>
          <a:bodyPr wrap="square" rtlCol="0">
            <a:spAutoFit/>
          </a:bodyPr>
          <a:lstStyle/>
          <a:p>
            <a:r>
              <a:rPr lang="en-US" sz="2000" b="1" dirty="0"/>
              <a:t>FIRM B</a:t>
            </a:r>
          </a:p>
        </p:txBody>
      </p:sp>
      <p:grpSp>
        <p:nvGrpSpPr>
          <p:cNvPr id="28" name="Group 27">
            <a:extLst>
              <a:ext uri="{FF2B5EF4-FFF2-40B4-BE49-F238E27FC236}">
                <a16:creationId xmlns:a16="http://schemas.microsoft.com/office/drawing/2014/main" id="{366B194B-1518-4C7A-8698-C21A97FAB4FC}"/>
              </a:ext>
            </a:extLst>
          </p:cNvPr>
          <p:cNvGrpSpPr/>
          <p:nvPr/>
        </p:nvGrpSpPr>
        <p:grpSpPr>
          <a:xfrm>
            <a:off x="2066923" y="1530289"/>
            <a:ext cx="8058154" cy="1771515"/>
            <a:chOff x="542923" y="1736760"/>
            <a:chExt cx="8058154" cy="2149469"/>
          </a:xfrm>
          <a:solidFill>
            <a:srgbClr val="627981"/>
          </a:solidFill>
        </p:grpSpPr>
        <p:sp>
          <p:nvSpPr>
            <p:cNvPr id="29" name="Rectangle 28">
              <a:extLst>
                <a:ext uri="{FF2B5EF4-FFF2-40B4-BE49-F238E27FC236}">
                  <a16:creationId xmlns:a16="http://schemas.microsoft.com/office/drawing/2014/main" id="{2D641F36-8DD4-4AF1-8156-76E9DE63AE90}"/>
                </a:ext>
              </a:extLst>
            </p:cNvPr>
            <p:cNvSpPr/>
            <p:nvPr/>
          </p:nvSpPr>
          <p:spPr>
            <a:xfrm>
              <a:off x="542923" y="1736760"/>
              <a:ext cx="8058154" cy="21494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CEE8FFF-EC84-4639-B38C-DBB244209F52}"/>
                </a:ext>
              </a:extLst>
            </p:cNvPr>
            <p:cNvSpPr txBox="1"/>
            <p:nvPr/>
          </p:nvSpPr>
          <p:spPr>
            <a:xfrm>
              <a:off x="668214" y="1795794"/>
              <a:ext cx="7807571" cy="1979237"/>
            </a:xfrm>
            <a:prstGeom prst="rect">
              <a:avLst/>
            </a:prstGeom>
            <a:grpFill/>
          </p:spPr>
          <p:txBody>
            <a:bodyPr wrap="square" rtlCol="0">
              <a:spAutoFit/>
            </a:bodyPr>
            <a:lstStyle/>
            <a:p>
              <a:pPr algn="ctr"/>
              <a:r>
                <a:rPr lang="en-US" sz="2000" dirty="0">
                  <a:solidFill>
                    <a:schemeClr val="bg1"/>
                  </a:solidFill>
                </a:rPr>
                <a:t>The result of a prisoner's dilemma in a duopoly is often that even though A and B could make the highest combined profits by cooperating in producing a lower level of output and acting like a monopolist, the two firms may well end up in a situation where they each increase output and earn only $400 each in profits.</a:t>
              </a:r>
            </a:p>
          </p:txBody>
        </p:sp>
      </p:grpSp>
    </p:spTree>
    <p:extLst>
      <p:ext uri="{BB962C8B-B14F-4D97-AF65-F5344CB8AC3E}">
        <p14:creationId xmlns:p14="http://schemas.microsoft.com/office/powerpoint/2010/main" val="2654553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to Enforce Cooperation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33DBD012-E8B8-4618-8ACC-DA10C5D3D23A}"/>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8D5966A-5FB4-4C80-A762-D377686AE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91DED267-A699-483F-9204-685EB4AC7414}"/>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way out of a prisoner's dilemma is to find a way to penalize those who do not cooperate.</a:t>
              </a:r>
            </a:p>
          </p:txBody>
        </p:sp>
      </p:grpSp>
      <p:grpSp>
        <p:nvGrpSpPr>
          <p:cNvPr id="23" name="Group 22">
            <a:extLst>
              <a:ext uri="{FF2B5EF4-FFF2-40B4-BE49-F238E27FC236}">
                <a16:creationId xmlns:a16="http://schemas.microsoft.com/office/drawing/2014/main" id="{3774077E-4AD2-469E-85EF-6DDF67A1C426}"/>
              </a:ext>
            </a:extLst>
          </p:cNvPr>
          <p:cNvGrpSpPr/>
          <p:nvPr/>
        </p:nvGrpSpPr>
        <p:grpSpPr>
          <a:xfrm>
            <a:off x="2066922" y="246890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6D09C2B3-B838-4639-A93E-AA71BFEC04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AD2BEBBA-CB80-4F2A-A877-CF42C11A6294}"/>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easy approach for colluding oligopolists would be to sign a contract with each other that they will hold output low and keep prices high.</a:t>
              </a:r>
            </a:p>
          </p:txBody>
        </p:sp>
      </p:grpSp>
      <p:grpSp>
        <p:nvGrpSpPr>
          <p:cNvPr id="27" name="Group 26">
            <a:extLst>
              <a:ext uri="{FF2B5EF4-FFF2-40B4-BE49-F238E27FC236}">
                <a16:creationId xmlns:a16="http://schemas.microsoft.com/office/drawing/2014/main" id="{E36ED2B4-B656-4BD9-89E0-42EEB81A031E}"/>
              </a:ext>
            </a:extLst>
          </p:cNvPr>
          <p:cNvGrpSpPr/>
          <p:nvPr/>
        </p:nvGrpSpPr>
        <p:grpSpPr>
          <a:xfrm>
            <a:off x="2066922" y="33676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0404F7AE-7647-4B69-BAF0-8A5E1472E1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0B5E2C2E-40AF-48EE-94D3-3B8297FF6225}"/>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group of U.S. companies signed such a contract, however, it would be illegal.</a:t>
              </a:r>
            </a:p>
          </p:txBody>
        </p:sp>
      </p:grpSp>
      <p:grpSp>
        <p:nvGrpSpPr>
          <p:cNvPr id="30" name="Group 29">
            <a:extLst>
              <a:ext uri="{FF2B5EF4-FFF2-40B4-BE49-F238E27FC236}">
                <a16:creationId xmlns:a16="http://schemas.microsoft.com/office/drawing/2014/main" id="{63A4D553-402D-4052-8580-66FC84CFC3F7}"/>
              </a:ext>
            </a:extLst>
          </p:cNvPr>
          <p:cNvGrpSpPr/>
          <p:nvPr/>
        </p:nvGrpSpPr>
        <p:grpSpPr>
          <a:xfrm>
            <a:off x="2066922" y="426643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B9CE37E-443D-4F76-A264-B78DD09387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DE166D2E-63F0-4783-8E61-010B34ACBC99}"/>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oligopolists cannot sign a contract to act like a monopoly, they may instead keep close tabs on what other firms are doing.</a:t>
              </a:r>
            </a:p>
          </p:txBody>
        </p:sp>
      </p:grpSp>
      <p:grpSp>
        <p:nvGrpSpPr>
          <p:cNvPr id="33" name="Group 32">
            <a:extLst>
              <a:ext uri="{FF2B5EF4-FFF2-40B4-BE49-F238E27FC236}">
                <a16:creationId xmlns:a16="http://schemas.microsoft.com/office/drawing/2014/main" id="{53655047-5B96-497A-B490-C821EDC28510}"/>
              </a:ext>
            </a:extLst>
          </p:cNvPr>
          <p:cNvGrpSpPr/>
          <p:nvPr/>
        </p:nvGrpSpPr>
        <p:grpSpPr>
          <a:xfrm>
            <a:off x="2066922" y="517507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EB9CA98-ACE6-4C78-8985-94AF89E08C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02844C55-DAB9-4239-BDA6-575E2D78DA33}"/>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oligopolists may choose to act in a way that generates pressure on each firm to stick to its agreed quantity of output.</a:t>
              </a:r>
            </a:p>
          </p:txBody>
        </p:sp>
      </p:grpSp>
    </p:spTree>
    <p:extLst>
      <p:ext uri="{BB962C8B-B14F-4D97-AF65-F5344CB8AC3E}">
        <p14:creationId xmlns:p14="http://schemas.microsoft.com/office/powerpoint/2010/main" val="18491646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Kinked Demand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graph with quantity on the x-axis and price in dollars on the y-axis showing a kinked demand curve.">
            <a:extLst>
              <a:ext uri="{FF2B5EF4-FFF2-40B4-BE49-F238E27FC236}">
                <a16:creationId xmlns:a16="http://schemas.microsoft.com/office/drawing/2014/main" id="{4EB99F8E-643C-448A-8778-864856E5BA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6613" y="1605994"/>
            <a:ext cx="5715000" cy="5046392"/>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C8298AEF-42B1-4351-8758-2DC31C96BE3A}"/>
              </a:ext>
            </a:extLst>
          </p:cNvPr>
          <p:cNvGrpSpPr/>
          <p:nvPr/>
        </p:nvGrpSpPr>
        <p:grpSpPr>
          <a:xfrm>
            <a:off x="1524001" y="1558695"/>
            <a:ext cx="4029079" cy="1420988"/>
            <a:chOff x="542922" y="1736760"/>
            <a:chExt cx="8058155" cy="1807683"/>
          </a:xfrm>
          <a:solidFill>
            <a:srgbClr val="627981"/>
          </a:solidFill>
        </p:grpSpPr>
        <p:sp>
          <p:nvSpPr>
            <p:cNvPr id="12" name="Rectangle 11">
              <a:extLst>
                <a:ext uri="{FF2B5EF4-FFF2-40B4-BE49-F238E27FC236}">
                  <a16:creationId xmlns:a16="http://schemas.microsoft.com/office/drawing/2014/main" id="{76B93272-3ABE-4AA2-9347-75FE3CE9EC41}"/>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AEAB9B42-4913-49F5-B96A-57206751A7AC}"/>
                </a:ext>
              </a:extLst>
            </p:cNvPr>
            <p:cNvSpPr txBox="1"/>
            <p:nvPr/>
          </p:nvSpPr>
          <p:spPr>
            <a:xfrm>
              <a:off x="542922" y="1796929"/>
              <a:ext cx="7807571" cy="14591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kinked demand curve </a:t>
              </a:r>
              <a:r>
                <a:rPr lang="en-US" sz="2000" dirty="0">
                  <a:solidFill>
                    <a:schemeClr val="bg1"/>
                  </a:solidFill>
                </a:rPr>
                <a:t>indicates that oligopoly firms commit to match price cuts but not price increases.</a:t>
              </a:r>
            </a:p>
          </p:txBody>
        </p:sp>
      </p:grpSp>
      <p:grpSp>
        <p:nvGrpSpPr>
          <p:cNvPr id="14" name="Group 13">
            <a:extLst>
              <a:ext uri="{FF2B5EF4-FFF2-40B4-BE49-F238E27FC236}">
                <a16:creationId xmlns:a16="http://schemas.microsoft.com/office/drawing/2014/main" id="{E94052F2-4DE4-4142-B0FC-0BBEB6B6DA0B}"/>
              </a:ext>
            </a:extLst>
          </p:cNvPr>
          <p:cNvGrpSpPr/>
          <p:nvPr/>
        </p:nvGrpSpPr>
        <p:grpSpPr>
          <a:xfrm>
            <a:off x="1524001" y="3104725"/>
            <a:ext cx="4029079" cy="1147024"/>
            <a:chOff x="542922" y="1736760"/>
            <a:chExt cx="8058155" cy="1807683"/>
          </a:xfrm>
          <a:solidFill>
            <a:srgbClr val="627981"/>
          </a:solidFill>
        </p:grpSpPr>
        <p:sp>
          <p:nvSpPr>
            <p:cNvPr id="15" name="Rectangle 14">
              <a:extLst>
                <a:ext uri="{FF2B5EF4-FFF2-40B4-BE49-F238E27FC236}">
                  <a16:creationId xmlns:a16="http://schemas.microsoft.com/office/drawing/2014/main" id="{22DA5BDC-88FB-4002-BAF4-59B053BACD27}"/>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EE3F988-E62D-43BF-9FA9-E522FC892905}"/>
                </a:ext>
              </a:extLst>
            </p:cNvPr>
            <p:cNvSpPr txBox="1"/>
            <p:nvPr/>
          </p:nvSpPr>
          <p:spPr>
            <a:xfrm>
              <a:off x="542922" y="1847113"/>
              <a:ext cx="7807571" cy="160066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oligopoly firm agrees with the rest of the cartel to provide a certain quantity and price.</a:t>
              </a:r>
            </a:p>
          </p:txBody>
        </p:sp>
      </p:grpSp>
      <p:grpSp>
        <p:nvGrpSpPr>
          <p:cNvPr id="17" name="Group 16">
            <a:extLst>
              <a:ext uri="{FF2B5EF4-FFF2-40B4-BE49-F238E27FC236}">
                <a16:creationId xmlns:a16="http://schemas.microsoft.com/office/drawing/2014/main" id="{F3376B47-96B0-4268-943C-D74A70F07C5E}"/>
              </a:ext>
            </a:extLst>
          </p:cNvPr>
          <p:cNvGrpSpPr/>
          <p:nvPr/>
        </p:nvGrpSpPr>
        <p:grpSpPr>
          <a:xfrm>
            <a:off x="1524001" y="4376791"/>
            <a:ext cx="4029079" cy="1701238"/>
            <a:chOff x="542922" y="1736760"/>
            <a:chExt cx="8058155" cy="2681111"/>
          </a:xfrm>
          <a:solidFill>
            <a:srgbClr val="627981"/>
          </a:solidFill>
        </p:grpSpPr>
        <p:sp>
          <p:nvSpPr>
            <p:cNvPr id="18" name="Rectangle 17">
              <a:extLst>
                <a:ext uri="{FF2B5EF4-FFF2-40B4-BE49-F238E27FC236}">
                  <a16:creationId xmlns:a16="http://schemas.microsoft.com/office/drawing/2014/main" id="{E8C5EBA9-9C85-4AE7-8FB2-E387F095D4E4}"/>
                </a:ext>
              </a:extLst>
            </p:cNvPr>
            <p:cNvSpPr/>
            <p:nvPr/>
          </p:nvSpPr>
          <p:spPr>
            <a:xfrm>
              <a:off x="542924" y="1736760"/>
              <a:ext cx="8058153" cy="26811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4324B0D-E461-4072-A018-6B1D1E3C3F75}"/>
                </a:ext>
              </a:extLst>
            </p:cNvPr>
            <p:cNvSpPr txBox="1"/>
            <p:nvPr/>
          </p:nvSpPr>
          <p:spPr>
            <a:xfrm>
              <a:off x="542922" y="1847113"/>
              <a:ext cx="7807571" cy="25707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oligopoly decides to produce more and cut its price, the other members of the cartel will immediately match any price cuts. </a:t>
              </a:r>
            </a:p>
          </p:txBody>
        </p:sp>
      </p:grpSp>
    </p:spTree>
    <p:extLst>
      <p:ext uri="{BB962C8B-B14F-4D97-AF65-F5344CB8AC3E}">
        <p14:creationId xmlns:p14="http://schemas.microsoft.com/office/powerpoint/2010/main" val="3024257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Changes in Price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FBFC0B6-2A41-49BC-A921-537CF0932B9F}"/>
              </a:ext>
            </a:extLst>
          </p:cNvPr>
          <p:cNvSpPr/>
          <p:nvPr/>
        </p:nvSpPr>
        <p:spPr>
          <a:xfrm>
            <a:off x="1881188" y="1655379"/>
            <a:ext cx="3605212" cy="15134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Oligopolist reduces price</a:t>
            </a:r>
          </a:p>
        </p:txBody>
      </p:sp>
      <p:cxnSp>
        <p:nvCxnSpPr>
          <p:cNvPr id="4" name="Straight Connector 3">
            <a:extLst>
              <a:ext uri="{FF2B5EF4-FFF2-40B4-BE49-F238E27FC236}">
                <a16:creationId xmlns:a16="http://schemas.microsoft.com/office/drawing/2014/main" id="{03249074-F69E-4BF8-90DC-BA9A904AC9FE}"/>
              </a:ext>
            </a:extLst>
          </p:cNvPr>
          <p:cNvCxnSpPr/>
          <p:nvPr/>
        </p:nvCxnSpPr>
        <p:spPr>
          <a:xfrm>
            <a:off x="2522483" y="3168863"/>
            <a:ext cx="0" cy="2551229"/>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41477D0-0507-4EE4-83C4-39B71D1D4185}"/>
              </a:ext>
            </a:extLst>
          </p:cNvPr>
          <p:cNvCxnSpPr/>
          <p:nvPr/>
        </p:nvCxnSpPr>
        <p:spPr>
          <a:xfrm>
            <a:off x="2522483" y="4146331"/>
            <a:ext cx="961696"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E9522B4-6256-4B6C-9CD6-DD40F32B2D93}"/>
              </a:ext>
            </a:extLst>
          </p:cNvPr>
          <p:cNvCxnSpPr/>
          <p:nvPr/>
        </p:nvCxnSpPr>
        <p:spPr>
          <a:xfrm>
            <a:off x="2522483" y="5720092"/>
            <a:ext cx="961696"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4548A09D-9104-45DA-BABD-E0F07A13316E}"/>
              </a:ext>
            </a:extLst>
          </p:cNvPr>
          <p:cNvSpPr/>
          <p:nvPr/>
        </p:nvSpPr>
        <p:spPr>
          <a:xfrm>
            <a:off x="3484179" y="3429000"/>
            <a:ext cx="2002177" cy="131362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Other firms will also cut their prices</a:t>
            </a:r>
          </a:p>
        </p:txBody>
      </p:sp>
      <p:sp>
        <p:nvSpPr>
          <p:cNvPr id="22" name="Rectangle 21">
            <a:extLst>
              <a:ext uri="{FF2B5EF4-FFF2-40B4-BE49-F238E27FC236}">
                <a16:creationId xmlns:a16="http://schemas.microsoft.com/office/drawing/2014/main" id="{01C30522-4197-496D-AD19-70CD755CF337}"/>
              </a:ext>
            </a:extLst>
          </p:cNvPr>
          <p:cNvSpPr/>
          <p:nvPr/>
        </p:nvSpPr>
        <p:spPr>
          <a:xfrm>
            <a:off x="3484178" y="5025090"/>
            <a:ext cx="2002177" cy="131362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Other firms will also expand output</a:t>
            </a:r>
          </a:p>
        </p:txBody>
      </p:sp>
      <p:sp>
        <p:nvSpPr>
          <p:cNvPr id="23" name="Rectangle 22">
            <a:extLst>
              <a:ext uri="{FF2B5EF4-FFF2-40B4-BE49-F238E27FC236}">
                <a16:creationId xmlns:a16="http://schemas.microsoft.com/office/drawing/2014/main" id="{714528D1-1710-430A-AB5B-25CD1D16F735}"/>
              </a:ext>
            </a:extLst>
          </p:cNvPr>
          <p:cNvSpPr/>
          <p:nvPr/>
        </p:nvSpPr>
        <p:spPr>
          <a:xfrm>
            <a:off x="6705602" y="1655379"/>
            <a:ext cx="3605212" cy="15134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Oligopolist increases price</a:t>
            </a:r>
          </a:p>
        </p:txBody>
      </p:sp>
      <p:cxnSp>
        <p:nvCxnSpPr>
          <p:cNvPr id="24" name="Straight Connector 23">
            <a:extLst>
              <a:ext uri="{FF2B5EF4-FFF2-40B4-BE49-F238E27FC236}">
                <a16:creationId xmlns:a16="http://schemas.microsoft.com/office/drawing/2014/main" id="{0119B1A8-F2A7-44A1-B0B4-A47838249E2B}"/>
              </a:ext>
            </a:extLst>
          </p:cNvPr>
          <p:cNvCxnSpPr/>
          <p:nvPr/>
        </p:nvCxnSpPr>
        <p:spPr>
          <a:xfrm>
            <a:off x="7346897" y="3168863"/>
            <a:ext cx="0" cy="2551229"/>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B693FA9-7905-4DB6-81B3-2804C55A7986}"/>
              </a:ext>
            </a:extLst>
          </p:cNvPr>
          <p:cNvCxnSpPr/>
          <p:nvPr/>
        </p:nvCxnSpPr>
        <p:spPr>
          <a:xfrm>
            <a:off x="7346897" y="4146331"/>
            <a:ext cx="961696"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84980A9-1842-44C3-8D4F-DA4EEB0021C1}"/>
              </a:ext>
            </a:extLst>
          </p:cNvPr>
          <p:cNvCxnSpPr/>
          <p:nvPr/>
        </p:nvCxnSpPr>
        <p:spPr>
          <a:xfrm>
            <a:off x="7346897" y="5720092"/>
            <a:ext cx="961696"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E2F81D8A-822B-4DF2-B8B5-7F9601D51F0C}"/>
              </a:ext>
            </a:extLst>
          </p:cNvPr>
          <p:cNvSpPr/>
          <p:nvPr/>
        </p:nvSpPr>
        <p:spPr>
          <a:xfrm>
            <a:off x="8308593" y="3429000"/>
            <a:ext cx="2002177" cy="131362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Other firms will not follow the price increase</a:t>
            </a:r>
          </a:p>
        </p:txBody>
      </p:sp>
      <p:sp>
        <p:nvSpPr>
          <p:cNvPr id="29" name="Rectangle 28">
            <a:extLst>
              <a:ext uri="{FF2B5EF4-FFF2-40B4-BE49-F238E27FC236}">
                <a16:creationId xmlns:a16="http://schemas.microsoft.com/office/drawing/2014/main" id="{2E665902-8735-416D-BF17-8EF04F92DE80}"/>
              </a:ext>
            </a:extLst>
          </p:cNvPr>
          <p:cNvSpPr/>
          <p:nvPr/>
        </p:nvSpPr>
        <p:spPr>
          <a:xfrm>
            <a:off x="8308592" y="5025090"/>
            <a:ext cx="2002177" cy="131362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Output falls for the firm that increases price</a:t>
            </a:r>
          </a:p>
        </p:txBody>
      </p:sp>
    </p:spTree>
    <p:extLst>
      <p:ext uri="{BB962C8B-B14F-4D97-AF65-F5344CB8AC3E}">
        <p14:creationId xmlns:p14="http://schemas.microsoft.com/office/powerpoint/2010/main" val="33297517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3375"/>
            <a:ext cx="9273061" cy="440120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oligopoly is a situation where a few firms sell most or all of the goods in a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Oligopolists earn the highest possible profits if they can band together as a cartel and act like a monopolist by reducing output and raising prices.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each member of the oligopoly can benefit individually from expanding output, such collusion often breaks down, especially since explicit collusion is illegal.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firms in a monopolistically competitive industry are earning economic profits, the industry will attract entry until profits are driven down to zero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prisoner's dilemma is an example of applying game theory to analyze oligopoly.</a:t>
            </a:r>
          </a:p>
          <a:p>
            <a:endParaRPr lang="en-US" sz="2000" dirty="0">
              <a:solidFill>
                <a:schemeClr val="bg1"/>
              </a:solidFill>
            </a:endParaRPr>
          </a:p>
        </p:txBody>
      </p:sp>
    </p:spTree>
    <p:extLst>
      <p:ext uri="{BB962C8B-B14F-4D97-AF65-F5344CB8AC3E}">
        <p14:creationId xmlns:p14="http://schemas.microsoft.com/office/powerpoint/2010/main" val="39341931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Perfect competition and monopoly are at opposite ends of the competition spectrum.</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vast majority of real-world firms and organizations fall between these extremes and are referred to as </a:t>
              </a:r>
              <a:r>
                <a:rPr lang="en-US" sz="2000" b="1" dirty="0">
                  <a:solidFill>
                    <a:schemeClr val="bg1"/>
                  </a:solidFill>
                </a:rPr>
                <a:t>imperfectly competitive</a:t>
              </a:r>
              <a:r>
                <a:rPr lang="en-US" sz="2000" dirty="0">
                  <a:solidFill>
                    <a:schemeClr val="bg1"/>
                  </a:solidFill>
                </a:rPr>
                <a: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two main types of imperfectly competitive market structures: monopolistic competition and oligopoly.</a:t>
              </a:r>
            </a:p>
          </p:txBody>
        </p:sp>
      </p:grpSp>
    </p:spTree>
    <p:extLst>
      <p:ext uri="{BB962C8B-B14F-4D97-AF65-F5344CB8AC3E}">
        <p14:creationId xmlns:p14="http://schemas.microsoft.com/office/powerpoint/2010/main" val="603570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Monopolistic Competition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Monopolistic competition </a:t>
              </a:r>
              <a:r>
                <a:rPr lang="en-US" sz="2000" dirty="0">
                  <a:solidFill>
                    <a:schemeClr val="bg1"/>
                  </a:solidFill>
                </a:rPr>
                <a:t>involves many firms competing against each other but selling products that are distinctive in some way.</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products are distinctive, each firm has a mini-monopoly on its particular style or flavor or brand name.</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producing such products must also compete with other styles and flavors and brand names.</a:t>
              </a:r>
            </a:p>
          </p:txBody>
        </p:sp>
      </p:grpSp>
      <p:grpSp>
        <p:nvGrpSpPr>
          <p:cNvPr id="22" name="Group 21">
            <a:extLst>
              <a:ext uri="{FF2B5EF4-FFF2-40B4-BE49-F238E27FC236}">
                <a16:creationId xmlns:a16="http://schemas.microsoft.com/office/drawing/2014/main" id="{59C4C63F-AB57-4AA7-9799-570640202D54}"/>
              </a:ext>
            </a:extLst>
          </p:cNvPr>
          <p:cNvGrpSpPr/>
          <p:nvPr/>
        </p:nvGrpSpPr>
        <p:grpSpPr>
          <a:xfrm>
            <a:off x="2066921" y="435052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52E0EB93-8859-4C64-9E12-C9CAB8352E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2D556168-6C42-4D66-96AE-7F63AF935C64}"/>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term "monopolistic competition" captures this mixture of mini-monopoly and tough competition.</a:t>
              </a:r>
            </a:p>
          </p:txBody>
        </p:sp>
      </p:grpSp>
    </p:spTree>
    <p:extLst>
      <p:ext uri="{BB962C8B-B14F-4D97-AF65-F5344CB8AC3E}">
        <p14:creationId xmlns:p14="http://schemas.microsoft.com/office/powerpoint/2010/main" val="335000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Differentiated Products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35873CC5-BB9F-460E-AAB5-01C3B8EA21FB}"/>
              </a:ext>
            </a:extLst>
          </p:cNvPr>
          <p:cNvSpPr/>
          <p:nvPr/>
        </p:nvSpPr>
        <p:spPr>
          <a:xfrm>
            <a:off x="4572000" y="1383374"/>
            <a:ext cx="2764221" cy="101035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Ways to differentiate products</a:t>
            </a:r>
          </a:p>
        </p:txBody>
      </p:sp>
      <p:sp>
        <p:nvSpPr>
          <p:cNvPr id="4" name="Rectangle 3">
            <a:extLst>
              <a:ext uri="{FF2B5EF4-FFF2-40B4-BE49-F238E27FC236}">
                <a16:creationId xmlns:a16="http://schemas.microsoft.com/office/drawing/2014/main" id="{EBAFE296-43E8-4D4F-8E12-70407ABE39FF}"/>
              </a:ext>
            </a:extLst>
          </p:cNvPr>
          <p:cNvSpPr/>
          <p:nvPr/>
        </p:nvSpPr>
        <p:spPr>
          <a:xfrm>
            <a:off x="5316588" y="2745582"/>
            <a:ext cx="2019633" cy="6834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Location</a:t>
            </a:r>
          </a:p>
        </p:txBody>
      </p:sp>
      <p:sp>
        <p:nvSpPr>
          <p:cNvPr id="17" name="Rectangle 16">
            <a:extLst>
              <a:ext uri="{FF2B5EF4-FFF2-40B4-BE49-F238E27FC236}">
                <a16:creationId xmlns:a16="http://schemas.microsoft.com/office/drawing/2014/main" id="{3F46A298-3AD3-4E00-BCE5-B8DF10938CEC}"/>
              </a:ext>
            </a:extLst>
          </p:cNvPr>
          <p:cNvSpPr/>
          <p:nvPr/>
        </p:nvSpPr>
        <p:spPr>
          <a:xfrm>
            <a:off x="5316588" y="3796616"/>
            <a:ext cx="2019633" cy="6834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Physical aspects of the product</a:t>
            </a:r>
          </a:p>
        </p:txBody>
      </p:sp>
      <p:sp>
        <p:nvSpPr>
          <p:cNvPr id="18" name="Rectangle 17">
            <a:extLst>
              <a:ext uri="{FF2B5EF4-FFF2-40B4-BE49-F238E27FC236}">
                <a16:creationId xmlns:a16="http://schemas.microsoft.com/office/drawing/2014/main" id="{CAD82FF1-55DE-4180-B13E-53055350202A}"/>
              </a:ext>
            </a:extLst>
          </p:cNvPr>
          <p:cNvSpPr/>
          <p:nvPr/>
        </p:nvSpPr>
        <p:spPr>
          <a:xfrm>
            <a:off x="5316588" y="4887308"/>
            <a:ext cx="2019633" cy="6834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Intangible aspects of the product</a:t>
            </a:r>
          </a:p>
        </p:txBody>
      </p:sp>
      <p:sp>
        <p:nvSpPr>
          <p:cNvPr id="19" name="Rectangle 18">
            <a:extLst>
              <a:ext uri="{FF2B5EF4-FFF2-40B4-BE49-F238E27FC236}">
                <a16:creationId xmlns:a16="http://schemas.microsoft.com/office/drawing/2014/main" id="{AA9279C8-0E18-49B0-A4D2-A39B4D7E99BF}"/>
              </a:ext>
            </a:extLst>
          </p:cNvPr>
          <p:cNvSpPr/>
          <p:nvPr/>
        </p:nvSpPr>
        <p:spPr>
          <a:xfrm>
            <a:off x="5316588" y="5938342"/>
            <a:ext cx="2019633" cy="6834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Perceptions of the product</a:t>
            </a:r>
          </a:p>
        </p:txBody>
      </p:sp>
      <p:cxnSp>
        <p:nvCxnSpPr>
          <p:cNvPr id="7" name="Straight Connector 6">
            <a:extLst>
              <a:ext uri="{FF2B5EF4-FFF2-40B4-BE49-F238E27FC236}">
                <a16:creationId xmlns:a16="http://schemas.microsoft.com/office/drawing/2014/main" id="{02FD5B91-167A-466D-8C2B-08D95808AA11}"/>
              </a:ext>
            </a:extLst>
          </p:cNvPr>
          <p:cNvCxnSpPr>
            <a:cxnSpLocks/>
          </p:cNvCxnSpPr>
          <p:nvPr/>
        </p:nvCxnSpPr>
        <p:spPr>
          <a:xfrm>
            <a:off x="4682359" y="2393730"/>
            <a:ext cx="0" cy="383389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44ECF70-3EB5-4D5E-83C7-0E16E62BA8B1}"/>
              </a:ext>
            </a:extLst>
          </p:cNvPr>
          <p:cNvCxnSpPr>
            <a:cxnSpLocks/>
          </p:cNvCxnSpPr>
          <p:nvPr/>
        </p:nvCxnSpPr>
        <p:spPr>
          <a:xfrm>
            <a:off x="4682359" y="3042988"/>
            <a:ext cx="63422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6923B96-8747-4023-B853-AB8669A6EF29}"/>
              </a:ext>
            </a:extLst>
          </p:cNvPr>
          <p:cNvCxnSpPr>
            <a:cxnSpLocks/>
          </p:cNvCxnSpPr>
          <p:nvPr/>
        </p:nvCxnSpPr>
        <p:spPr>
          <a:xfrm>
            <a:off x="4682359" y="4125553"/>
            <a:ext cx="63422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9E1082D-1CF3-4E18-8466-B432E2450CB5}"/>
              </a:ext>
            </a:extLst>
          </p:cNvPr>
          <p:cNvCxnSpPr>
            <a:cxnSpLocks/>
          </p:cNvCxnSpPr>
          <p:nvPr/>
        </p:nvCxnSpPr>
        <p:spPr>
          <a:xfrm>
            <a:off x="4682359" y="5223884"/>
            <a:ext cx="63422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2C350A3-0C85-41CE-99E7-C3F7557EA871}"/>
              </a:ext>
            </a:extLst>
          </p:cNvPr>
          <p:cNvCxnSpPr>
            <a:cxnSpLocks/>
          </p:cNvCxnSpPr>
          <p:nvPr/>
        </p:nvCxnSpPr>
        <p:spPr>
          <a:xfrm>
            <a:off x="4682359" y="6227622"/>
            <a:ext cx="63422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3456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17843"/>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Perceived Demand for a Monopolistic Competitor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monopolistically competitive firm perceives a demand for its goods that is an intermediate case between monopoly and competition.</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that a monopolistic competitor faces is not flat, but rather downward-sloping.</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 competitor can raise its price without losing all its customers or lower the price and gain more customers.</a:t>
              </a:r>
            </a:p>
          </p:txBody>
        </p:sp>
      </p:grpSp>
    </p:spTree>
    <p:extLst>
      <p:ext uri="{BB962C8B-B14F-4D97-AF65-F5344CB8AC3E}">
        <p14:creationId xmlns:p14="http://schemas.microsoft.com/office/powerpoint/2010/main" val="1918421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80654"/>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Perceived Demand Curves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3" y="1463908"/>
            <a:ext cx="8058154" cy="1342354"/>
            <a:chOff x="542923" y="1736761"/>
            <a:chExt cx="8058154" cy="1965093"/>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19650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1323439"/>
            </a:xfrm>
            <a:prstGeom prst="rect">
              <a:avLst/>
            </a:prstGeom>
            <a:grpFill/>
          </p:spPr>
          <p:txBody>
            <a:bodyPr wrap="square" rtlCol="0">
              <a:spAutoFit/>
            </a:bodyPr>
            <a:lstStyle/>
            <a:p>
              <a:pPr algn="ctr"/>
              <a:r>
                <a:rPr lang="en-US" sz="2000" dirty="0">
                  <a:solidFill>
                    <a:schemeClr val="bg1"/>
                  </a:solidFill>
                </a:rPr>
                <a:t>The demand curve that a perfectly competitive firm faces is perfectly elastic, the demand curve that a monopoly faces is the market demand, and the demand curve that a monopolistically competitive firm faces falls between them.</a:t>
              </a:r>
            </a:p>
          </p:txBody>
        </p:sp>
      </p:grpSp>
      <p:pic>
        <p:nvPicPr>
          <p:cNvPr id="3" name="Picture 2" descr="Perceived demand curves for a perfect competitor (a horizontal line), a monopoly (a steep downward-sloping curve), and a monopolistic competitor (a downward-sloping curve that is flatter than monopoly, but not as flat as perfect competition).">
            <a:extLst>
              <a:ext uri="{FF2B5EF4-FFF2-40B4-BE49-F238E27FC236}">
                <a16:creationId xmlns:a16="http://schemas.microsoft.com/office/drawing/2014/main" id="{EFD6A335-A0BC-4738-864D-7B920F050F03}"/>
              </a:ext>
            </a:extLst>
          </p:cNvPr>
          <p:cNvPicPr>
            <a:picLocks noChangeAspect="1"/>
          </p:cNvPicPr>
          <p:nvPr/>
        </p:nvPicPr>
        <p:blipFill>
          <a:blip r:embed="rId3"/>
          <a:stretch>
            <a:fillRect/>
          </a:stretch>
        </p:blipFill>
        <p:spPr>
          <a:xfrm>
            <a:off x="966280" y="3008602"/>
            <a:ext cx="10259437" cy="3543074"/>
          </a:xfrm>
          <a:prstGeom prst="rect">
            <a:avLst/>
          </a:prstGeom>
        </p:spPr>
      </p:pic>
    </p:spTree>
    <p:extLst>
      <p:ext uri="{BB962C8B-B14F-4D97-AF65-F5344CB8AC3E}">
        <p14:creationId xmlns:p14="http://schemas.microsoft.com/office/powerpoint/2010/main" val="870911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17843"/>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a Monopolistic Competitor Chooses Price and Quantity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356F68DD-5930-4342-982E-B88A9B1BFBF9}"/>
              </a:ext>
            </a:extLst>
          </p:cNvPr>
          <p:cNvGrpSpPr/>
          <p:nvPr/>
        </p:nvGrpSpPr>
        <p:grpSpPr>
          <a:xfrm>
            <a:off x="1114272" y="1571705"/>
            <a:ext cx="4029079" cy="1639550"/>
            <a:chOff x="542922" y="1736760"/>
            <a:chExt cx="8058155" cy="1807695"/>
          </a:xfrm>
          <a:solidFill>
            <a:srgbClr val="627981"/>
          </a:solidFill>
        </p:grpSpPr>
        <p:sp>
          <p:nvSpPr>
            <p:cNvPr id="27" name="Rectangle 26">
              <a:extLst>
                <a:ext uri="{FF2B5EF4-FFF2-40B4-BE49-F238E27FC236}">
                  <a16:creationId xmlns:a16="http://schemas.microsoft.com/office/drawing/2014/main" id="{B730282D-7C4E-4775-91F0-98A5BFEA8B07}"/>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5A219F0F-4FE0-41AE-8B10-89183002BD52}"/>
                </a:ext>
              </a:extLst>
            </p:cNvPr>
            <p:cNvSpPr txBox="1"/>
            <p:nvPr/>
          </p:nvSpPr>
          <p:spPr>
            <a:xfrm>
              <a:off x="542922" y="1745949"/>
              <a:ext cx="7807571" cy="179850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monopolistically competitive firm decides on its profit-maximizing quantity and price in much the same way as a monopolist.</a:t>
              </a:r>
            </a:p>
          </p:txBody>
        </p:sp>
      </p:grpSp>
      <p:grpSp>
        <p:nvGrpSpPr>
          <p:cNvPr id="29" name="Group 28">
            <a:extLst>
              <a:ext uri="{FF2B5EF4-FFF2-40B4-BE49-F238E27FC236}">
                <a16:creationId xmlns:a16="http://schemas.microsoft.com/office/drawing/2014/main" id="{6B4F8ECF-B285-4027-83C4-57F2424FB39C}"/>
              </a:ext>
            </a:extLst>
          </p:cNvPr>
          <p:cNvGrpSpPr/>
          <p:nvPr/>
        </p:nvGrpSpPr>
        <p:grpSpPr>
          <a:xfrm>
            <a:off x="1114272" y="3340340"/>
            <a:ext cx="4029079" cy="1944935"/>
            <a:chOff x="542922" y="1736760"/>
            <a:chExt cx="8058155" cy="3007032"/>
          </a:xfrm>
          <a:solidFill>
            <a:srgbClr val="627981"/>
          </a:solidFill>
        </p:grpSpPr>
        <p:sp>
          <p:nvSpPr>
            <p:cNvPr id="30" name="Rectangle 29">
              <a:extLst>
                <a:ext uri="{FF2B5EF4-FFF2-40B4-BE49-F238E27FC236}">
                  <a16:creationId xmlns:a16="http://schemas.microsoft.com/office/drawing/2014/main" id="{BC5ED379-34EE-46E4-8780-DCD4800900F0}"/>
                </a:ext>
              </a:extLst>
            </p:cNvPr>
            <p:cNvSpPr/>
            <p:nvPr/>
          </p:nvSpPr>
          <p:spPr>
            <a:xfrm>
              <a:off x="542924" y="1736760"/>
              <a:ext cx="8058153" cy="29782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81370F82-B056-47CC-9918-B5254E3F5916}"/>
                </a:ext>
              </a:extLst>
            </p:cNvPr>
            <p:cNvSpPr txBox="1"/>
            <p:nvPr/>
          </p:nvSpPr>
          <p:spPr>
            <a:xfrm>
              <a:off x="542922" y="1745948"/>
              <a:ext cx="7807571" cy="299784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 competitor faces a downward-sloping demand curve and will choose some combination of price and quantity along its perceived demand curve.</a:t>
              </a:r>
            </a:p>
          </p:txBody>
        </p:sp>
      </p:grpSp>
      <p:grpSp>
        <p:nvGrpSpPr>
          <p:cNvPr id="32" name="Group 31">
            <a:extLst>
              <a:ext uri="{FF2B5EF4-FFF2-40B4-BE49-F238E27FC236}">
                <a16:creationId xmlns:a16="http://schemas.microsoft.com/office/drawing/2014/main" id="{4B0CA8A6-2272-4C19-8FAD-623AB569DCB5}"/>
              </a:ext>
            </a:extLst>
          </p:cNvPr>
          <p:cNvGrpSpPr/>
          <p:nvPr/>
        </p:nvGrpSpPr>
        <p:grpSpPr>
          <a:xfrm>
            <a:off x="1114272" y="5395718"/>
            <a:ext cx="4029079" cy="722252"/>
            <a:chOff x="542922" y="1736760"/>
            <a:chExt cx="8058155" cy="1807683"/>
          </a:xfrm>
          <a:solidFill>
            <a:srgbClr val="627981"/>
          </a:solidFill>
        </p:grpSpPr>
        <p:sp>
          <p:nvSpPr>
            <p:cNvPr id="33" name="Rectangle 32">
              <a:extLst>
                <a:ext uri="{FF2B5EF4-FFF2-40B4-BE49-F238E27FC236}">
                  <a16:creationId xmlns:a16="http://schemas.microsoft.com/office/drawing/2014/main" id="{F60AEC36-CB1D-4244-BC4C-79EB30F6B09D}"/>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98A5DC0F-78F6-44FB-A865-DD4950848F7A}"/>
                </a:ext>
              </a:extLst>
            </p:cNvPr>
            <p:cNvSpPr txBox="1"/>
            <p:nvPr/>
          </p:nvSpPr>
          <p:spPr>
            <a:xfrm>
              <a:off x="542922" y="1745950"/>
              <a:ext cx="7807571" cy="177172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maximize profits, the chosen quantity will be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a:t>
              </a:r>
            </a:p>
          </p:txBody>
        </p:sp>
      </p:grpSp>
      <p:pic>
        <p:nvPicPr>
          <p:cNvPr id="3" name="Picture 2" descr="A graph of profits, costs, demand, and revenue for a monopolistic competitor. ">
            <a:extLst>
              <a:ext uri="{FF2B5EF4-FFF2-40B4-BE49-F238E27FC236}">
                <a16:creationId xmlns:a16="http://schemas.microsoft.com/office/drawing/2014/main" id="{E34D2BE4-9944-4258-BCA5-8738DBD96ED0}"/>
              </a:ext>
            </a:extLst>
          </p:cNvPr>
          <p:cNvPicPr>
            <a:picLocks noChangeAspect="1"/>
          </p:cNvPicPr>
          <p:nvPr/>
        </p:nvPicPr>
        <p:blipFill>
          <a:blip r:embed="rId3"/>
          <a:stretch>
            <a:fillRect/>
          </a:stretch>
        </p:blipFill>
        <p:spPr>
          <a:xfrm>
            <a:off x="5386429" y="1455174"/>
            <a:ext cx="6274567" cy="4937760"/>
          </a:xfrm>
          <a:prstGeom prst="rect">
            <a:avLst/>
          </a:prstGeom>
        </p:spPr>
      </p:pic>
    </p:spTree>
    <p:extLst>
      <p:ext uri="{BB962C8B-B14F-4D97-AF65-F5344CB8AC3E}">
        <p14:creationId xmlns:p14="http://schemas.microsoft.com/office/powerpoint/2010/main" val="16041748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Monopolistic Competitors and 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4E9BAA25-0AC9-4E94-98ED-D9D603EEDC74}"/>
              </a:ext>
            </a:extLst>
          </p:cNvPr>
          <p:cNvGrpSpPr/>
          <p:nvPr/>
        </p:nvGrpSpPr>
        <p:grpSpPr>
          <a:xfrm>
            <a:off x="2066922" y="158091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7E22DD18-ED7A-43DF-AAEB-42C79F3FC2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E97D0F4-F01B-4897-9C00-E74FB484B49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one monopolistic competitor earns positive economic profits, other firms will be tempted to enter the market.</a:t>
              </a:r>
            </a:p>
          </p:txBody>
        </p:sp>
      </p:grpSp>
      <p:grpSp>
        <p:nvGrpSpPr>
          <p:cNvPr id="22" name="Group 21">
            <a:extLst>
              <a:ext uri="{FF2B5EF4-FFF2-40B4-BE49-F238E27FC236}">
                <a16:creationId xmlns:a16="http://schemas.microsoft.com/office/drawing/2014/main" id="{502A6ED5-7061-45C6-A4B1-9EAA04DE0287}"/>
              </a:ext>
            </a:extLst>
          </p:cNvPr>
          <p:cNvGrpSpPr/>
          <p:nvPr/>
        </p:nvGrpSpPr>
        <p:grpSpPr>
          <a:xfrm>
            <a:off x="2066920" y="2504956"/>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D64F09D9-1FFA-4452-BD99-5EAF22DC87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749530B-D645-48F2-88AB-3BD45106675E}"/>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successful restaurant with a unique barbecue sauce must be concerned that competitors will try to copy the sauce.</a:t>
              </a:r>
            </a:p>
          </p:txBody>
        </p:sp>
      </p:grpSp>
      <p:grpSp>
        <p:nvGrpSpPr>
          <p:cNvPr id="25" name="Group 24">
            <a:extLst>
              <a:ext uri="{FF2B5EF4-FFF2-40B4-BE49-F238E27FC236}">
                <a16:creationId xmlns:a16="http://schemas.microsoft.com/office/drawing/2014/main" id="{171929D1-1BE4-4312-A691-279850C6E436}"/>
              </a:ext>
            </a:extLst>
          </p:cNvPr>
          <p:cNvGrpSpPr/>
          <p:nvPr/>
        </p:nvGrpSpPr>
        <p:grpSpPr>
          <a:xfrm>
            <a:off x="2066920" y="3429000"/>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F12CEDC4-E68B-4C0E-A62A-46EE99CA57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3FAB354F-B17C-454D-95D6-CAEE3EEE260D}"/>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entry of other firms into the same general market shifts the demand curve that a monopolistically competitive firm faces. </a:t>
              </a:r>
            </a:p>
          </p:txBody>
        </p:sp>
      </p:grpSp>
      <p:grpSp>
        <p:nvGrpSpPr>
          <p:cNvPr id="29" name="Group 28">
            <a:extLst>
              <a:ext uri="{FF2B5EF4-FFF2-40B4-BE49-F238E27FC236}">
                <a16:creationId xmlns:a16="http://schemas.microsoft.com/office/drawing/2014/main" id="{6FE33687-D90A-4840-9CC5-3CCF94662444}"/>
              </a:ext>
            </a:extLst>
          </p:cNvPr>
          <p:cNvGrpSpPr/>
          <p:nvPr/>
        </p:nvGrpSpPr>
        <p:grpSpPr>
          <a:xfrm>
            <a:off x="2066921" y="4344470"/>
            <a:ext cx="8058156" cy="806935"/>
            <a:chOff x="542921" y="1736761"/>
            <a:chExt cx="8058156" cy="806935"/>
          </a:xfrm>
          <a:solidFill>
            <a:srgbClr val="627981"/>
          </a:solidFill>
        </p:grpSpPr>
        <p:sp>
          <p:nvSpPr>
            <p:cNvPr id="30" name="Rectangle 29">
              <a:extLst>
                <a:ext uri="{FF2B5EF4-FFF2-40B4-BE49-F238E27FC236}">
                  <a16:creationId xmlns:a16="http://schemas.microsoft.com/office/drawing/2014/main" id="{69DE2931-62D1-401D-A8F2-DFAA2E3F25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BFBA2480-F0E7-4602-B1F2-D9F4B70A4276}"/>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more firms enter the market, the quantity demanded at a given price for any particular firm will decline.</a:t>
              </a:r>
            </a:p>
          </p:txBody>
        </p:sp>
      </p:grpSp>
      <p:grpSp>
        <p:nvGrpSpPr>
          <p:cNvPr id="32" name="Group 31">
            <a:extLst>
              <a:ext uri="{FF2B5EF4-FFF2-40B4-BE49-F238E27FC236}">
                <a16:creationId xmlns:a16="http://schemas.microsoft.com/office/drawing/2014/main" id="{09218C89-802B-45C4-A17F-355BA9D6B11A}"/>
              </a:ext>
            </a:extLst>
          </p:cNvPr>
          <p:cNvGrpSpPr/>
          <p:nvPr/>
        </p:nvGrpSpPr>
        <p:grpSpPr>
          <a:xfrm>
            <a:off x="2066920" y="5268514"/>
            <a:ext cx="8058156" cy="806935"/>
            <a:chOff x="542921" y="1736761"/>
            <a:chExt cx="8058156" cy="806935"/>
          </a:xfrm>
          <a:solidFill>
            <a:srgbClr val="627981"/>
          </a:solidFill>
        </p:grpSpPr>
        <p:sp>
          <p:nvSpPr>
            <p:cNvPr id="33" name="Rectangle 32">
              <a:extLst>
                <a:ext uri="{FF2B5EF4-FFF2-40B4-BE49-F238E27FC236}">
                  <a16:creationId xmlns:a16="http://schemas.microsoft.com/office/drawing/2014/main" id="{BFF26058-4683-492D-B429-F64BBE1645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EA05E856-4DF4-4248-A998-BE1E4FEB24D0}"/>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price means the firm's perceived demand curve and marginal revenue curve will shift to the left.</a:t>
              </a:r>
            </a:p>
          </p:txBody>
        </p:sp>
      </p:grpSp>
    </p:spTree>
    <p:extLst>
      <p:ext uri="{BB962C8B-B14F-4D97-AF65-F5344CB8AC3E}">
        <p14:creationId xmlns:p14="http://schemas.microsoft.com/office/powerpoint/2010/main" val="13369950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TotalTime>
  <Words>3678</Words>
  <Application>Microsoft Office PowerPoint</Application>
  <PresentationFormat>Widescreen</PresentationFormat>
  <Paragraphs>301</Paragraphs>
  <Slides>29</Slides>
  <Notes>26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29</vt:i4>
      </vt:variant>
    </vt:vector>
  </HeadingPairs>
  <TitlesOfParts>
    <vt:vector size="36" baseType="lpstr">
      <vt:lpstr>Arial</vt:lpstr>
      <vt:lpstr>Calibri</vt:lpstr>
      <vt:lpstr>Calibri Light</vt:lpstr>
      <vt:lpstr>Century Gothic</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40</cp:revision>
  <dcterms:created xsi:type="dcterms:W3CDTF">2017-06-16T13:06:21Z</dcterms:created>
  <dcterms:modified xsi:type="dcterms:W3CDTF">2022-01-17T18:23:27Z</dcterms:modified>
</cp:coreProperties>
</file>