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367" r:id="rId4"/>
    <p:sldId id="257" r:id="rId5"/>
    <p:sldId id="289" r:id="rId6"/>
    <p:sldId id="372" r:id="rId7"/>
    <p:sldId id="373" r:id="rId8"/>
    <p:sldId id="291" r:id="rId9"/>
    <p:sldId id="292" r:id="rId10"/>
    <p:sldId id="368" r:id="rId11"/>
    <p:sldId id="371" r:id="rId12"/>
    <p:sldId id="293" r:id="rId13"/>
    <p:sldId id="370" r:id="rId14"/>
    <p:sldId id="366" r:id="rId15"/>
    <p:sldId id="294" r:id="rId16"/>
    <p:sldId id="364"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755" autoAdjust="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who receive patents are legally given the right to earn above-average profits for a time to reward and encourage innovation.</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Predatory pricing </a:t>
            </a:r>
            <a:r>
              <a:rPr lang="en-US" sz="1200" dirty="0">
                <a:solidFill>
                  <a:schemeClr val="bg1"/>
                </a:solidFill>
              </a:rPr>
              <a:t>occurs when the existing firm reacts to a new firm by dropping prices very low until the new firm is driven out of the market, at which point the existing firm raises prices again.</a:t>
            </a:r>
            <a:r>
              <a:rPr lang="en-US" sz="1200" kern="1200" dirty="0">
                <a:solidFill>
                  <a:schemeClr val="tx1"/>
                </a:solidFill>
                <a:effectLst/>
                <a:latin typeface="+mn-lt"/>
                <a:ea typeface="+mn-ea"/>
                <a:cs typeface="+mn-cs"/>
              </a:rPr>
              <a:t> This pattern of pricing is aimed at deterring new firms from entering the market. In practice, it can be hard to figure out when pricing is predatory or just market competition.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1376804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850641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concept of restrictive practices is continually evolving as firms seek new ways to earn profits and government regulators define what’s permissible. Of course, laws are most useful and fair when firms know what they are in advance, but when it comes to restrictive practices, the law is always evolving. Additionally, since the law is open to interpretation, struggling firms could accuse successful firms of anticompetitive restrictive practices and try to win through government regulation what they’ve failed to accomplish in the market. </a:t>
            </a:r>
            <a:r>
              <a:rPr lang="en-US" b="0" i="0" dirty="0">
                <a:solidFill>
                  <a:srgbClr val="4D4D4D"/>
                </a:solidFill>
                <a:effectLst/>
                <a:latin typeface="Times New Roman" panose="02020603050405020304" pitchFamily="18" charset="0"/>
              </a:rPr>
              <a:t>Officials at the Federal Trade Commission and the Department of Justice are, of course, aware of these issues, but there is no easy way to resolve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dirty="0"/>
          </a:p>
        </p:txBody>
      </p:sp>
    </p:spTree>
    <p:extLst>
      <p:ext uri="{BB962C8B-B14F-4D97-AF65-F5344CB8AC3E}">
        <p14:creationId xmlns:p14="http://schemas.microsoft.com/office/powerpoint/2010/main" val="361121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 antitrust laws reach beyond blocking mergers that would reduce competition to include a wide array of anticompetitive practices. For example, it is illegal for competitors to form a cartel to collude to make pricing and output decisions as if they were a monopoly firm. Under U.S. antitrust laws, monopoly itself is not illegal. For example, the law explicitly allows a firm to earn higher-than-normal profits for a time as a reward for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Antitrust law includes rules against restrictive practices—practices that do not involve outright agreements to raise price or to reduce the quantity produced but might have the effect of reducing competition. Antitrust cases involving restrictive practices are often controversial because they delve into specific contracts or agreements between firms that are allowed in some cases but not in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Product manufacturers often sell to a group of dealers who then sell to the general public. A minimum resale price maintenance agreement would require the dealers to sell for at least a certain minimum price. A minimum price contract is illegal because it would restrict competition among dealers.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989784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manufacturer is legally allowed to "suggest" minimum prices and to stop selling to dealers that undercut prices. This basically serves as a minimum resale price maintenance agreement, but disguised as a legal suggestion.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3017338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An exclusive dealing agreement between a manufacturer and a dealer can be legal or illegal. It is legal if the purpose of the contract is to encourage competition between dealers. Exclusive deals may also limit competition. If a retailer obtained exclusive rights to be the sole distributor of a good, this exclusive contract would have an anticompetitive effect.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Bundling is where a firm sells two or more products as one. Bundling can offer an advantage for consumers by allowing them to acquire multiple products or services for a better price. For example, consider an internet, home phone, and cable package through a cable company.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289562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example of bundling is if a store sold several household appliances together at a lower price than if all items were purchased individually.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52541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04872"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Regulating Anticompetitive Behavior</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54917"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Bundling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various kitchen appliances">
            <a:extLst>
              <a:ext uri="{FF2B5EF4-FFF2-40B4-BE49-F238E27FC236}">
                <a16:creationId xmlns:a16="http://schemas.microsoft.com/office/drawing/2014/main" id="{8AC970EA-9FFE-4E8F-B63D-72C93AA91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518" y="1361775"/>
            <a:ext cx="4706964" cy="353022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97DFF9B-3510-4FD2-9F4C-83D7F20FBA4E}"/>
              </a:ext>
            </a:extLst>
          </p:cNvPr>
          <p:cNvGrpSpPr/>
          <p:nvPr/>
        </p:nvGrpSpPr>
        <p:grpSpPr>
          <a:xfrm>
            <a:off x="2066925" y="516865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FD5BFC5-256C-4DE2-A7D7-6B07291699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F677F47D-D459-445F-8B71-3135B6066785}"/>
                </a:ext>
              </a:extLst>
            </p:cNvPr>
            <p:cNvSpPr txBox="1"/>
            <p:nvPr/>
          </p:nvSpPr>
          <p:spPr>
            <a:xfrm>
              <a:off x="668212" y="1786285"/>
              <a:ext cx="7807571" cy="707886"/>
            </a:xfrm>
            <a:prstGeom prst="rect">
              <a:avLst/>
            </a:prstGeom>
            <a:grpFill/>
          </p:spPr>
          <p:txBody>
            <a:bodyPr wrap="square" rtlCol="0">
              <a:spAutoFit/>
            </a:bodyPr>
            <a:lstStyle/>
            <a:p>
              <a:pPr algn="ctr"/>
              <a:r>
                <a:rPr lang="en-US" sz="2000" dirty="0">
                  <a:solidFill>
                    <a:schemeClr val="bg1"/>
                  </a:solidFill>
                </a:rPr>
                <a:t>An example of bundling is if a store sold several household appliances together at a lower price than if all items were purchased individually.</a:t>
              </a:r>
            </a:p>
          </p:txBody>
        </p:sp>
      </p:grpSp>
    </p:spTree>
    <p:extLst>
      <p:ext uri="{BB962C8B-B14F-4D97-AF65-F5344CB8AC3E}">
        <p14:creationId xmlns:p14="http://schemas.microsoft.com/office/powerpoint/2010/main" val="190872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Predatory Pricing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4978431-5D2A-447B-89DE-9711DB3E5652}"/>
              </a:ext>
            </a:extLst>
          </p:cNvPr>
          <p:cNvGrpSpPr/>
          <p:nvPr/>
        </p:nvGrpSpPr>
        <p:grpSpPr>
          <a:xfrm>
            <a:off x="2066920" y="1580912"/>
            <a:ext cx="8058156" cy="1062120"/>
            <a:chOff x="542921" y="1736761"/>
            <a:chExt cx="8058156" cy="1062120"/>
          </a:xfrm>
          <a:solidFill>
            <a:srgbClr val="627981"/>
          </a:solidFill>
        </p:grpSpPr>
        <p:sp>
          <p:nvSpPr>
            <p:cNvPr id="21" name="Rectangle 20">
              <a:extLst>
                <a:ext uri="{FF2B5EF4-FFF2-40B4-BE49-F238E27FC236}">
                  <a16:creationId xmlns:a16="http://schemas.microsoft.com/office/drawing/2014/main" id="{9F226F87-A2B2-41CB-8403-89441DE792B4}"/>
                </a:ext>
              </a:extLst>
            </p:cNvPr>
            <p:cNvSpPr/>
            <p:nvPr/>
          </p:nvSpPr>
          <p:spPr>
            <a:xfrm>
              <a:off x="542923" y="1736761"/>
              <a:ext cx="8058154" cy="1062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8D1ACF0D-2F07-4728-A0C4-56C7A9825C71}"/>
                </a:ext>
              </a:extLst>
            </p:cNvPr>
            <p:cNvSpPr txBox="1"/>
            <p:nvPr/>
          </p:nvSpPr>
          <p:spPr>
            <a:xfrm>
              <a:off x="542921" y="1753288"/>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Predatory pricing </a:t>
              </a:r>
              <a:r>
                <a:rPr lang="en-US" sz="2000" dirty="0">
                  <a:solidFill>
                    <a:schemeClr val="bg1"/>
                  </a:solidFill>
                </a:rPr>
                <a:t>occurs when the existing firm reacts to a new firm by dropping prices very low until the new firm is driven out of the market, at which point the existing firm raises prices again.</a:t>
              </a:r>
            </a:p>
          </p:txBody>
        </p:sp>
      </p:grpSp>
      <p:grpSp>
        <p:nvGrpSpPr>
          <p:cNvPr id="23" name="Group 22">
            <a:extLst>
              <a:ext uri="{FF2B5EF4-FFF2-40B4-BE49-F238E27FC236}">
                <a16:creationId xmlns:a16="http://schemas.microsoft.com/office/drawing/2014/main" id="{048A08C1-9B82-4308-B631-87084663BDD1}"/>
              </a:ext>
            </a:extLst>
          </p:cNvPr>
          <p:cNvGrpSpPr/>
          <p:nvPr/>
        </p:nvGrpSpPr>
        <p:grpSpPr>
          <a:xfrm>
            <a:off x="2066921" y="2729026"/>
            <a:ext cx="8058157" cy="806935"/>
            <a:chOff x="542920" y="1736761"/>
            <a:chExt cx="8058157" cy="806935"/>
          </a:xfrm>
          <a:solidFill>
            <a:srgbClr val="627981"/>
          </a:solidFill>
        </p:grpSpPr>
        <p:sp>
          <p:nvSpPr>
            <p:cNvPr id="24" name="Rectangle 23">
              <a:extLst>
                <a:ext uri="{FF2B5EF4-FFF2-40B4-BE49-F238E27FC236}">
                  <a16:creationId xmlns:a16="http://schemas.microsoft.com/office/drawing/2014/main" id="{27908AA1-C13D-42B7-83D0-4218864E1E3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14A6CB8B-6791-47B6-A855-DB70F4630F62}"/>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pattern of pricing is aimed at deterring new firms from entering the market.</a:t>
              </a:r>
            </a:p>
          </p:txBody>
        </p:sp>
      </p:grpSp>
      <p:grpSp>
        <p:nvGrpSpPr>
          <p:cNvPr id="27" name="Group 26">
            <a:extLst>
              <a:ext uri="{FF2B5EF4-FFF2-40B4-BE49-F238E27FC236}">
                <a16:creationId xmlns:a16="http://schemas.microsoft.com/office/drawing/2014/main" id="{8C427C3B-DE44-4365-98FE-9D78FBFCF485}"/>
              </a:ext>
            </a:extLst>
          </p:cNvPr>
          <p:cNvGrpSpPr/>
          <p:nvPr/>
        </p:nvGrpSpPr>
        <p:grpSpPr>
          <a:xfrm>
            <a:off x="2066920" y="3641110"/>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8552B229-1E3E-4409-967C-BD5C682FBD6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80C92707-893E-435C-A4AB-AFDDA39B63D4}"/>
                </a:ext>
              </a:extLst>
            </p:cNvPr>
            <p:cNvSpPr txBox="1"/>
            <p:nvPr/>
          </p:nvSpPr>
          <p:spPr>
            <a:xfrm>
              <a:off x="542919"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practice, it can be hard to figure out when pricing is predatory or just market competition.</a:t>
              </a:r>
            </a:p>
          </p:txBody>
        </p:sp>
      </p:grpSp>
    </p:spTree>
    <p:extLst>
      <p:ext uri="{BB962C8B-B14F-4D97-AF65-F5344CB8AC3E}">
        <p14:creationId xmlns:p14="http://schemas.microsoft.com/office/powerpoint/2010/main" val="273694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569720" y="1296163"/>
            <a:ext cx="9052560" cy="5016758"/>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What is it called when a customer is required to buy one product only if the customer buys a second product?</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a:t>
            </a:r>
            <a:r>
              <a:rPr lang="en-US" sz="2000" dirty="0">
                <a:solidFill>
                  <a:schemeClr val="bg1"/>
                </a:solidFill>
                <a:ea typeface="Cambria Math" panose="02040503050406030204" pitchFamily="18" charset="0"/>
              </a:rPr>
              <a:t>Tying sales</a:t>
            </a:r>
          </a:p>
          <a:p>
            <a:r>
              <a:rPr lang="en-US" sz="2000" b="0" dirty="0">
                <a:solidFill>
                  <a:schemeClr val="bg1"/>
                </a:solidFill>
                <a:ea typeface="Cambria Math" panose="02040503050406030204" pitchFamily="18" charset="0"/>
              </a:rPr>
              <a:t>☐ Bundling</a:t>
            </a: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Exclusive dealing</a:t>
            </a:r>
          </a:p>
          <a:p>
            <a:endParaRPr lang="en-US" sz="2000" b="0" dirty="0">
              <a:solidFill>
                <a:schemeClr val="bg1"/>
              </a:solidFill>
              <a:ea typeface="Cambria Math" panose="02040503050406030204" pitchFamily="18" charset="0"/>
            </a:endParaRP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What is it called when existing firms react to a new firm by drastically dropping prices?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Tying sales</a:t>
            </a:r>
          </a:p>
          <a:p>
            <a:r>
              <a:rPr lang="en-US" sz="2000" b="0" dirty="0">
                <a:solidFill>
                  <a:schemeClr val="bg1"/>
                </a:solidFill>
                <a:ea typeface="Cambria Math" panose="02040503050406030204" pitchFamily="18" charset="0"/>
              </a:rPr>
              <a:t>☐ Price discrimination</a:t>
            </a:r>
          </a:p>
          <a:p>
            <a:r>
              <a:rPr lang="en-US" sz="2000" b="0" dirty="0">
                <a:solidFill>
                  <a:schemeClr val="bg1"/>
                </a:solidFill>
                <a:ea typeface="Cambria Math" panose="02040503050406030204" pitchFamily="18" charset="0"/>
              </a:rPr>
              <a:t>☐ </a:t>
            </a:r>
            <a:r>
              <a:rPr lang="en-US" sz="2000" dirty="0">
                <a:solidFill>
                  <a:schemeClr val="bg1"/>
                </a:solidFill>
                <a:ea typeface="Cambria Math" panose="02040503050406030204" pitchFamily="18" charset="0"/>
              </a:rPr>
              <a:t>Predatory pricing</a:t>
            </a:r>
          </a:p>
        </p:txBody>
      </p:sp>
    </p:spTree>
    <p:extLst>
      <p:ext uri="{BB962C8B-B14F-4D97-AF65-F5344CB8AC3E}">
        <p14:creationId xmlns:p14="http://schemas.microsoft.com/office/powerpoint/2010/main" val="259421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569720" y="1296163"/>
            <a:ext cx="9052560" cy="5016758"/>
          </a:xfrm>
          <a:prstGeom prst="rect">
            <a:avLst/>
          </a:prstGeom>
          <a:solidFill>
            <a:srgbClr val="627981"/>
          </a:solidFill>
        </p:spPr>
        <p:txBody>
          <a:bodyPr wrap="square" rtlCol="0" anchor="ctr">
            <a:spAutoFit/>
          </a:bodyPr>
          <a:lstStyle/>
          <a:p>
            <a:r>
              <a:rPr lang="en-US" sz="2000" b="0" dirty="0">
                <a:solidFill>
                  <a:schemeClr val="bg1"/>
                </a:solidFill>
                <a:ea typeface="Cambria Math" panose="02040503050406030204" pitchFamily="18" charset="0"/>
              </a:rPr>
              <a:t>What is it called when a customer is required to buy one product only if the customer buys a second product?</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Tying sales</a:t>
            </a:r>
          </a:p>
          <a:p>
            <a:r>
              <a:rPr lang="en-US" sz="2000" b="0" dirty="0">
                <a:solidFill>
                  <a:schemeClr val="bg1"/>
                </a:solidFill>
                <a:ea typeface="Cambria Math" panose="02040503050406030204" pitchFamily="18" charset="0"/>
              </a:rPr>
              <a:t>☐ Bundling</a:t>
            </a: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Exclusive dealing</a:t>
            </a:r>
          </a:p>
          <a:p>
            <a:endParaRPr lang="en-US" sz="2000" b="0" dirty="0">
              <a:solidFill>
                <a:schemeClr val="bg1"/>
              </a:solidFill>
              <a:ea typeface="Cambria Math" panose="02040503050406030204" pitchFamily="18" charset="0"/>
            </a:endParaRP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What is it called when existing firms react to a new firm by drastically dropping prices?</a:t>
            </a:r>
          </a:p>
          <a:p>
            <a:endParaRPr lang="en-US" sz="2000" b="0" dirty="0">
              <a:solidFill>
                <a:schemeClr val="bg1"/>
              </a:solidFill>
              <a:ea typeface="Cambria Math" panose="02040503050406030204" pitchFamily="18" charset="0"/>
            </a:endParaRPr>
          </a:p>
          <a:p>
            <a:r>
              <a:rPr lang="en-US" sz="2000" b="0" dirty="0">
                <a:solidFill>
                  <a:schemeClr val="bg1"/>
                </a:solidFill>
                <a:ea typeface="Cambria Math" panose="02040503050406030204" pitchFamily="18" charset="0"/>
              </a:rPr>
              <a:t>☐ Resale price maintenance</a:t>
            </a:r>
          </a:p>
          <a:p>
            <a:r>
              <a:rPr lang="en-US" sz="2000" b="0" dirty="0">
                <a:solidFill>
                  <a:schemeClr val="bg1"/>
                </a:solidFill>
                <a:ea typeface="Cambria Math" panose="02040503050406030204" pitchFamily="18" charset="0"/>
              </a:rPr>
              <a:t>☐ Tying sales</a:t>
            </a:r>
          </a:p>
          <a:p>
            <a:r>
              <a:rPr lang="en-US" sz="2000" b="0" dirty="0">
                <a:solidFill>
                  <a:schemeClr val="bg1"/>
                </a:solidFill>
                <a:ea typeface="Cambria Math" panose="02040503050406030204" pitchFamily="18" charset="0"/>
              </a:rPr>
              <a:t>☐ Price discrimination</a:t>
            </a:r>
          </a:p>
          <a:p>
            <a:r>
              <a:rPr lang="en-US" sz="2000" b="0" dirty="0">
                <a:solidFill>
                  <a:schemeClr val="bg1"/>
                </a:solidFill>
                <a:ea typeface="Cambria Math" panose="02040503050406030204" pitchFamily="18" charset="0"/>
              </a:rPr>
              <a:t>☐ </a:t>
            </a:r>
            <a:r>
              <a:rPr lang="en-US" sz="2000" b="1" dirty="0">
                <a:solidFill>
                  <a:schemeClr val="bg1"/>
                </a:solidFill>
                <a:ea typeface="Cambria Math" panose="02040503050406030204" pitchFamily="18" charset="0"/>
              </a:rPr>
              <a:t>Predatory pricing</a:t>
            </a:r>
          </a:p>
        </p:txBody>
      </p:sp>
      <p:sp>
        <p:nvSpPr>
          <p:cNvPr id="5" name="Rectangle 4">
            <a:extLst>
              <a:ext uri="{FF2B5EF4-FFF2-40B4-BE49-F238E27FC236}">
                <a16:creationId xmlns:a16="http://schemas.microsoft.com/office/drawing/2014/main" id="{9E60CA1B-DE6E-44F3-B2F2-2EB49169D11D}"/>
              </a:ext>
            </a:extLst>
          </p:cNvPr>
          <p:cNvSpPr/>
          <p:nvPr/>
        </p:nvSpPr>
        <p:spPr>
          <a:xfrm>
            <a:off x="1664452" y="2337087"/>
            <a:ext cx="194278"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B3C14C-3685-4A51-B5A7-33609A0F24F9}"/>
              </a:ext>
            </a:extLst>
          </p:cNvPr>
          <p:cNvSpPr/>
          <p:nvPr/>
        </p:nvSpPr>
        <p:spPr>
          <a:xfrm>
            <a:off x="1658479" y="5992911"/>
            <a:ext cx="194278" cy="1734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5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Restrictive Practice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F17370E-3BB1-4BAF-BDDC-031528304155}"/>
              </a:ext>
            </a:extLst>
          </p:cNvPr>
          <p:cNvGrpSpPr/>
          <p:nvPr/>
        </p:nvGrpSpPr>
        <p:grpSpPr>
          <a:xfrm>
            <a:off x="2066917" y="1580912"/>
            <a:ext cx="8058159" cy="1062122"/>
            <a:chOff x="542918" y="1736761"/>
            <a:chExt cx="8058159" cy="1062122"/>
          </a:xfrm>
          <a:solidFill>
            <a:srgbClr val="627981"/>
          </a:solidFill>
        </p:grpSpPr>
        <p:sp>
          <p:nvSpPr>
            <p:cNvPr id="15" name="Rectangle 14">
              <a:extLst>
                <a:ext uri="{FF2B5EF4-FFF2-40B4-BE49-F238E27FC236}">
                  <a16:creationId xmlns:a16="http://schemas.microsoft.com/office/drawing/2014/main" id="{A968F39D-90F1-4FB1-B93F-DE539689D27C}"/>
                </a:ext>
              </a:extLst>
            </p:cNvPr>
            <p:cNvSpPr/>
            <p:nvPr/>
          </p:nvSpPr>
          <p:spPr>
            <a:xfrm>
              <a:off x="542923" y="1736761"/>
              <a:ext cx="8058154" cy="10621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6" name="TextBox 15">
              <a:extLst>
                <a:ext uri="{FF2B5EF4-FFF2-40B4-BE49-F238E27FC236}">
                  <a16:creationId xmlns:a16="http://schemas.microsoft.com/office/drawing/2014/main" id="{E0D9E156-FCCB-4434-8A97-A4EFB8D26D40}"/>
                </a:ext>
              </a:extLst>
            </p:cNvPr>
            <p:cNvSpPr txBox="1"/>
            <p:nvPr/>
          </p:nvSpPr>
          <p:spPr>
            <a:xfrm>
              <a:off x="542918" y="1783220"/>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concept of restrictive practices is continually evolving as firms seek new ways to earn profits and government regulators define what is permissible.</a:t>
              </a:r>
            </a:p>
          </p:txBody>
        </p:sp>
      </p:grpSp>
      <p:grpSp>
        <p:nvGrpSpPr>
          <p:cNvPr id="17" name="Group 16">
            <a:extLst>
              <a:ext uri="{FF2B5EF4-FFF2-40B4-BE49-F238E27FC236}">
                <a16:creationId xmlns:a16="http://schemas.microsoft.com/office/drawing/2014/main" id="{2D141D22-80F9-4298-A46B-06FB41DE3466}"/>
              </a:ext>
            </a:extLst>
          </p:cNvPr>
          <p:cNvGrpSpPr/>
          <p:nvPr/>
        </p:nvGrpSpPr>
        <p:grpSpPr>
          <a:xfrm>
            <a:off x="2066917" y="2729028"/>
            <a:ext cx="8058157" cy="1074990"/>
            <a:chOff x="542920" y="1736761"/>
            <a:chExt cx="8058157" cy="1074990"/>
          </a:xfrm>
          <a:solidFill>
            <a:srgbClr val="627981"/>
          </a:solidFill>
        </p:grpSpPr>
        <p:sp>
          <p:nvSpPr>
            <p:cNvPr id="19" name="Rectangle 18">
              <a:extLst>
                <a:ext uri="{FF2B5EF4-FFF2-40B4-BE49-F238E27FC236}">
                  <a16:creationId xmlns:a16="http://schemas.microsoft.com/office/drawing/2014/main" id="{66F5DDAB-46AF-49B3-93AC-B5811E98F476}"/>
                </a:ext>
              </a:extLst>
            </p:cNvPr>
            <p:cNvSpPr/>
            <p:nvPr/>
          </p:nvSpPr>
          <p:spPr>
            <a:xfrm>
              <a:off x="542923" y="1736761"/>
              <a:ext cx="8058154" cy="1074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0FBCE52D-E912-4BBE-A557-DFB4E2D4A13F}"/>
                </a:ext>
              </a:extLst>
            </p:cNvPr>
            <p:cNvSpPr txBox="1"/>
            <p:nvPr/>
          </p:nvSpPr>
          <p:spPr>
            <a:xfrm>
              <a:off x="542920" y="178955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situation where the law is evolving and changing is always somewhat troublesome since laws are most useful and fair when firms know what they are in advance.</a:t>
              </a:r>
            </a:p>
          </p:txBody>
        </p:sp>
      </p:grpSp>
      <p:grpSp>
        <p:nvGrpSpPr>
          <p:cNvPr id="21" name="Group 20">
            <a:extLst>
              <a:ext uri="{FF2B5EF4-FFF2-40B4-BE49-F238E27FC236}">
                <a16:creationId xmlns:a16="http://schemas.microsoft.com/office/drawing/2014/main" id="{0C44C57B-85A6-4380-AACA-B4F9D03B8C66}"/>
              </a:ext>
            </a:extLst>
          </p:cNvPr>
          <p:cNvGrpSpPr/>
          <p:nvPr/>
        </p:nvGrpSpPr>
        <p:grpSpPr>
          <a:xfrm>
            <a:off x="2054450" y="3890012"/>
            <a:ext cx="8058158" cy="1068455"/>
            <a:chOff x="542919" y="1736761"/>
            <a:chExt cx="8058158" cy="1068455"/>
          </a:xfrm>
          <a:solidFill>
            <a:srgbClr val="627981"/>
          </a:solidFill>
        </p:grpSpPr>
        <p:sp>
          <p:nvSpPr>
            <p:cNvPr id="22" name="Rectangle 21">
              <a:extLst>
                <a:ext uri="{FF2B5EF4-FFF2-40B4-BE49-F238E27FC236}">
                  <a16:creationId xmlns:a16="http://schemas.microsoft.com/office/drawing/2014/main" id="{74621BDB-3EB0-40B2-8D4A-866ED115DA8D}"/>
                </a:ext>
              </a:extLst>
            </p:cNvPr>
            <p:cNvSpPr/>
            <p:nvPr/>
          </p:nvSpPr>
          <p:spPr>
            <a:xfrm>
              <a:off x="542923" y="1736761"/>
              <a:ext cx="8058154" cy="1062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CCACDC69-E47F-4F71-9AA6-580764035839}"/>
                </a:ext>
              </a:extLst>
            </p:cNvPr>
            <p:cNvSpPr txBox="1"/>
            <p:nvPr/>
          </p:nvSpPr>
          <p:spPr>
            <a:xfrm>
              <a:off x="542919" y="178955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 law is open to interpretation, competitors who are losing out in the market can accuse successful firms of anticompetitive restrictive practices.</a:t>
              </a:r>
            </a:p>
          </p:txBody>
        </p:sp>
      </p:grpSp>
      <p:grpSp>
        <p:nvGrpSpPr>
          <p:cNvPr id="24" name="Group 23">
            <a:extLst>
              <a:ext uri="{FF2B5EF4-FFF2-40B4-BE49-F238E27FC236}">
                <a16:creationId xmlns:a16="http://schemas.microsoft.com/office/drawing/2014/main" id="{D1424589-C033-4635-906A-CC40DECCDD97}"/>
              </a:ext>
            </a:extLst>
          </p:cNvPr>
          <p:cNvGrpSpPr/>
          <p:nvPr/>
        </p:nvGrpSpPr>
        <p:grpSpPr>
          <a:xfrm>
            <a:off x="2054452" y="5050996"/>
            <a:ext cx="8058158" cy="806935"/>
            <a:chOff x="542919" y="1736761"/>
            <a:chExt cx="8058158" cy="806935"/>
          </a:xfrm>
          <a:solidFill>
            <a:srgbClr val="627981"/>
          </a:solidFill>
        </p:grpSpPr>
        <p:sp>
          <p:nvSpPr>
            <p:cNvPr id="25" name="Rectangle 24">
              <a:extLst>
                <a:ext uri="{FF2B5EF4-FFF2-40B4-BE49-F238E27FC236}">
                  <a16:creationId xmlns:a16="http://schemas.microsoft.com/office/drawing/2014/main" id="{B4009ED7-C9BD-456A-BC66-B20E781EE4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2AFB78AE-E146-49E7-816A-D1A228B3AF02}"/>
                </a:ext>
              </a:extLst>
            </p:cNvPr>
            <p:cNvSpPr txBox="1"/>
            <p:nvPr/>
          </p:nvSpPr>
          <p:spPr>
            <a:xfrm>
              <a:off x="542919"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Officials at the FTC and the Department of Justice are aware of these issues, but there is no easy way to resolve them.</a:t>
              </a:r>
            </a:p>
          </p:txBody>
        </p:sp>
      </p:grpSp>
    </p:spTree>
    <p:extLst>
      <p:ext uri="{BB962C8B-B14F-4D97-AF65-F5344CB8AC3E}">
        <p14:creationId xmlns:p14="http://schemas.microsoft.com/office/powerpoint/2010/main" val="24852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08168"/>
            <a:ext cx="9273061" cy="409342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Antitrust authorities block firms from openly colluding to form a cartel that will reduce output and raise prices.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Companies sometimes attempt to find other ways around these restrictions and, consequently, many antitrust cases involve restrictive practices that can reduce competition in certain circumstances, like tying sales, bundling, and predatory pricing.</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concept of restrictive practices is continually evolving as firms seek new ways to earn profits and regulators define what is allowed.</a:t>
            </a: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Regulating Anticompetitive Behavior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1881188" y="5169632"/>
            <a:ext cx="8429624" cy="738664"/>
          </a:xfrm>
          <a:prstGeom prst="rect">
            <a:avLst/>
          </a:prstGeom>
          <a:solidFill>
            <a:srgbClr val="627981"/>
          </a:solidFill>
        </p:spPr>
        <p:txBody>
          <a:bodyPr wrap="square" rtlCol="0">
            <a:spAutoFit/>
          </a:bodyPr>
          <a:lstStyle/>
          <a:p>
            <a:pPr algn="ctr"/>
            <a:r>
              <a:rPr lang="en-US" sz="2100" dirty="0">
                <a:solidFill>
                  <a:schemeClr val="bg1"/>
                </a:solidFill>
              </a:rPr>
              <a:t>Firms who receive patents are legally given the right to earn above-average profits for a time to reward and encourage innovation.</a:t>
            </a:r>
          </a:p>
        </p:txBody>
      </p:sp>
      <p:pic>
        <p:nvPicPr>
          <p:cNvPr id="1026" name="Picture 2" descr="A photograph of someone working on a new technology project in front of six large metal panels">
            <a:extLst>
              <a:ext uri="{FF2B5EF4-FFF2-40B4-BE49-F238E27FC236}">
                <a16:creationId xmlns:a16="http://schemas.microsoft.com/office/drawing/2014/main" id="{B6C71CBD-CB98-4326-8A3D-83035030B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7" y="1383374"/>
            <a:ext cx="4568765" cy="354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Antitrust Law</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78351D1-7C7B-4D7C-B38C-3D0AAC210DED}"/>
              </a:ext>
            </a:extLst>
          </p:cNvPr>
          <p:cNvGrpSpPr/>
          <p:nvPr/>
        </p:nvGrpSpPr>
        <p:grpSpPr>
          <a:xfrm>
            <a:off x="2066922" y="1580912"/>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5750F87D-D79A-4264-857B-CDC30A8A2D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16DC9F55-21EA-4898-A2E2-1709D5BBA994}"/>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U.S. antitrust laws reach beyond blocking mergers that would reduce competition to include a wide array of anticompetitive practices.</a:t>
              </a:r>
            </a:p>
          </p:txBody>
        </p:sp>
      </p:grpSp>
      <p:grpSp>
        <p:nvGrpSpPr>
          <p:cNvPr id="21" name="Group 20">
            <a:extLst>
              <a:ext uri="{FF2B5EF4-FFF2-40B4-BE49-F238E27FC236}">
                <a16:creationId xmlns:a16="http://schemas.microsoft.com/office/drawing/2014/main" id="{3A1EFC6F-4946-46F5-BA8D-B4211470F2DC}"/>
              </a:ext>
            </a:extLst>
          </p:cNvPr>
          <p:cNvGrpSpPr/>
          <p:nvPr/>
        </p:nvGrpSpPr>
        <p:grpSpPr>
          <a:xfrm>
            <a:off x="2066920" y="4313896"/>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FD6A80C1-FEF2-414A-884C-C12CF26220D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F6CB965B-6B36-4224-867F-77488F54ADF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the law explicitly allows a firm to earn higher-than-normal profits for a time as a reward for innovation.</a:t>
              </a:r>
            </a:p>
          </p:txBody>
        </p:sp>
      </p:grpSp>
      <p:grpSp>
        <p:nvGrpSpPr>
          <p:cNvPr id="24" name="Group 23">
            <a:extLst>
              <a:ext uri="{FF2B5EF4-FFF2-40B4-BE49-F238E27FC236}">
                <a16:creationId xmlns:a16="http://schemas.microsoft.com/office/drawing/2014/main" id="{7E6BABD9-D237-4B6D-9FB7-E5C4E4F98F67}"/>
              </a:ext>
            </a:extLst>
          </p:cNvPr>
          <p:cNvGrpSpPr/>
          <p:nvPr/>
        </p:nvGrpSpPr>
        <p:grpSpPr>
          <a:xfrm>
            <a:off x="2066918" y="2492996"/>
            <a:ext cx="8058157" cy="806935"/>
            <a:chOff x="542920" y="1736761"/>
            <a:chExt cx="8058157" cy="806935"/>
          </a:xfrm>
          <a:solidFill>
            <a:srgbClr val="627981"/>
          </a:solidFill>
        </p:grpSpPr>
        <p:sp>
          <p:nvSpPr>
            <p:cNvPr id="25" name="Rectangle 24">
              <a:extLst>
                <a:ext uri="{FF2B5EF4-FFF2-40B4-BE49-F238E27FC236}">
                  <a16:creationId xmlns:a16="http://schemas.microsoft.com/office/drawing/2014/main" id="{2CB4FEB9-FEA3-4AC3-A19B-959C64C9E1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ED8298AD-7081-40C2-9BC6-C32729986D7E}"/>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it is illegal for competitors to form a cartel to collude to make pricing and output decisions as if they were a monopoly firm.</a:t>
              </a:r>
            </a:p>
          </p:txBody>
        </p:sp>
      </p:grpSp>
      <p:grpSp>
        <p:nvGrpSpPr>
          <p:cNvPr id="28" name="Group 27">
            <a:extLst>
              <a:ext uri="{FF2B5EF4-FFF2-40B4-BE49-F238E27FC236}">
                <a16:creationId xmlns:a16="http://schemas.microsoft.com/office/drawing/2014/main" id="{A21E9497-0C52-4855-88D9-434F8CF83CD0}"/>
              </a:ext>
            </a:extLst>
          </p:cNvPr>
          <p:cNvGrpSpPr/>
          <p:nvPr/>
        </p:nvGrpSpPr>
        <p:grpSpPr>
          <a:xfrm>
            <a:off x="2066917" y="3405080"/>
            <a:ext cx="8058158" cy="806935"/>
            <a:chOff x="542919" y="1736761"/>
            <a:chExt cx="8058158" cy="806935"/>
          </a:xfrm>
          <a:solidFill>
            <a:srgbClr val="627981"/>
          </a:solidFill>
        </p:grpSpPr>
        <p:sp>
          <p:nvSpPr>
            <p:cNvPr id="29" name="Rectangle 28">
              <a:extLst>
                <a:ext uri="{FF2B5EF4-FFF2-40B4-BE49-F238E27FC236}">
                  <a16:creationId xmlns:a16="http://schemas.microsoft.com/office/drawing/2014/main" id="{9DD67717-C4AE-4E8C-9D3C-1269C28685C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DD5C21EB-9857-49C4-988D-00A5776097DD}"/>
                </a:ext>
              </a:extLst>
            </p:cNvPr>
            <p:cNvSpPr txBox="1"/>
            <p:nvPr/>
          </p:nvSpPr>
          <p:spPr>
            <a:xfrm>
              <a:off x="542919" y="193600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Under U.S. antitrust laws, monopoly itself is not illegal.</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Restrictive Practices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D8DFA3D-3D38-4680-B4A0-6F454941CCEC}"/>
              </a:ext>
            </a:extLst>
          </p:cNvPr>
          <p:cNvSpPr/>
          <p:nvPr/>
        </p:nvSpPr>
        <p:spPr>
          <a:xfrm>
            <a:off x="4311111" y="1642819"/>
            <a:ext cx="3569778" cy="9143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Restrictive Practices</a:t>
            </a:r>
          </a:p>
        </p:txBody>
      </p:sp>
      <p:cxnSp>
        <p:nvCxnSpPr>
          <p:cNvPr id="8" name="Straight Connector 7">
            <a:extLst>
              <a:ext uri="{FF2B5EF4-FFF2-40B4-BE49-F238E27FC236}">
                <a16:creationId xmlns:a16="http://schemas.microsoft.com/office/drawing/2014/main" id="{DD23F00C-8BA4-4DE6-8084-8DDD1E082CC4}"/>
              </a:ext>
            </a:extLst>
          </p:cNvPr>
          <p:cNvCxnSpPr>
            <a:cxnSpLocks/>
          </p:cNvCxnSpPr>
          <p:nvPr/>
        </p:nvCxnSpPr>
        <p:spPr>
          <a:xfrm flipH="1">
            <a:off x="4641742" y="2557216"/>
            <a:ext cx="20664" cy="335383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A2E1F3E-E463-497D-9E2C-5B77DD6BB917}"/>
              </a:ext>
            </a:extLst>
          </p:cNvPr>
          <p:cNvSpPr/>
          <p:nvPr/>
        </p:nvSpPr>
        <p:spPr>
          <a:xfrm>
            <a:off x="5297856" y="2754868"/>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Minimum resale price maintenance agreement</a:t>
            </a:r>
          </a:p>
        </p:txBody>
      </p:sp>
      <p:sp>
        <p:nvSpPr>
          <p:cNvPr id="16" name="Rectangle 15">
            <a:extLst>
              <a:ext uri="{FF2B5EF4-FFF2-40B4-BE49-F238E27FC236}">
                <a16:creationId xmlns:a16="http://schemas.microsoft.com/office/drawing/2014/main" id="{BE6A83BD-FB7A-4623-8F2F-9FE5A8283C51}"/>
              </a:ext>
            </a:extLst>
          </p:cNvPr>
          <p:cNvSpPr/>
          <p:nvPr/>
        </p:nvSpPr>
        <p:spPr>
          <a:xfrm>
            <a:off x="5297856" y="3680941"/>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Exclusive dealing</a:t>
            </a:r>
          </a:p>
        </p:txBody>
      </p:sp>
      <p:sp>
        <p:nvSpPr>
          <p:cNvPr id="17" name="Rectangle 16">
            <a:extLst>
              <a:ext uri="{FF2B5EF4-FFF2-40B4-BE49-F238E27FC236}">
                <a16:creationId xmlns:a16="http://schemas.microsoft.com/office/drawing/2014/main" id="{F658BEF5-D436-4800-99BD-050DA7E4ACAC}"/>
              </a:ext>
            </a:extLst>
          </p:cNvPr>
          <p:cNvSpPr/>
          <p:nvPr/>
        </p:nvSpPr>
        <p:spPr>
          <a:xfrm>
            <a:off x="5297856" y="4607014"/>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Tying and bundling</a:t>
            </a:r>
          </a:p>
        </p:txBody>
      </p:sp>
      <p:sp>
        <p:nvSpPr>
          <p:cNvPr id="18" name="Rectangle 17">
            <a:extLst>
              <a:ext uri="{FF2B5EF4-FFF2-40B4-BE49-F238E27FC236}">
                <a16:creationId xmlns:a16="http://schemas.microsoft.com/office/drawing/2014/main" id="{08DEBEE7-BF93-456D-8482-915D51B41A46}"/>
              </a:ext>
            </a:extLst>
          </p:cNvPr>
          <p:cNvSpPr/>
          <p:nvPr/>
        </p:nvSpPr>
        <p:spPr>
          <a:xfrm>
            <a:off x="5297856" y="5533087"/>
            <a:ext cx="2248379" cy="72842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Predatory pricing</a:t>
            </a:r>
          </a:p>
        </p:txBody>
      </p:sp>
      <p:cxnSp>
        <p:nvCxnSpPr>
          <p:cNvPr id="14" name="Straight Connector 13">
            <a:extLst>
              <a:ext uri="{FF2B5EF4-FFF2-40B4-BE49-F238E27FC236}">
                <a16:creationId xmlns:a16="http://schemas.microsoft.com/office/drawing/2014/main" id="{30399987-EEE5-4BD0-B691-997B417A6A24}"/>
              </a:ext>
            </a:extLst>
          </p:cNvPr>
          <p:cNvCxnSpPr>
            <a:cxnSpLocks/>
            <a:endCxn id="9" idx="1"/>
          </p:cNvCxnSpPr>
          <p:nvPr/>
        </p:nvCxnSpPr>
        <p:spPr>
          <a:xfrm>
            <a:off x="4662406" y="3119078"/>
            <a:ext cx="635450"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A5DB70-1754-47C6-897C-41EE51CE36EA}"/>
              </a:ext>
            </a:extLst>
          </p:cNvPr>
          <p:cNvCxnSpPr/>
          <p:nvPr/>
        </p:nvCxnSpPr>
        <p:spPr>
          <a:xfrm>
            <a:off x="4641743" y="4082446"/>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8E10A-2A3F-4CA4-970A-32DE6931914B}"/>
              </a:ext>
            </a:extLst>
          </p:cNvPr>
          <p:cNvCxnSpPr/>
          <p:nvPr/>
        </p:nvCxnSpPr>
        <p:spPr>
          <a:xfrm>
            <a:off x="4662405" y="4951943"/>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CB2297C-E9DF-46FB-86B6-3BCCCBD7AA03}"/>
              </a:ext>
            </a:extLst>
          </p:cNvPr>
          <p:cNvCxnSpPr/>
          <p:nvPr/>
        </p:nvCxnSpPr>
        <p:spPr>
          <a:xfrm>
            <a:off x="4641742" y="5911046"/>
            <a:ext cx="635451"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67853" y="338445"/>
            <a:ext cx="9256294"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Minimum Resale Price Maintenance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A232306-5320-4A06-BB48-45DD42048D13}"/>
              </a:ext>
            </a:extLst>
          </p:cNvPr>
          <p:cNvGrpSpPr/>
          <p:nvPr/>
        </p:nvGrpSpPr>
        <p:grpSpPr>
          <a:xfrm>
            <a:off x="2066922" y="1580912"/>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27C8768-F1F9-417A-B7A6-3CB48B87112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8" name="TextBox 27">
              <a:extLst>
                <a:ext uri="{FF2B5EF4-FFF2-40B4-BE49-F238E27FC236}">
                  <a16:creationId xmlns:a16="http://schemas.microsoft.com/office/drawing/2014/main" id="{7D848C11-2CA9-40EA-A87C-C94C670EEEB3}"/>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Product manufacturers often sell to a group of dealers who then sell to the general public.</a:t>
              </a:r>
            </a:p>
          </p:txBody>
        </p:sp>
      </p:grpSp>
      <p:grpSp>
        <p:nvGrpSpPr>
          <p:cNvPr id="29" name="Group 28">
            <a:extLst>
              <a:ext uri="{FF2B5EF4-FFF2-40B4-BE49-F238E27FC236}">
                <a16:creationId xmlns:a16="http://schemas.microsoft.com/office/drawing/2014/main" id="{BD19D394-B095-440D-9380-05C4FAFC7534}"/>
              </a:ext>
            </a:extLst>
          </p:cNvPr>
          <p:cNvGrpSpPr/>
          <p:nvPr/>
        </p:nvGrpSpPr>
        <p:grpSpPr>
          <a:xfrm>
            <a:off x="2066918" y="2492996"/>
            <a:ext cx="8058157" cy="806935"/>
            <a:chOff x="542920" y="1736761"/>
            <a:chExt cx="8058157" cy="806935"/>
          </a:xfrm>
          <a:solidFill>
            <a:srgbClr val="627981"/>
          </a:solidFill>
        </p:grpSpPr>
        <p:sp>
          <p:nvSpPr>
            <p:cNvPr id="32" name="Rectangle 31">
              <a:extLst>
                <a:ext uri="{FF2B5EF4-FFF2-40B4-BE49-F238E27FC236}">
                  <a16:creationId xmlns:a16="http://schemas.microsoft.com/office/drawing/2014/main" id="{0F8384F1-3548-4D23-A82E-65643531A4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8056F6C8-EE3B-481C-878E-8CBDF28558DC}"/>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minimum resale price maintenance agreement </a:t>
              </a:r>
              <a:r>
                <a:rPr lang="en-US" sz="2000" dirty="0">
                  <a:solidFill>
                    <a:schemeClr val="bg1"/>
                  </a:solidFill>
                </a:rPr>
                <a:t>would require the dealers to sell for at least a certain minimum price.</a:t>
              </a:r>
            </a:p>
          </p:txBody>
        </p:sp>
      </p:grpSp>
      <p:grpSp>
        <p:nvGrpSpPr>
          <p:cNvPr id="35" name="Group 34">
            <a:extLst>
              <a:ext uri="{FF2B5EF4-FFF2-40B4-BE49-F238E27FC236}">
                <a16:creationId xmlns:a16="http://schemas.microsoft.com/office/drawing/2014/main" id="{7789C53B-BEF9-44CF-9909-E2B186FE1028}"/>
              </a:ext>
            </a:extLst>
          </p:cNvPr>
          <p:cNvGrpSpPr/>
          <p:nvPr/>
        </p:nvGrpSpPr>
        <p:grpSpPr>
          <a:xfrm>
            <a:off x="2066917" y="3405080"/>
            <a:ext cx="8058158" cy="806935"/>
            <a:chOff x="542919" y="1736761"/>
            <a:chExt cx="8058158" cy="806935"/>
          </a:xfrm>
          <a:solidFill>
            <a:srgbClr val="627981"/>
          </a:solidFill>
        </p:grpSpPr>
        <p:sp>
          <p:nvSpPr>
            <p:cNvPr id="37" name="Rectangle 36">
              <a:extLst>
                <a:ext uri="{FF2B5EF4-FFF2-40B4-BE49-F238E27FC236}">
                  <a16:creationId xmlns:a16="http://schemas.microsoft.com/office/drawing/2014/main" id="{ADA9AD90-9029-44DC-857A-B2D156AF26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8" name="TextBox 37">
              <a:extLst>
                <a:ext uri="{FF2B5EF4-FFF2-40B4-BE49-F238E27FC236}">
                  <a16:creationId xmlns:a16="http://schemas.microsoft.com/office/drawing/2014/main" id="{EDDB0229-7A73-4022-8C83-C10A414F8F81}"/>
                </a:ext>
              </a:extLst>
            </p:cNvPr>
            <p:cNvSpPr txBox="1"/>
            <p:nvPr/>
          </p:nvSpPr>
          <p:spPr>
            <a:xfrm>
              <a:off x="542919" y="176068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minimum price contract is illegal because it would restrict competition among dealers.</a:t>
              </a:r>
            </a:p>
          </p:txBody>
        </p:sp>
      </p:grpSp>
    </p:spTree>
    <p:extLst>
      <p:ext uri="{BB962C8B-B14F-4D97-AF65-F5344CB8AC3E}">
        <p14:creationId xmlns:p14="http://schemas.microsoft.com/office/powerpoint/2010/main" val="203261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467853" y="338445"/>
            <a:ext cx="9256294"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Minimum Resale Price Maintenance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a sheep with the head of a wolf standing in a field">
            <a:extLst>
              <a:ext uri="{FF2B5EF4-FFF2-40B4-BE49-F238E27FC236}">
                <a16:creationId xmlns:a16="http://schemas.microsoft.com/office/drawing/2014/main" id="{2285A232-01D0-490E-9132-B7198996A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092" y="1611824"/>
            <a:ext cx="4967815" cy="3068661"/>
          </a:xfrm>
          <a:prstGeom prst="rect">
            <a:avLst/>
          </a:prstGeom>
        </p:spPr>
      </p:pic>
      <p:grpSp>
        <p:nvGrpSpPr>
          <p:cNvPr id="18" name="Group 17">
            <a:extLst>
              <a:ext uri="{FF2B5EF4-FFF2-40B4-BE49-F238E27FC236}">
                <a16:creationId xmlns:a16="http://schemas.microsoft.com/office/drawing/2014/main" id="{E6EA8F62-2156-46E5-8685-13509198D59B}"/>
              </a:ext>
            </a:extLst>
          </p:cNvPr>
          <p:cNvGrpSpPr/>
          <p:nvPr/>
        </p:nvGrpSpPr>
        <p:grpSpPr>
          <a:xfrm>
            <a:off x="2066923" y="5033610"/>
            <a:ext cx="8058154" cy="1372963"/>
            <a:chOff x="542923" y="1736761"/>
            <a:chExt cx="8058154" cy="1372963"/>
          </a:xfrm>
          <a:solidFill>
            <a:srgbClr val="627981"/>
          </a:solidFill>
        </p:grpSpPr>
        <p:sp>
          <p:nvSpPr>
            <p:cNvPr id="19" name="Rectangle 18">
              <a:extLst>
                <a:ext uri="{FF2B5EF4-FFF2-40B4-BE49-F238E27FC236}">
                  <a16:creationId xmlns:a16="http://schemas.microsoft.com/office/drawing/2014/main" id="{36C6F12F-F407-4A8A-9CC9-60A499686422}"/>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061BDC92-BBD9-4CFC-BCDE-7D46C6E4EDBA}"/>
                </a:ext>
              </a:extLst>
            </p:cNvPr>
            <p:cNvSpPr txBox="1"/>
            <p:nvPr/>
          </p:nvSpPr>
          <p:spPr>
            <a:xfrm>
              <a:off x="668212" y="1786285"/>
              <a:ext cx="7807571" cy="1323439"/>
            </a:xfrm>
            <a:prstGeom prst="rect">
              <a:avLst/>
            </a:prstGeom>
            <a:grpFill/>
          </p:spPr>
          <p:txBody>
            <a:bodyPr wrap="square" rtlCol="0">
              <a:spAutoFit/>
            </a:bodyPr>
            <a:lstStyle/>
            <a:p>
              <a:pPr algn="ctr"/>
              <a:r>
                <a:rPr lang="en-US" sz="2000" dirty="0">
                  <a:solidFill>
                    <a:schemeClr val="bg1"/>
                  </a:solidFill>
                </a:rPr>
                <a:t>A manufacturer is legally allowed to "suggest" minimum prices and to stop selling to dealers that undercut prices. This basically serves as a minimum resale price maintenance agreement but disguised as a legal suggestion.</a:t>
              </a:r>
            </a:p>
          </p:txBody>
        </p:sp>
      </p:grpSp>
    </p:spTree>
    <p:extLst>
      <p:ext uri="{BB962C8B-B14F-4D97-AF65-F5344CB8AC3E}">
        <p14:creationId xmlns:p14="http://schemas.microsoft.com/office/powerpoint/2010/main" val="254510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Exclusive Dealing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4E6D376F-AE2E-45AC-98BB-0C4172F571CC}"/>
              </a:ext>
            </a:extLst>
          </p:cNvPr>
          <p:cNvGrpSpPr/>
          <p:nvPr/>
        </p:nvGrpSpPr>
        <p:grpSpPr>
          <a:xfrm>
            <a:off x="2066922" y="1580912"/>
            <a:ext cx="8058154" cy="806935"/>
            <a:chOff x="542923" y="1736761"/>
            <a:chExt cx="8058154" cy="806935"/>
          </a:xfrm>
          <a:solidFill>
            <a:srgbClr val="627981"/>
          </a:solidFill>
        </p:grpSpPr>
        <p:sp>
          <p:nvSpPr>
            <p:cNvPr id="36" name="Rectangle 35">
              <a:extLst>
                <a:ext uri="{FF2B5EF4-FFF2-40B4-BE49-F238E27FC236}">
                  <a16:creationId xmlns:a16="http://schemas.microsoft.com/office/drawing/2014/main" id="{8FD71628-EB5D-43FB-9086-1A4AED35D0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7" name="TextBox 36">
              <a:extLst>
                <a:ext uri="{FF2B5EF4-FFF2-40B4-BE49-F238E27FC236}">
                  <a16:creationId xmlns:a16="http://schemas.microsoft.com/office/drawing/2014/main" id="{2D6D8CFD-8468-44BB-8559-88510A2D45E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a:t>
              </a:r>
              <a:r>
                <a:rPr lang="en-US" sz="2000" b="1" dirty="0">
                  <a:solidFill>
                    <a:schemeClr val="bg1"/>
                  </a:solidFill>
                </a:rPr>
                <a:t>exclusive dealing </a:t>
              </a:r>
              <a:r>
                <a:rPr lang="en-US" sz="2000" dirty="0">
                  <a:solidFill>
                    <a:schemeClr val="bg1"/>
                  </a:solidFill>
                </a:rPr>
                <a:t>agreement between a manufacturer and a dealer can be legal or illegal.</a:t>
              </a:r>
            </a:p>
          </p:txBody>
        </p:sp>
      </p:grpSp>
      <p:grpSp>
        <p:nvGrpSpPr>
          <p:cNvPr id="39" name="Group 38">
            <a:extLst>
              <a:ext uri="{FF2B5EF4-FFF2-40B4-BE49-F238E27FC236}">
                <a16:creationId xmlns:a16="http://schemas.microsoft.com/office/drawing/2014/main" id="{6753D2AD-FE7B-4E1A-ACC7-1A1BFA183BCD}"/>
              </a:ext>
            </a:extLst>
          </p:cNvPr>
          <p:cNvGrpSpPr/>
          <p:nvPr/>
        </p:nvGrpSpPr>
        <p:grpSpPr>
          <a:xfrm>
            <a:off x="2066918" y="2492996"/>
            <a:ext cx="8058157" cy="806935"/>
            <a:chOff x="542920" y="1736761"/>
            <a:chExt cx="8058157" cy="806935"/>
          </a:xfrm>
          <a:solidFill>
            <a:srgbClr val="627981"/>
          </a:solidFill>
        </p:grpSpPr>
        <p:sp>
          <p:nvSpPr>
            <p:cNvPr id="40" name="Rectangle 39">
              <a:extLst>
                <a:ext uri="{FF2B5EF4-FFF2-40B4-BE49-F238E27FC236}">
                  <a16:creationId xmlns:a16="http://schemas.microsoft.com/office/drawing/2014/main" id="{734881D1-6EEC-4344-952F-6B8D565B97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2" name="TextBox 41">
              <a:extLst>
                <a:ext uri="{FF2B5EF4-FFF2-40B4-BE49-F238E27FC236}">
                  <a16:creationId xmlns:a16="http://schemas.microsoft.com/office/drawing/2014/main" id="{ADD63475-574B-450D-99C2-9DC6B7515AE6}"/>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legal if the purpose of the contract is to encourage competition between dealers.</a:t>
              </a:r>
            </a:p>
          </p:txBody>
        </p:sp>
      </p:grpSp>
      <p:grpSp>
        <p:nvGrpSpPr>
          <p:cNvPr id="43" name="Group 42">
            <a:extLst>
              <a:ext uri="{FF2B5EF4-FFF2-40B4-BE49-F238E27FC236}">
                <a16:creationId xmlns:a16="http://schemas.microsoft.com/office/drawing/2014/main" id="{98F5A6A0-557B-4E9F-84C5-CE3F4E3535B8}"/>
              </a:ext>
            </a:extLst>
          </p:cNvPr>
          <p:cNvGrpSpPr/>
          <p:nvPr/>
        </p:nvGrpSpPr>
        <p:grpSpPr>
          <a:xfrm>
            <a:off x="2066918" y="3405080"/>
            <a:ext cx="8058157" cy="806935"/>
            <a:chOff x="542920" y="1736761"/>
            <a:chExt cx="8058157" cy="806935"/>
          </a:xfrm>
          <a:solidFill>
            <a:srgbClr val="627981"/>
          </a:solidFill>
        </p:grpSpPr>
        <p:sp>
          <p:nvSpPr>
            <p:cNvPr id="44" name="Rectangle 43">
              <a:extLst>
                <a:ext uri="{FF2B5EF4-FFF2-40B4-BE49-F238E27FC236}">
                  <a16:creationId xmlns:a16="http://schemas.microsoft.com/office/drawing/2014/main" id="{9ACA168B-B82E-4513-A2DD-8E298B8D3F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5" name="TextBox 44">
              <a:extLst>
                <a:ext uri="{FF2B5EF4-FFF2-40B4-BE49-F238E27FC236}">
                  <a16:creationId xmlns:a16="http://schemas.microsoft.com/office/drawing/2014/main" id="{A263E5FA-7E55-4E61-B1D1-E43C62E04688}"/>
                </a:ext>
              </a:extLst>
            </p:cNvPr>
            <p:cNvSpPr txBox="1"/>
            <p:nvPr/>
          </p:nvSpPr>
          <p:spPr>
            <a:xfrm>
              <a:off x="542920" y="194572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Exclusive deals may also limit competition.</a:t>
              </a:r>
            </a:p>
          </p:txBody>
        </p:sp>
      </p:grpSp>
      <p:grpSp>
        <p:nvGrpSpPr>
          <p:cNvPr id="46" name="Group 45">
            <a:extLst>
              <a:ext uri="{FF2B5EF4-FFF2-40B4-BE49-F238E27FC236}">
                <a16:creationId xmlns:a16="http://schemas.microsoft.com/office/drawing/2014/main" id="{A33A94CE-8AEE-455A-9EC4-83705E53C78D}"/>
              </a:ext>
            </a:extLst>
          </p:cNvPr>
          <p:cNvGrpSpPr/>
          <p:nvPr/>
        </p:nvGrpSpPr>
        <p:grpSpPr>
          <a:xfrm>
            <a:off x="2066919" y="4304342"/>
            <a:ext cx="8058158" cy="806935"/>
            <a:chOff x="542919" y="1736761"/>
            <a:chExt cx="8058158" cy="806935"/>
          </a:xfrm>
          <a:solidFill>
            <a:srgbClr val="627981"/>
          </a:solidFill>
        </p:grpSpPr>
        <p:sp>
          <p:nvSpPr>
            <p:cNvPr id="47" name="Rectangle 46">
              <a:extLst>
                <a:ext uri="{FF2B5EF4-FFF2-40B4-BE49-F238E27FC236}">
                  <a16:creationId xmlns:a16="http://schemas.microsoft.com/office/drawing/2014/main" id="{36D5ABA3-5197-42F2-94ED-0BB9F72CCD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8" name="TextBox 47">
              <a:extLst>
                <a:ext uri="{FF2B5EF4-FFF2-40B4-BE49-F238E27FC236}">
                  <a16:creationId xmlns:a16="http://schemas.microsoft.com/office/drawing/2014/main" id="{F5DE90EE-D695-4B3F-BFA8-159D4285D7C9}"/>
                </a:ext>
              </a:extLst>
            </p:cNvPr>
            <p:cNvSpPr txBox="1"/>
            <p:nvPr/>
          </p:nvSpPr>
          <p:spPr>
            <a:xfrm>
              <a:off x="542919" y="176068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retailer obtained exclusive rights to be the sole distributor of a good, this exclusive contract would have an anticompetitive effect.</a:t>
              </a:r>
            </a:p>
          </p:txBody>
        </p:sp>
      </p:grpSp>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Tying Sales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92A8499-289D-4201-85DF-7EB83BA2C2B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2D01879-67B4-48FB-B391-3F0F8FACF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DF51ED4D-7A47-42EB-B5CF-13B81407F52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Tying sales </a:t>
              </a:r>
              <a:r>
                <a:rPr lang="en-US" sz="2000" dirty="0">
                  <a:solidFill>
                    <a:schemeClr val="bg1"/>
                  </a:solidFill>
                </a:rPr>
                <a:t>happen when a customer is required to buy one product only if the customer also buys a second product.</a:t>
              </a:r>
            </a:p>
          </p:txBody>
        </p:sp>
      </p:grpSp>
      <p:grpSp>
        <p:nvGrpSpPr>
          <p:cNvPr id="30" name="Group 29">
            <a:extLst>
              <a:ext uri="{FF2B5EF4-FFF2-40B4-BE49-F238E27FC236}">
                <a16:creationId xmlns:a16="http://schemas.microsoft.com/office/drawing/2014/main" id="{8852E183-2ABF-4F92-B26E-A4928C802DCE}"/>
              </a:ext>
            </a:extLst>
          </p:cNvPr>
          <p:cNvGrpSpPr/>
          <p:nvPr/>
        </p:nvGrpSpPr>
        <p:grpSpPr>
          <a:xfrm>
            <a:off x="2066918" y="2492996"/>
            <a:ext cx="8058157" cy="806935"/>
            <a:chOff x="542920" y="1736761"/>
            <a:chExt cx="8058157" cy="806935"/>
          </a:xfrm>
          <a:solidFill>
            <a:srgbClr val="627981"/>
          </a:solidFill>
        </p:grpSpPr>
        <p:sp>
          <p:nvSpPr>
            <p:cNvPr id="31" name="Rectangle 30">
              <a:extLst>
                <a:ext uri="{FF2B5EF4-FFF2-40B4-BE49-F238E27FC236}">
                  <a16:creationId xmlns:a16="http://schemas.microsoft.com/office/drawing/2014/main" id="{8E19CB31-C59B-4442-8777-E779365ED1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9D47A85E-88C3-407D-9F7A-7F5DBB6D0EB6}"/>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Tying sales are controversial because they force consumers to purchase a product that they may not actually want or need.</a:t>
              </a:r>
            </a:p>
          </p:txBody>
        </p:sp>
      </p:grpSp>
      <p:grpSp>
        <p:nvGrpSpPr>
          <p:cNvPr id="33" name="Group 32">
            <a:extLst>
              <a:ext uri="{FF2B5EF4-FFF2-40B4-BE49-F238E27FC236}">
                <a16:creationId xmlns:a16="http://schemas.microsoft.com/office/drawing/2014/main" id="{0A84607C-E2D0-4365-ABD3-8D0D6F26ED1C}"/>
              </a:ext>
            </a:extLst>
          </p:cNvPr>
          <p:cNvGrpSpPr/>
          <p:nvPr/>
        </p:nvGrpSpPr>
        <p:grpSpPr>
          <a:xfrm>
            <a:off x="2066917" y="3405080"/>
            <a:ext cx="8058158" cy="890695"/>
            <a:chOff x="542919" y="1736761"/>
            <a:chExt cx="8058158" cy="1068455"/>
          </a:xfrm>
          <a:solidFill>
            <a:srgbClr val="627981"/>
          </a:solidFill>
        </p:grpSpPr>
        <p:sp>
          <p:nvSpPr>
            <p:cNvPr id="34" name="Rectangle 33">
              <a:extLst>
                <a:ext uri="{FF2B5EF4-FFF2-40B4-BE49-F238E27FC236}">
                  <a16:creationId xmlns:a16="http://schemas.microsoft.com/office/drawing/2014/main" id="{63D2C6E2-BAE8-4FAE-87A8-59A50B623D0B}"/>
                </a:ext>
              </a:extLst>
            </p:cNvPr>
            <p:cNvSpPr/>
            <p:nvPr/>
          </p:nvSpPr>
          <p:spPr>
            <a:xfrm>
              <a:off x="542923" y="1736761"/>
              <a:ext cx="8058154" cy="1068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9B3400EE-1941-4F8F-97B5-1A39561F8B42}"/>
                </a:ext>
              </a:extLst>
            </p:cNvPr>
            <p:cNvSpPr txBox="1"/>
            <p:nvPr/>
          </p:nvSpPr>
          <p:spPr>
            <a:xfrm>
              <a:off x="542919" y="18242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suppose that to purchase a popular at-home stereo, the store required that you also purchase a certain TV model.</a:t>
              </a:r>
            </a:p>
          </p:txBody>
        </p:sp>
      </p:grpSp>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Bundling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192A8499-289D-4201-85DF-7EB83BA2C2B2}"/>
              </a:ext>
            </a:extLst>
          </p:cNvPr>
          <p:cNvGrpSpPr/>
          <p:nvPr/>
        </p:nvGrpSpPr>
        <p:grpSpPr>
          <a:xfrm>
            <a:off x="2066916" y="1580912"/>
            <a:ext cx="8058160" cy="806935"/>
            <a:chOff x="542917" y="1736761"/>
            <a:chExt cx="8058160" cy="806935"/>
          </a:xfrm>
          <a:solidFill>
            <a:srgbClr val="627981"/>
          </a:solidFill>
        </p:grpSpPr>
        <p:sp>
          <p:nvSpPr>
            <p:cNvPr id="21" name="Rectangle 20">
              <a:extLst>
                <a:ext uri="{FF2B5EF4-FFF2-40B4-BE49-F238E27FC236}">
                  <a16:creationId xmlns:a16="http://schemas.microsoft.com/office/drawing/2014/main" id="{A2D01879-67B4-48FB-B391-3F0F8FACF75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DF51ED4D-7A47-42EB-B5CF-13B81407F52B}"/>
                </a:ext>
              </a:extLst>
            </p:cNvPr>
            <p:cNvSpPr txBox="1"/>
            <p:nvPr/>
          </p:nvSpPr>
          <p:spPr>
            <a:xfrm>
              <a:off x="542917" y="194658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Bundling</a:t>
              </a:r>
              <a:r>
                <a:rPr lang="en-US" sz="2000" dirty="0">
                  <a:solidFill>
                    <a:schemeClr val="bg1"/>
                  </a:solidFill>
                </a:rPr>
                <a:t> is where a firm sells two or more products as one.</a:t>
              </a:r>
            </a:p>
          </p:txBody>
        </p:sp>
      </p:grpSp>
      <p:grpSp>
        <p:nvGrpSpPr>
          <p:cNvPr id="30" name="Group 29">
            <a:extLst>
              <a:ext uri="{FF2B5EF4-FFF2-40B4-BE49-F238E27FC236}">
                <a16:creationId xmlns:a16="http://schemas.microsoft.com/office/drawing/2014/main" id="{8852E183-2ABF-4F92-B26E-A4928C802DCE}"/>
              </a:ext>
            </a:extLst>
          </p:cNvPr>
          <p:cNvGrpSpPr/>
          <p:nvPr/>
        </p:nvGrpSpPr>
        <p:grpSpPr>
          <a:xfrm>
            <a:off x="2066918" y="2492996"/>
            <a:ext cx="8058157" cy="806935"/>
            <a:chOff x="542920" y="1736761"/>
            <a:chExt cx="8058157" cy="806935"/>
          </a:xfrm>
          <a:solidFill>
            <a:srgbClr val="627981"/>
          </a:solidFill>
        </p:grpSpPr>
        <p:sp>
          <p:nvSpPr>
            <p:cNvPr id="31" name="Rectangle 30">
              <a:extLst>
                <a:ext uri="{FF2B5EF4-FFF2-40B4-BE49-F238E27FC236}">
                  <a16:creationId xmlns:a16="http://schemas.microsoft.com/office/drawing/2014/main" id="{8E19CB31-C59B-4442-8777-E779365ED1E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9D47A85E-88C3-407D-9F7A-7F5DBB6D0EB6}"/>
                </a:ext>
              </a:extLst>
            </p:cNvPr>
            <p:cNvSpPr txBox="1"/>
            <p:nvPr/>
          </p:nvSpPr>
          <p:spPr>
            <a:xfrm>
              <a:off x="542920"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Bundling can offer an advantage for consumers by allowing them to acquire multiple products or services for a better price. </a:t>
              </a:r>
            </a:p>
          </p:txBody>
        </p:sp>
      </p:grpSp>
      <p:grpSp>
        <p:nvGrpSpPr>
          <p:cNvPr id="33" name="Group 32">
            <a:extLst>
              <a:ext uri="{FF2B5EF4-FFF2-40B4-BE49-F238E27FC236}">
                <a16:creationId xmlns:a16="http://schemas.microsoft.com/office/drawing/2014/main" id="{0A84607C-E2D0-4365-ABD3-8D0D6F26ED1C}"/>
              </a:ext>
            </a:extLst>
          </p:cNvPr>
          <p:cNvGrpSpPr/>
          <p:nvPr/>
        </p:nvGrpSpPr>
        <p:grpSpPr>
          <a:xfrm>
            <a:off x="2066917" y="3405080"/>
            <a:ext cx="8058158" cy="806935"/>
            <a:chOff x="542919" y="1736761"/>
            <a:chExt cx="8058158" cy="806935"/>
          </a:xfrm>
          <a:solidFill>
            <a:srgbClr val="627981"/>
          </a:solidFill>
        </p:grpSpPr>
        <p:sp>
          <p:nvSpPr>
            <p:cNvPr id="34" name="Rectangle 33">
              <a:extLst>
                <a:ext uri="{FF2B5EF4-FFF2-40B4-BE49-F238E27FC236}">
                  <a16:creationId xmlns:a16="http://schemas.microsoft.com/office/drawing/2014/main" id="{63D2C6E2-BAE8-4FAE-87A8-59A50B623D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9B3400EE-1941-4F8F-97B5-1A39561F8B42}"/>
                </a:ext>
              </a:extLst>
            </p:cNvPr>
            <p:cNvSpPr txBox="1"/>
            <p:nvPr/>
          </p:nvSpPr>
          <p:spPr>
            <a:xfrm>
              <a:off x="542919" y="17895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consider an internet, home phone, and cable package through a cable company.</a:t>
              </a:r>
            </a:p>
          </p:txBody>
        </p:sp>
      </p:grpSp>
    </p:spTree>
    <p:extLst>
      <p:ext uri="{BB962C8B-B14F-4D97-AF65-F5344CB8AC3E}">
        <p14:creationId xmlns:p14="http://schemas.microsoft.com/office/powerpoint/2010/main" val="80880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1458</Words>
  <Application>Microsoft Office PowerPoint</Application>
  <PresentationFormat>Widescreen</PresentationFormat>
  <Paragraphs>116</Paragraphs>
  <Slides>16</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45</cp:revision>
  <dcterms:created xsi:type="dcterms:W3CDTF">2017-06-16T13:06:21Z</dcterms:created>
  <dcterms:modified xsi:type="dcterms:W3CDTF">2022-01-17T18:32:13Z</dcterms:modified>
</cp:coreProperties>
</file>