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02" r:id="rId4"/>
    <p:sldId id="365" r:id="rId5"/>
    <p:sldId id="366" r:id="rId6"/>
    <p:sldId id="303" r:id="rId7"/>
    <p:sldId id="310" r:id="rId8"/>
    <p:sldId id="311" r:id="rId9"/>
    <p:sldId id="312" r:id="rId10"/>
    <p:sldId id="313" r:id="rId11"/>
    <p:sldId id="314" r:id="rId12"/>
    <p:sldId id="315" r:id="rId13"/>
    <p:sldId id="30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3698" autoAdjust="0"/>
  </p:normalViewPr>
  <p:slideViewPr>
    <p:cSldViewPr snapToGrid="0">
      <p:cViewPr varScale="1">
        <p:scale>
          <a:sx n="106" d="100"/>
          <a:sy n="106" d="100"/>
        </p:scale>
        <p:origin x="7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191951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48336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3010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73348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81381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92044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41116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4520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Regulating Natural Monopolies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2427"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alternative is that regulators may decide to set prices and quantities produced for this industry.</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15245" y="3536179"/>
            <a:ext cx="1795568" cy="12755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10396350" y="4674415"/>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would be if the regulator requires that the firm produce the quantity of output where marginal cost crosses the demand curve.</a:t>
              </a:r>
            </a:p>
          </p:txBody>
        </p:sp>
      </p:grpSp>
      <p:grpSp>
        <p:nvGrpSpPr>
          <p:cNvPr id="16" name="Group 15">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requires price to be set equal to </a:t>
              </a:r>
              <a:r>
                <a:rPr lang="en-US" sz="2000" i="1" dirty="0">
                  <a:solidFill>
                    <a:schemeClr val="bg1"/>
                  </a:solidFill>
                </a:rPr>
                <a:t>MC</a:t>
              </a:r>
              <a:r>
                <a:rPr lang="en-US" sz="2000" dirty="0">
                  <a:solidFill>
                    <a:schemeClr val="bg1"/>
                  </a:solidFill>
                </a:rPr>
                <a:t>, which is what would occur in a perfectly competitive market.</a:t>
              </a:r>
            </a:p>
          </p:txBody>
        </p:sp>
      </p:grpSp>
    </p:spTree>
    <p:extLst>
      <p:ext uri="{BB962C8B-B14F-4D97-AF65-F5344CB8AC3E}">
        <p14:creationId xmlns:p14="http://schemas.microsoft.com/office/powerpoint/2010/main" val="4283455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plausible option for the regulator would be to set the price where </a:t>
              </a:r>
              <a:r>
                <a:rPr lang="en-US" sz="2000" i="1" dirty="0">
                  <a:solidFill>
                    <a:schemeClr val="bg1"/>
                  </a:solidFill>
                </a:rPr>
                <a:t>AC</a:t>
              </a:r>
              <a:r>
                <a:rPr lang="en-US" sz="2000" dirty="0">
                  <a:solidFill>
                    <a:schemeClr val="bg1"/>
                  </a:solidFill>
                </a:rPr>
                <a:t> crosses the demand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97749" y="3536179"/>
            <a:ext cx="692923" cy="442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9336504" y="3862183"/>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lets the monopoly charge enough to cover its average costs and earn a normal rate of profit so that it can continue operating.</a:t>
              </a:r>
            </a:p>
          </p:txBody>
        </p:sp>
      </p:grpSp>
      <p:grpSp>
        <p:nvGrpSpPr>
          <p:cNvPr id="21" name="Group 20">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prevents the firm from raising prices and earning abnormally high monopoly profits.</a:t>
              </a:r>
            </a:p>
          </p:txBody>
        </p:sp>
      </p:grpSp>
    </p:spTree>
    <p:extLst>
      <p:ext uri="{BB962C8B-B14F-4D97-AF65-F5344CB8AC3E}">
        <p14:creationId xmlns:p14="http://schemas.microsoft.com/office/powerpoint/2010/main" val="315972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Cost-Plus versus Price Cap Regulation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46C00E56-1435-413E-BF2F-1F3D8DD9A89D}"/>
              </a:ext>
            </a:extLst>
          </p:cNvPr>
          <p:cNvSpPr/>
          <p:nvPr/>
        </p:nvSpPr>
        <p:spPr>
          <a:xfrm>
            <a:off x="1881188"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Cost-plus regulation</a:t>
            </a:r>
          </a:p>
        </p:txBody>
      </p:sp>
      <p:sp>
        <p:nvSpPr>
          <p:cNvPr id="13" name="Rectangle 12">
            <a:extLst>
              <a:ext uri="{FF2B5EF4-FFF2-40B4-BE49-F238E27FC236}">
                <a16:creationId xmlns:a16="http://schemas.microsoft.com/office/drawing/2014/main" id="{AC6BF17D-96F9-4932-8F79-23AE8AE16C65}"/>
              </a:ext>
            </a:extLst>
          </p:cNvPr>
          <p:cNvSpPr/>
          <p:nvPr/>
        </p:nvSpPr>
        <p:spPr>
          <a:xfrm>
            <a:off x="2867932" y="2968165"/>
            <a:ext cx="2698671" cy="1427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Average cost of production plus an amount for the firm to earn a normal rate of return</a:t>
            </a:r>
          </a:p>
        </p:txBody>
      </p:sp>
      <p:sp>
        <p:nvSpPr>
          <p:cNvPr id="18" name="Rectangle 17">
            <a:extLst>
              <a:ext uri="{FF2B5EF4-FFF2-40B4-BE49-F238E27FC236}">
                <a16:creationId xmlns:a16="http://schemas.microsoft.com/office/drawing/2014/main" id="{DB24BB58-0D5E-41CC-B405-2F9AF483B2B1}"/>
              </a:ext>
            </a:extLst>
          </p:cNvPr>
          <p:cNvSpPr/>
          <p:nvPr/>
        </p:nvSpPr>
        <p:spPr>
          <a:xfrm>
            <a:off x="2867932" y="4645876"/>
            <a:ext cx="2697480" cy="142719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Little incentive to control costs</a:t>
            </a:r>
          </a:p>
        </p:txBody>
      </p:sp>
      <p:cxnSp>
        <p:nvCxnSpPr>
          <p:cNvPr id="20" name="Straight Connector 19">
            <a:extLst>
              <a:ext uri="{FF2B5EF4-FFF2-40B4-BE49-F238E27FC236}">
                <a16:creationId xmlns:a16="http://schemas.microsoft.com/office/drawing/2014/main" id="{FA696BDA-7817-4C96-A67B-971B90FC5006}"/>
              </a:ext>
            </a:extLst>
          </p:cNvPr>
          <p:cNvCxnSpPr>
            <a:cxnSpLocks/>
          </p:cNvCxnSpPr>
          <p:nvPr/>
        </p:nvCxnSpPr>
        <p:spPr>
          <a:xfrm flipH="1">
            <a:off x="2254371" y="2717637"/>
            <a:ext cx="1" cy="2641838"/>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C32F651-E6C2-433D-89C0-8BA3696E0846}"/>
              </a:ext>
            </a:extLst>
          </p:cNvPr>
          <p:cNvCxnSpPr>
            <a:cxnSpLocks/>
            <a:endCxn id="13" idx="1"/>
          </p:cNvCxnSpPr>
          <p:nvPr/>
        </p:nvCxnSpPr>
        <p:spPr>
          <a:xfrm>
            <a:off x="2254372" y="3681757"/>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16B2EF3-7C31-4113-B5C0-D4BD897695F1}"/>
              </a:ext>
            </a:extLst>
          </p:cNvPr>
          <p:cNvCxnSpPr>
            <a:cxnSpLocks/>
            <a:endCxn id="18" idx="1"/>
          </p:cNvCxnSpPr>
          <p:nvPr/>
        </p:nvCxnSpPr>
        <p:spPr>
          <a:xfrm>
            <a:off x="2254371" y="5359475"/>
            <a:ext cx="613561"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A356EB69-5E0D-428C-BA9C-2AA3689F298D}"/>
              </a:ext>
            </a:extLst>
          </p:cNvPr>
          <p:cNvSpPr/>
          <p:nvPr/>
        </p:nvSpPr>
        <p:spPr>
          <a:xfrm>
            <a:off x="6741034"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Price cap regulation</a:t>
            </a:r>
          </a:p>
        </p:txBody>
      </p:sp>
      <p:sp>
        <p:nvSpPr>
          <p:cNvPr id="27" name="Rectangle 26">
            <a:extLst>
              <a:ext uri="{FF2B5EF4-FFF2-40B4-BE49-F238E27FC236}">
                <a16:creationId xmlns:a16="http://schemas.microsoft.com/office/drawing/2014/main" id="{96C34A38-3768-477E-9454-BD06E7DA8D66}"/>
              </a:ext>
            </a:extLst>
          </p:cNvPr>
          <p:cNvSpPr/>
          <p:nvPr/>
        </p:nvSpPr>
        <p:spPr>
          <a:xfrm>
            <a:off x="7726588" y="2970695"/>
            <a:ext cx="2697463" cy="142212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Regulators set a price for a window of a few years</a:t>
            </a:r>
          </a:p>
        </p:txBody>
      </p:sp>
      <p:sp>
        <p:nvSpPr>
          <p:cNvPr id="28" name="Rectangle 27">
            <a:extLst>
              <a:ext uri="{FF2B5EF4-FFF2-40B4-BE49-F238E27FC236}">
                <a16:creationId xmlns:a16="http://schemas.microsoft.com/office/drawing/2014/main" id="{4A5B9D9E-99D7-4EEA-BA32-5A03FDC9AC57}"/>
              </a:ext>
            </a:extLst>
          </p:cNvPr>
          <p:cNvSpPr/>
          <p:nvPr/>
        </p:nvSpPr>
        <p:spPr>
          <a:xfrm>
            <a:off x="7727778" y="4645876"/>
            <a:ext cx="2697477" cy="142213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Firms have an incentive to try to lower cost to increase profit</a:t>
            </a:r>
          </a:p>
        </p:txBody>
      </p:sp>
      <p:cxnSp>
        <p:nvCxnSpPr>
          <p:cNvPr id="30" name="Straight Connector 29">
            <a:extLst>
              <a:ext uri="{FF2B5EF4-FFF2-40B4-BE49-F238E27FC236}">
                <a16:creationId xmlns:a16="http://schemas.microsoft.com/office/drawing/2014/main" id="{01C1EED4-7E60-4696-BC63-4867DF461FB1}"/>
              </a:ext>
            </a:extLst>
          </p:cNvPr>
          <p:cNvCxnSpPr>
            <a:cxnSpLocks/>
          </p:cNvCxnSpPr>
          <p:nvPr/>
        </p:nvCxnSpPr>
        <p:spPr>
          <a:xfrm flipH="1">
            <a:off x="7113027" y="2717637"/>
            <a:ext cx="1191" cy="263930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12A7394-5AB1-46B4-8572-81DECD343ACD}"/>
              </a:ext>
            </a:extLst>
          </p:cNvPr>
          <p:cNvCxnSpPr>
            <a:cxnSpLocks/>
            <a:endCxn id="27" idx="1"/>
          </p:cNvCxnSpPr>
          <p:nvPr/>
        </p:nvCxnSpPr>
        <p:spPr>
          <a:xfrm>
            <a:off x="7111836" y="3681757"/>
            <a:ext cx="614752"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C5261AC-4D2C-4CA9-B7DE-56783482FE68}"/>
              </a:ext>
            </a:extLst>
          </p:cNvPr>
          <p:cNvCxnSpPr>
            <a:cxnSpLocks/>
            <a:endCxn id="28" idx="1"/>
          </p:cNvCxnSpPr>
          <p:nvPr/>
        </p:nvCxnSpPr>
        <p:spPr>
          <a:xfrm flipV="1">
            <a:off x="7113027" y="5356943"/>
            <a:ext cx="614751" cy="6993"/>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890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a natural monopoly, market competition will not work well, so rather than allowing an unregulated monopoly to raise price and reduce output, the government may wish to regulate price and/or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Natural monopolies can be regulated through splitting the natural monopoly into multiple companies or requiring a certain level of output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Cost-plus regulation refers to government regulation in which the price that a firm can charge is set over a period of time by looking at the firm's accounting costs and then adding a margin so that the firm can earn a normal rate of profit.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cap regulation refers to government regulation of a firm where the government sets a price level several years in advance.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true monopolies today in the U.S. are regulated, natural monopolies.</a:t>
              </a:r>
            </a:p>
          </p:txBody>
        </p:sp>
      </p:grpSp>
      <p:grpSp>
        <p:nvGrpSpPr>
          <p:cNvPr id="19" name="Group 18">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arises when average costs are declining over the range of production that satisfies market demand.</a:t>
              </a:r>
            </a:p>
          </p:txBody>
        </p:sp>
      </p:grpSp>
      <p:grpSp>
        <p:nvGrpSpPr>
          <p:cNvPr id="23" name="Group 22">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typically happens when fixed costs are large relative to variable costs.</a:t>
              </a:r>
            </a:p>
          </p:txBody>
        </p:sp>
      </p:grpSp>
      <p:grpSp>
        <p:nvGrpSpPr>
          <p:cNvPr id="27" name="Group 26">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one firm is able to supply the total quantity demanded in the market at a lower cost than two or more firms could</a:t>
              </a:r>
            </a:p>
          </p:txBody>
        </p:sp>
      </p:grpSp>
      <p:grpSp>
        <p:nvGrpSpPr>
          <p:cNvPr id="30" name="Group 29">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Splitting up the natural monopoly would raise the average cost of production and force customers to pay more.</a:t>
              </a:r>
            </a:p>
          </p:txBody>
        </p:sp>
      </p:grpSp>
    </p:spTree>
    <p:extLst>
      <p:ext uri="{BB962C8B-B14F-4D97-AF65-F5344CB8AC3E}">
        <p14:creationId xmlns:p14="http://schemas.microsoft.com/office/powerpoint/2010/main" val="309467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EF9BB3-E023-42C3-A94F-E17451A76B7F}"/>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176303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algn="ctr"/>
            <a:endParaRPr lang="en-US" sz="2000" dirty="0">
              <a:solidFill>
                <a:schemeClr val="bg1"/>
              </a:solidFill>
            </a:endParaRPr>
          </a:p>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a:p>
            <a:pPr algn="ctr"/>
            <a:endParaRPr lang="en-US" sz="2000" dirty="0">
              <a:solidFill>
                <a:schemeClr val="bg1"/>
              </a:solidFill>
            </a:endParaRPr>
          </a:p>
          <a:p>
            <a:pPr algn="ctr"/>
            <a:r>
              <a:rPr lang="en-US" sz="2000" i="1" dirty="0">
                <a:solidFill>
                  <a:schemeClr val="bg1"/>
                </a:solidFill>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algn="ctr"/>
            <a:r>
              <a:rPr lang="en-US" sz="2000" i="1" dirty="0">
                <a:solidFill>
                  <a:schemeClr val="bg1"/>
                </a:solidFill>
              </a:rPr>
              <a:t>duplication of resources exists as each company would run its own set of pipes in the same community to supply water. This is inefficient. As a result, it is rational to have a single firm for this public utility.</a:t>
            </a:r>
          </a:p>
          <a:p>
            <a:pPr algn="ctr"/>
            <a:endParaRPr lang="en-US" sz="2000" i="1" dirty="0">
              <a:solidFill>
                <a:schemeClr val="bg1"/>
              </a:solidFill>
            </a:endParaRPr>
          </a:p>
        </p:txBody>
      </p:sp>
    </p:spTree>
    <p:extLst>
      <p:ext uri="{BB962C8B-B14F-4D97-AF65-F5344CB8AC3E}">
        <p14:creationId xmlns:p14="http://schemas.microsoft.com/office/powerpoint/2010/main" val="11408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will maximize profits by producing at the quantity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by then looking to the market demand curve to see what price to charge.</a:t>
              </a:r>
            </a:p>
          </p:txBody>
        </p:sp>
      </p:grpSp>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has a market demand curve that cuts through the downward-sloping portion of the average cost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3769" y="4295568"/>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V="1">
            <a:off x="8510337" y="3537283"/>
            <a:ext cx="0" cy="7582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203948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9397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Choices in Regulating a Natural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BCF6862-D605-4587-85EA-1927EEAE7BD7}"/>
              </a:ext>
            </a:extLst>
          </p:cNvPr>
          <p:cNvSpPr/>
          <p:nvPr/>
        </p:nvSpPr>
        <p:spPr>
          <a:xfrm>
            <a:off x="4311111" y="1333643"/>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Regulatory choices in dealing with natural monopoly</a:t>
            </a:r>
          </a:p>
        </p:txBody>
      </p:sp>
      <p:sp>
        <p:nvSpPr>
          <p:cNvPr id="18" name="Rectangle 17">
            <a:extLst>
              <a:ext uri="{FF2B5EF4-FFF2-40B4-BE49-F238E27FC236}">
                <a16:creationId xmlns:a16="http://schemas.microsoft.com/office/drawing/2014/main" id="{CE820888-73A4-43EA-9FEF-F9C1CEA95B37}"/>
              </a:ext>
            </a:extLst>
          </p:cNvPr>
          <p:cNvSpPr/>
          <p:nvPr/>
        </p:nvSpPr>
        <p:spPr>
          <a:xfrm>
            <a:off x="5297856" y="2665864"/>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Leave the monopoly alone.</a:t>
            </a:r>
          </a:p>
        </p:txBody>
      </p:sp>
      <p:sp>
        <p:nvSpPr>
          <p:cNvPr id="22" name="Rectangle 21">
            <a:extLst>
              <a:ext uri="{FF2B5EF4-FFF2-40B4-BE49-F238E27FC236}">
                <a16:creationId xmlns:a16="http://schemas.microsoft.com/office/drawing/2014/main" id="{0FF45FD1-7835-4065-94C5-932972C7475D}"/>
              </a:ext>
            </a:extLst>
          </p:cNvPr>
          <p:cNvSpPr/>
          <p:nvPr/>
        </p:nvSpPr>
        <p:spPr>
          <a:xfrm>
            <a:off x="5297855" y="3998086"/>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Split the company into smaller companies, promoting competition</a:t>
            </a:r>
          </a:p>
        </p:txBody>
      </p:sp>
      <p:sp>
        <p:nvSpPr>
          <p:cNvPr id="23" name="Rectangle 22">
            <a:extLst>
              <a:ext uri="{FF2B5EF4-FFF2-40B4-BE49-F238E27FC236}">
                <a16:creationId xmlns:a16="http://schemas.microsoft.com/office/drawing/2014/main" id="{7F7AF187-CFBE-4C2C-A81E-087735777169}"/>
              </a:ext>
            </a:extLst>
          </p:cNvPr>
          <p:cNvSpPr/>
          <p:nvPr/>
        </p:nvSpPr>
        <p:spPr>
          <a:xfrm>
            <a:off x="5297855" y="5330308"/>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Regulate the industry by setting price and output</a:t>
            </a:r>
          </a:p>
        </p:txBody>
      </p:sp>
      <p:cxnSp>
        <p:nvCxnSpPr>
          <p:cNvPr id="5" name="Straight Connector 4">
            <a:extLst>
              <a:ext uri="{FF2B5EF4-FFF2-40B4-BE49-F238E27FC236}">
                <a16:creationId xmlns:a16="http://schemas.microsoft.com/office/drawing/2014/main" id="{A783AE6E-2B0F-437C-BA7A-8BE46726BA1C}"/>
              </a:ext>
            </a:extLst>
          </p:cNvPr>
          <p:cNvCxnSpPr/>
          <p:nvPr/>
        </p:nvCxnSpPr>
        <p:spPr>
          <a:xfrm>
            <a:off x="4684295" y="2557216"/>
            <a:ext cx="0" cy="34264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E640955-4B76-414C-8015-70FC4FFB9438}"/>
              </a:ext>
            </a:extLst>
          </p:cNvPr>
          <p:cNvCxnSpPr>
            <a:endCxn id="18" idx="1"/>
          </p:cNvCxnSpPr>
          <p:nvPr/>
        </p:nvCxnSpPr>
        <p:spPr>
          <a:xfrm>
            <a:off x="4684295" y="3272589"/>
            <a:ext cx="613561" cy="506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355CDAC-72EC-4FFD-9D25-D59F64333E4B}"/>
              </a:ext>
            </a:extLst>
          </p:cNvPr>
          <p:cNvCxnSpPr>
            <a:endCxn id="22" idx="1"/>
          </p:cNvCxnSpPr>
          <p:nvPr/>
        </p:nvCxnSpPr>
        <p:spPr>
          <a:xfrm>
            <a:off x="4684295" y="4604084"/>
            <a:ext cx="613560" cy="57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929000-65D4-4D30-BA31-3146C13B59BC}"/>
              </a:ext>
            </a:extLst>
          </p:cNvPr>
          <p:cNvCxnSpPr/>
          <p:nvPr/>
        </p:nvCxnSpPr>
        <p:spPr>
          <a:xfrm>
            <a:off x="4684295" y="5983705"/>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310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1. Leave the Monopoly Alone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left alone, the monopoly will follow its normal approach to maximizing profits.</a:t>
              </a:r>
            </a:p>
          </p:txBody>
        </p:sp>
      </p:grp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price is above the average cost curve, the natural monopoly would earn economic profits.</a:t>
              </a:r>
            </a:p>
          </p:txBody>
        </p:sp>
      </p:grpSp>
    </p:spTree>
    <p:extLst>
      <p:ext uri="{BB962C8B-B14F-4D97-AF65-F5344CB8AC3E}">
        <p14:creationId xmlns:p14="http://schemas.microsoft.com/office/powerpoint/2010/main" val="291033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second outcome arises if antitrust authorities decide to divide the company so new firms can compete.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H="1">
            <a:off x="7660106" y="3301710"/>
            <a:ext cx="63440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7226970"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Assume a company is split in half, so instead of one large firm producing a quantity of 4, two half-size firms each produce a quantity of 2.</a:t>
              </a:r>
            </a:p>
          </p:txBody>
        </p:sp>
      </p:grpSp>
    </p:spTree>
    <p:extLst>
      <p:ext uri="{BB962C8B-B14F-4D97-AF65-F5344CB8AC3E}">
        <p14:creationId xmlns:p14="http://schemas.microsoft.com/office/powerpoint/2010/main" val="760471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downward-sloping average cost curve, two smaller firms will always have higher average costs of production than one larger firm.</a:t>
              </a:r>
            </a:p>
          </p:txBody>
        </p:sp>
      </p:grpSp>
      <p:grpSp>
        <p:nvGrpSpPr>
          <p:cNvPr id="23" name="Group 22">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firm grows larger than another, it will have lower average costs and may be able to drive its competitor out of the market.</a:t>
              </a:r>
            </a:p>
          </p:txBody>
        </p:sp>
      </p:grpSp>
      <p:grpSp>
        <p:nvGrpSpPr>
          <p:cNvPr id="31" name="Group 30">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1297312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1479</TotalTime>
  <Words>1724</Words>
  <Application>Microsoft Office PowerPoint</Application>
  <PresentationFormat>Widescreen</PresentationFormat>
  <Paragraphs>102</Paragraphs>
  <Slides>14</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47</cp:revision>
  <dcterms:created xsi:type="dcterms:W3CDTF">2017-06-16T13:06:21Z</dcterms:created>
  <dcterms:modified xsi:type="dcterms:W3CDTF">2022-01-17T18:33:33Z</dcterms:modified>
</cp:coreProperties>
</file>