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65"/>
  </p:notesMasterIdLst>
  <p:sldIdLst>
    <p:sldId id="256" r:id="rId3"/>
    <p:sldId id="367" r:id="rId4"/>
    <p:sldId id="293" r:id="rId5"/>
    <p:sldId id="294" r:id="rId6"/>
    <p:sldId id="295" r:id="rId7"/>
    <p:sldId id="297" r:id="rId8"/>
    <p:sldId id="368" r:id="rId9"/>
    <p:sldId id="370" r:id="rId10"/>
    <p:sldId id="371" r:id="rId11"/>
    <p:sldId id="296" r:id="rId12"/>
    <p:sldId id="298" r:id="rId13"/>
    <p:sldId id="301" r:id="rId14"/>
    <p:sldId id="369" r:id="rId15"/>
    <p:sldId id="372" r:id="rId16"/>
    <p:sldId id="365" r:id="rId17"/>
    <p:sldId id="364" r:id="rId18"/>
    <p:sldId id="373" r:id="rId19"/>
    <p:sldId id="300" r:id="rId20"/>
    <p:sldId id="374" r:id="rId21"/>
    <p:sldId id="302" r:id="rId22"/>
    <p:sldId id="375" r:id="rId23"/>
    <p:sldId id="376" r:id="rId24"/>
    <p:sldId id="303" r:id="rId25"/>
    <p:sldId id="292" r:id="rId26"/>
    <p:sldId id="304" r:id="rId27"/>
    <p:sldId id="305" r:id="rId28"/>
    <p:sldId id="306" r:id="rId29"/>
    <p:sldId id="377" r:id="rId30"/>
    <p:sldId id="378" r:id="rId31"/>
    <p:sldId id="307" r:id="rId32"/>
    <p:sldId id="308" r:id="rId33"/>
    <p:sldId id="379" r:id="rId34"/>
    <p:sldId id="380" r:id="rId35"/>
    <p:sldId id="381" r:id="rId36"/>
    <p:sldId id="382" r:id="rId37"/>
    <p:sldId id="257" r:id="rId38"/>
    <p:sldId id="289" r:id="rId39"/>
    <p:sldId id="291" r:id="rId40"/>
    <p:sldId id="383" r:id="rId41"/>
    <p:sldId id="384" r:id="rId42"/>
    <p:sldId id="385" r:id="rId43"/>
    <p:sldId id="386" r:id="rId44"/>
    <p:sldId id="387" r:id="rId45"/>
    <p:sldId id="388" r:id="rId46"/>
    <p:sldId id="389" r:id="rId47"/>
    <p:sldId id="390" r:id="rId48"/>
    <p:sldId id="391" r:id="rId49"/>
    <p:sldId id="392" r:id="rId50"/>
    <p:sldId id="290" r:id="rId51"/>
    <p:sldId id="393" r:id="rId52"/>
    <p:sldId id="394" r:id="rId53"/>
    <p:sldId id="395" r:id="rId54"/>
    <p:sldId id="396" r:id="rId55"/>
    <p:sldId id="397" r:id="rId56"/>
    <p:sldId id="398" r:id="rId57"/>
    <p:sldId id="399" r:id="rId58"/>
    <p:sldId id="400" r:id="rId59"/>
    <p:sldId id="401" r:id="rId60"/>
    <p:sldId id="402" r:id="rId61"/>
    <p:sldId id="403" r:id="rId62"/>
    <p:sldId id="404" r:id="rId63"/>
    <p:sldId id="278"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FF8181"/>
    <a:srgbClr val="2FBE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107" d="100"/>
          <a:sy n="107" d="100"/>
        </p:scale>
        <p:origin x="750" y="114"/>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Across the country, countless people have protested, even risking arrest, against the Keystone XL Pipeline. Environmental concerns matter when discussing issues related to economic growth. However, how much should economists factor in these issues when deciding policy? In the  case of the pipeline, how do we know how much damage it would cause when we do not know how to put a value on the environment? Would the pipeline’s benefits outweigh the opportunity cost?</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Social costs are the sum or combination of the private costs of production and the costs of externalities, like pollution. For example, assume that for every refrigerator a firm produces, $100 worth of pollution is emitted. If the firm is required to pay $100 for the additional external costs of pollution for each refrigerator, the supply curve shifts up by $100.</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When the externality of pollution exists, the supply curve no longer represents all social costs. Externalities represent a case where markets no longer consider all social costs, but only some of them. Economists commonly refer to externalities as an example of market failure.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 </a:t>
            </a:r>
            <a:r>
              <a:rPr lang="en-US" sz="1200" kern="1200" dirty="0">
                <a:solidFill>
                  <a:schemeClr val="tx1"/>
                </a:solidFill>
                <a:effectLst/>
                <a:latin typeface="+mn-lt"/>
                <a:ea typeface="+mn-ea"/>
                <a:cs typeface="+mn-cs"/>
              </a:rPr>
              <a:t>In the case of pollution, at the market output, social costs of production exceed social benefits to consumers, and the market produces too much of the product.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sz="1200" dirty="0">
                <a:solidFill>
                  <a:schemeClr val="bg1"/>
                </a:solidFill>
              </a:rPr>
              <a:t>Traffic is an example of a market failure of a public good. When roads are overcrowded and traffic is heavy, there are additional external costs, including the opportunity costs of lost time and extra pollution.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15495779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1241796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Command-and-control regulation includes laws that specify allowable quantities of pollution. This regulation may detail which pollution-control technologies companies may use. In effect, command-and-control regulation requires that firms increase their costs by installing anti-pollution equipment. Firms are required to account for the social costs of pollution in deciding how much output to produce.</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1384970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Command-and-control regulation has been highly successful in protecting and cleaning up the U.S. environment. In 1970, the Federal government created the Environmental Protection Agency (EPA) to oversee all environmental laws. These laws include the Clean Air Act and the Clean Water Act of 1970.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16594444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have pointed out three difficulties with command-and-control environmental regulation. Command-and-control regulation offers no incentive to reduce pollution below the standard set by law. Command-and-control regulation is inflexible because it applies the same standard of pollution reduction to all polluters. Legislators and EPA analysts write the regulations, so they are subject to compromises in the political process that may weaken the impact.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3972057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you are in a polluting industry, and you are a relatively new, small firm in that industry. How might command-and-control regulation be problematic for you compared to a larger, more established firm?</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14112956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you are in a polluting industry, and you are a relatively new, small firm in that industry. How might command-and-control regulation be problematic for you compared to a larger, more established firm? </a:t>
            </a:r>
          </a:p>
          <a:p>
            <a:pPr algn="l"/>
            <a:r>
              <a:rPr lang="en-US" sz="1800" dirty="0">
                <a:solidFill>
                  <a:schemeClr val="bg1"/>
                </a:solidFill>
              </a:rPr>
              <a:t>It is likely that a new, small entrant in a market would face higher costs from command-and-control regulation than a more established, larger firm. The one-size-fits-all approach of this type of regulation applies the same standard to all firms in the industry. It is possible that this regulation could increase costs for your small firm to the extent that it is hard to compete or cost-prohibitive to comply with the regulation.</a:t>
            </a:r>
          </a:p>
          <a:p>
            <a:pPr algn="l"/>
            <a:endParaRPr lang="en-US" sz="18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15503374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problem of pollution arises for every economy in the world, whether high- or low-income, market-oriented or command-oriented. Every country needs to strike some balance between production and environmental quality. Firms may fail to take certain social costs, like pollution, into their planning if they do not need to pay these costs. Traditionally, policies for environmental protection have focused on governmental limits on how much of each pollutant could be emitted.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Market-oriented environmental policies create incentives to allow firms some flexibility in reducing pollution. There are three main categories of market-oriented approaches to pollution control: pollution charges, marketable permits, and better-defined property rights.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10188181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Pollution charges are taxes imposed on the quantity of pollution that a firm emits. Gives firms an incentive to reduce pollution as long as the marginal cost is less than the tax. The marginal cost of pollution reduction, like most marginal cost curves, increases with output, at least in the short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firm has no incentive to reduce pollutants beyond the point of the pollution tax because this would be more costly than the tax.</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7490842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city or state government may set up a marketable permit program (e.g. cap-and-trade). State and local governments determine the overall level of pollution they will allow. The government divides permits allowing the determined level of pollution among firms. Firms may buy and sell the permits.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8479825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city or state government may set up a marketable permit program (e.g. cap-and-trade). State and local governments determine the overall level of pollution they will allow. The government divides permits allowing the determined level of pollution among firms. Firms may buy and sell the permits.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641853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will buy and sell permits. For example, Alpha can reduce its pollution at a relatively low cost to 150 tons, but it still has 50 tons of pollution above its permitted amount. Alpha will buy permits from Gamma for the 50 tons over its 100-ton limit.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2799310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Property rights are the legal rights of ownership on which others are not allowed to infringe without paying compensation. The property rights approach is highly relevant in cases involving endangered species, for example. The U.S. government's endangered species list includes about 1,000 plants and animals, and about 90% live on privately owned land. The protection of these endangered species requires careful thinking about incentives and property rights.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10870401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protection of endangered species on privately owned land has created unintended incentives for landowners.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20821364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Specific policy tools will work better in some situations than in others. For example, marketable permits work best when a few dozen or few hundred parties are highly interested in trading. For cases in which many users emit small amounts of pollution and have no interest in trading, pollution charges offer a better choice. Alternatively, the government could combine marketable permits with a pollution tax on any emissions not covered by a permit.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28525279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3124179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order to find the right balance, a firm must think about how much it will cost to produce a certain quantity </a:t>
            </a:r>
            <a:r>
              <a:rPr lang="en-US" sz="1200" kern="1200">
                <a:solidFill>
                  <a:schemeClr val="tx1"/>
                </a:solidFill>
                <a:effectLst/>
                <a:latin typeface="+mn-lt"/>
                <a:ea typeface="+mn-ea"/>
                <a:cs typeface="+mn-cs"/>
              </a:rPr>
              <a:t>of output</a:t>
            </a:r>
            <a:r>
              <a:rPr lang="en-US" sz="1200" kern="1200" dirty="0">
                <a:solidFill>
                  <a:schemeClr val="tx1"/>
                </a:solidFill>
                <a:effectLst/>
                <a:latin typeface="+mn-lt"/>
                <a:ea typeface="+mn-ea"/>
                <a:cs typeface="+mn-cs"/>
              </a:rPr>
              <a:t>, how much pollution or the environmental cost of producing that quantity, and how much they are willing to spend to </a:t>
            </a:r>
            <a:r>
              <a:rPr lang="en-US" sz="1200" kern="1200">
                <a:solidFill>
                  <a:schemeClr val="tx1"/>
                </a:solidFill>
                <a:effectLst/>
                <a:latin typeface="+mn-lt"/>
                <a:ea typeface="+mn-ea"/>
                <a:cs typeface="+mn-cs"/>
              </a:rPr>
              <a:t>cut down </a:t>
            </a:r>
            <a:r>
              <a:rPr lang="en-US" sz="1200" kern="1200" dirty="0">
                <a:solidFill>
                  <a:schemeClr val="tx1"/>
                </a:solidFill>
                <a:effectLst/>
                <a:latin typeface="+mn-lt"/>
                <a:ea typeface="+mn-ea"/>
                <a:cs typeface="+mn-cs"/>
              </a:rPr>
              <a:t>or clean up the amount of pollution.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1545890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Today, we are going to discuss the benefits and costs of U.S. environmental laws.</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dirty="0"/>
          </a:p>
        </p:txBody>
      </p:sp>
    </p:spTree>
    <p:extLst>
      <p:ext uri="{BB962C8B-B14F-4D97-AF65-F5344CB8AC3E}">
        <p14:creationId xmlns:p14="http://schemas.microsoft.com/office/powerpoint/2010/main" val="20874285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are the benefits of a cleaner environment? There are four main benefits. One, people may stay healthier and live longer. Two, industries that rely on clean air and water may benefit. Three, property values may increase. Four, people may simply enjoy the cleaner environment.</a:t>
            </a: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are costs and benefits of regulations that serve to clean the environment, like those made by the Environmental Protection Agency, also known as the EPA? Well, one study by the EPA estimated the costs and benefits to the Clean Air Act from 1990 to 2020. The costs totaled 380 billion, but the benefits were 12 trillion, which far outweighed the costs. </a:t>
            </a:r>
            <a:r>
              <a:rPr lang="en-US" sz="1200" dirty="0">
                <a:solidFill>
                  <a:schemeClr val="bg1"/>
                </a:solidFill>
              </a:rPr>
              <a:t>A recent EPA study estimated that the environmental benefits to Americans from the Clean Air Act will exceed their costs by a margin of four to one.</a:t>
            </a: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There are some environmental regulations that generate costs that are greater than benefits, so each new regulation must be considered individually to determine if it will generate a net benefit to society.</a:t>
            </a: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Ecotourism is tourism for the purpose of appreciating the ecology of the destination. Many low-income countries have an economic interest in maintaining local ecosystems to promote ecotourism. Ecotourism needs careful management so that eager tourists and local entrepreneurs do not destroy what the visitors are coming to see.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are the top ecotourist destinations in the world: Costa Rica and Panama in Central America, the Caribbean, Malaysia and other South Pacific destinations, New Zealand, the Serengeti and Tanzania, the Amazon Rainforest, and the Galapagos Islands. </a:t>
            </a: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dirty="0"/>
          </a:p>
        </p:txBody>
      </p:sp>
    </p:spTree>
    <p:extLst>
      <p:ext uri="{BB962C8B-B14F-4D97-AF65-F5344CB8AC3E}">
        <p14:creationId xmlns:p14="http://schemas.microsoft.com/office/powerpoint/2010/main" val="15151814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Ecotourism has generated benefits for low-income countries. The value of ecotourism has led residents of low-income countries to preserve wildlife habitats, so ecotourism has also led to environmental benefits. As an example, South Africa, Namibia, and Zimbabwe have all experienced increases in rhinoceros and elephant populations due to the economic interests locals have in protecting them for ecotourism.</a:t>
            </a: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dirty="0"/>
          </a:p>
        </p:txBody>
      </p:sp>
    </p:spTree>
    <p:extLst>
      <p:ext uri="{BB962C8B-B14F-4D97-AF65-F5344CB8AC3E}">
        <p14:creationId xmlns:p14="http://schemas.microsoft.com/office/powerpoint/2010/main" val="19557745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you are a resident of a low-income country that has magnificent wildlife. In what ways does ecotourism change your incentives to protect the wildlife?</a:t>
            </a:r>
          </a:p>
          <a:p>
            <a:pPr algn="l"/>
            <a:endParaRPr lang="en-US" sz="18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14112956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Reducing pollution is costly; one must sacrifice resources. The marginal costs of reducing pollution are generally increasing because one can make the least expensive and easiest reductions and leave the more expensive methods for later. The marginal benefits of reducing pollution are generally declining because one can take the steps that provide the greatest benefit first, and steps that provide less benefit can wait until later.</a:t>
            </a: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dirty="0"/>
          </a:p>
        </p:txBody>
      </p:sp>
    </p:spTree>
    <p:extLst>
      <p:ext uri="{BB962C8B-B14F-4D97-AF65-F5344CB8AC3E}">
        <p14:creationId xmlns:p14="http://schemas.microsoft.com/office/powerpoint/2010/main" val="1979732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Pollution is an example of an externality.  An externality is the effect of a market exchange on a third party who is outside or external to the exchange.  </a:t>
            </a:r>
          </a:p>
          <a:p>
            <a:r>
              <a:rPr lang="en-US" sz="1200" kern="1200" dirty="0">
                <a:solidFill>
                  <a:schemeClr val="tx1"/>
                </a:solidFill>
                <a:effectLst/>
                <a:latin typeface="+mn-lt"/>
                <a:ea typeface="+mn-ea"/>
                <a:cs typeface="+mn-cs"/>
              </a:rPr>
              <a:t>Because externalities that occur in market transactions affect other parties beyond those involved, they are sometimes called spillovers. Externalities can either be positive or negative depending on whether they provide an unintended benefit or unintended cost.</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final topic that must be considered when discussing the costs and benefits of environmental regulations is the value of human life. The National Center for Environmental Economics values a statistical human life at $7.4 million. This estimate is based on tradeoffs that people are willing to make. In particular, people are willing to take jobs that have a higher probability of death in exchange for more money. An example of this would be the wage of a janitor that washes windows on the inside of buildings, compared to the wage of workers washing windows on the outside of buildings, where the risk of falling to one's death is substantially higher. Based on the probability of dying and the higher wage workers must be paid to accept that risk, economists can estimate the value of life. Government regulators use estimates such as these when deciding what proposed regulations are "reasonable," which means deciding which proposals have high enough benefits to justify their cost. For example, when the U.S. Department of Transportation makes decisions about what safety systems should be required in cars or airplanes, it will approve rules only where the estimated cost per life saved is $3 million or less.</a:t>
            </a: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dirty="0"/>
          </a:p>
        </p:txBody>
      </p:sp>
    </p:spTree>
    <p:extLst>
      <p:ext uri="{BB962C8B-B14F-4D97-AF65-F5344CB8AC3E}">
        <p14:creationId xmlns:p14="http://schemas.microsoft.com/office/powerpoint/2010/main" val="2794380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 matter how many environmental regulations a country has, some issues spill over borders. In this lesson, titled “International Environmental Issues,” we’ll explore those and how countries must work together on them.</a:t>
            </a: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dirty="0"/>
          </a:p>
        </p:txBody>
      </p:sp>
    </p:spTree>
    <p:extLst>
      <p:ext uri="{BB962C8B-B14F-4D97-AF65-F5344CB8AC3E}">
        <p14:creationId xmlns:p14="http://schemas.microsoft.com/office/powerpoint/2010/main" val="888153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prominent example of an international externality is global warming. No one country can reduce their carbon dioxide emissions enough to solve the problem by themselves.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Biodiversity includes the full spectrum of animal and plant genetic material. Although a nation can protect biodiversity within its own borders, no nation acting alone can protect biodiversity everywhere.</a:t>
            </a:r>
          </a:p>
          <a:p>
            <a:pPr marL="0" indent="0">
              <a:buFont typeface="Arial" panose="020B0604020202020204" pitchFamily="34" charset="0"/>
              <a:buNone/>
            </a:pPr>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Bringing the nations of the world together to address environmental issues requires a difficult set of negotiations between countries. Low-income countries point out that high-income countries do not have much moral standing to lecture them on the environment. It is hard to tell people in a low-income country that they should sacrifice an improved quality of life for a cleaner environment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Durban climate conference in launched negotiations to develop a new international climate change agreement. The outcome of these negotiations was the Paris Climate Agreement, passed in 2016. The Paris Agreement committed participating countries to significant limits on CO2 emissions. Nearly 200 nations have signed on, including the two biggest emitters of greenhouse gases: China and the United States.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dirty="0"/>
          </a:p>
        </p:txBody>
      </p:sp>
    </p:spTree>
    <p:extLst>
      <p:ext uri="{BB962C8B-B14F-4D97-AF65-F5344CB8AC3E}">
        <p14:creationId xmlns:p14="http://schemas.microsoft.com/office/powerpoint/2010/main" val="16135733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high-income countries want low-income countries to reduce their emissions, the high-income countries may need to pay the costs. Perhaps some of these payments will happen through private markets, like high amounts of ecotourism. It is unlikely that some form of world government will impose a detailed system of environmental regulation around the world. A decentralized and market-oriented approach may be the only way to address international issues such as global warming and biodiversity.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dirty="0"/>
          </a:p>
        </p:txBody>
      </p:sp>
    </p:spTree>
    <p:extLst>
      <p:ext uri="{BB962C8B-B14F-4D97-AF65-F5344CB8AC3E}">
        <p14:creationId xmlns:p14="http://schemas.microsoft.com/office/powerpoint/2010/main" val="298056143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Switzerland and Somalia want to reduce their greenhouse gas emission. Switzerland is generally considered a higher-income country. What are some ways that Switzerland can help solve the international externality?</a:t>
            </a:r>
          </a:p>
          <a:p>
            <a:pPr algn="l"/>
            <a:endParaRPr lang="en-US" sz="18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14112956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lesson, “The Tradeoff Between Economic Output and Environmental Protection,” we’ll look at how decisions involving the two are analyzed.</a:t>
            </a: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2725100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positive externality is an unintended benefit that falls upon a third party, like getting a vaccination that prevents you and others from getting sick.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 in environmental protection involves an opportunity cost of less economic output. No matter what their preferences, all societies should wish to avoid choices not on the PPF, which are productively inefficient. Efficiency requires that the choice be on the production possibility frontier.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Each society has to use its own values to decide where they want to fall on the PPF. At one extreme, a country with a low per capita GDP may value economic output higher in order to produce nutrition, health and shelter for their people. Others may fall on the other extreme, placing importance on environmental protection rather than economic output. For economists, it doesn’t matter where a country falls on the PPF. However, falling below the PPF is inefficient and undesirable. Falling outside the PPF is unattainable.</a:t>
            </a: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Countries with low per capita gross domestic product (GDP), place a greater emphasis on economic output. Placing emphasis on GDP helps to produce nutrition, shelter, health, education, and desirable consumer goods. </a:t>
            </a:r>
            <a:r>
              <a:rPr lang="en-US" sz="1200" dirty="0">
                <a:solidFill>
                  <a:schemeClr val="bg1"/>
                </a:solidFill>
              </a:rPr>
              <a:t>Countries with higher income levels may be willing to place a relatively greater emphasis on environmental protection since a greater share of people have access to the basic necessities of life.</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a:p>
        </p:txBody>
      </p:sp>
    </p:spTree>
    <p:extLst>
      <p:ext uri="{BB962C8B-B14F-4D97-AF65-F5344CB8AC3E}">
        <p14:creationId xmlns:p14="http://schemas.microsoft.com/office/powerpoint/2010/main" val="302204862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goal should be productive efficiency, where your country falls on the PPF, instead of below it. However, each country will have to decide their own allocative efficiency, or the choice of where they will fall on the PPF between economic output and environmental protection.</a:t>
            </a: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Economists know that choices inside a PPF are inefficient, yet some countries looking at the tradeoff between economic output and environmental protection might operate at such a point. What types of countries are more likely to operate inside the PPF?</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a:p>
        </p:txBody>
      </p:sp>
    </p:spTree>
    <p:extLst>
      <p:ext uri="{BB962C8B-B14F-4D97-AF65-F5344CB8AC3E}">
        <p14:creationId xmlns:p14="http://schemas.microsoft.com/office/powerpoint/2010/main" val="3137501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negative externality is an unintended cost that falls upon a third party, like loud music from a concert across the street waking you up.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22222983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you have a neighbor who decides to install a security light outside his garage. While this provides great light at night, it happens to shine into your bedroom. What would you call this situation? Since you had no say in installing this light, what can you do to restore your sleep?</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you have a neighbor who decides to install a security light outside his garage. While this provides great light at night, it happens to shine into your bedroom. What would you call this situation? Since you had no say in installing this light, what can you do to restore your sleep?</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764147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Pollution is a negative externality that serves as a cost to society. Economists illustrate the social costs of production with a demand and supply diagram. Accounting for additional external costs brought on by an externality shifts a firm's supply curve to the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9159016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12.svg"/></Relationships>
</file>

<file path=ppt/slides/_rels/slide37.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20.sv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2.xml"/><Relationship Id="rId5" Type="http://schemas.openxmlformats.org/officeDocument/2006/relationships/image" Target="../media/image28.png"/><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322153" y="3116413"/>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The Economics of Pollution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2930111" y="418515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2930111" y="302465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615957" y="4185157"/>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Pollution as a Negative Externality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84EF6097-E1B1-44A2-8F22-C332E12CCABC}"/>
              </a:ext>
            </a:extLst>
          </p:cNvPr>
          <p:cNvGrpSpPr/>
          <p:nvPr/>
        </p:nvGrpSpPr>
        <p:grpSpPr>
          <a:xfrm>
            <a:off x="1524001" y="2590526"/>
            <a:ext cx="4001971" cy="1146018"/>
            <a:chOff x="542922" y="1736761"/>
            <a:chExt cx="8058155" cy="806935"/>
          </a:xfrm>
          <a:solidFill>
            <a:srgbClr val="627981"/>
          </a:solidFill>
        </p:grpSpPr>
        <p:sp>
          <p:nvSpPr>
            <p:cNvPr id="12" name="Rectangle 11">
              <a:extLst>
                <a:ext uri="{FF2B5EF4-FFF2-40B4-BE49-F238E27FC236}">
                  <a16:creationId xmlns:a16="http://schemas.microsoft.com/office/drawing/2014/main" id="{0806E826-6B9E-48F4-B47E-70AFF94A2C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2921B056-89C7-4AB3-92EA-67ED602870AE}"/>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illustrate the </a:t>
              </a:r>
              <a:r>
                <a:rPr lang="en-US" sz="2000" b="1" dirty="0">
                  <a:solidFill>
                    <a:schemeClr val="bg1"/>
                  </a:solidFill>
                </a:rPr>
                <a:t>social costs </a:t>
              </a:r>
              <a:r>
                <a:rPr lang="en-US" sz="2000" dirty="0">
                  <a:solidFill>
                    <a:schemeClr val="bg1"/>
                  </a:solidFill>
                </a:rPr>
                <a:t>of production with a demand and supply diagram.</a:t>
              </a:r>
            </a:p>
          </p:txBody>
        </p:sp>
      </p:grpSp>
      <p:grpSp>
        <p:nvGrpSpPr>
          <p:cNvPr id="14" name="Group 13">
            <a:extLst>
              <a:ext uri="{FF2B5EF4-FFF2-40B4-BE49-F238E27FC236}">
                <a16:creationId xmlns:a16="http://schemas.microsoft.com/office/drawing/2014/main" id="{3C6B422C-47C6-415E-984C-0535FF36E586}"/>
              </a:ext>
            </a:extLst>
          </p:cNvPr>
          <p:cNvGrpSpPr/>
          <p:nvPr/>
        </p:nvGrpSpPr>
        <p:grpSpPr>
          <a:xfrm>
            <a:off x="1532042" y="3836122"/>
            <a:ext cx="4001971" cy="1487035"/>
            <a:chOff x="542923" y="1736761"/>
            <a:chExt cx="8058154" cy="806935"/>
          </a:xfrm>
          <a:solidFill>
            <a:srgbClr val="627981"/>
          </a:solidFill>
        </p:grpSpPr>
        <p:sp>
          <p:nvSpPr>
            <p:cNvPr id="15" name="Rectangle 14">
              <a:extLst>
                <a:ext uri="{FF2B5EF4-FFF2-40B4-BE49-F238E27FC236}">
                  <a16:creationId xmlns:a16="http://schemas.microsoft.com/office/drawing/2014/main" id="{763C1E67-728F-419E-8F63-9BC48009A2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1253328E-5EB5-4DA4-B0FB-C5ECB1B8AE8C}"/>
                </a:ext>
              </a:extLst>
            </p:cNvPr>
            <p:cNvSpPr txBox="1"/>
            <p:nvPr/>
          </p:nvSpPr>
          <p:spPr>
            <a:xfrm>
              <a:off x="542923" y="1782589"/>
              <a:ext cx="7807570" cy="71816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Accounting for additional external costs brought on by an externality shifts a firm's supply curve to the left.</a:t>
              </a:r>
            </a:p>
          </p:txBody>
        </p:sp>
      </p:grpSp>
      <p:pic>
        <p:nvPicPr>
          <p:cNvPr id="2050" name="Picture 2" descr="The graph shows how equilibrium changes based on whether a firm focuses on its own costs or social costs.">
            <a:extLst>
              <a:ext uri="{FF2B5EF4-FFF2-40B4-BE49-F238E27FC236}">
                <a16:creationId xmlns:a16="http://schemas.microsoft.com/office/drawing/2014/main" id="{F8AC28FF-FCD6-4855-82EB-210EF5E03E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383374"/>
            <a:ext cx="5239406" cy="5381307"/>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20">
            <a:extLst>
              <a:ext uri="{FF2B5EF4-FFF2-40B4-BE49-F238E27FC236}">
                <a16:creationId xmlns:a16="http://schemas.microsoft.com/office/drawing/2014/main" id="{FADF7671-050C-41E1-A5F8-A8B946769022}"/>
              </a:ext>
            </a:extLst>
          </p:cNvPr>
          <p:cNvGrpSpPr/>
          <p:nvPr/>
        </p:nvGrpSpPr>
        <p:grpSpPr>
          <a:xfrm>
            <a:off x="1532042" y="1534843"/>
            <a:ext cx="4001971" cy="956105"/>
            <a:chOff x="542922" y="1736761"/>
            <a:chExt cx="8058155" cy="806935"/>
          </a:xfrm>
          <a:solidFill>
            <a:srgbClr val="627981"/>
          </a:solidFill>
        </p:grpSpPr>
        <p:sp>
          <p:nvSpPr>
            <p:cNvPr id="22" name="Rectangle 21">
              <a:extLst>
                <a:ext uri="{FF2B5EF4-FFF2-40B4-BE49-F238E27FC236}">
                  <a16:creationId xmlns:a16="http://schemas.microsoft.com/office/drawing/2014/main" id="{4DF87C7F-FDD1-4CF0-81A6-67DC76B89A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2C45854-4CC5-462C-B759-773F9C750B60}"/>
                </a:ext>
              </a:extLst>
            </p:cNvPr>
            <p:cNvSpPr txBox="1"/>
            <p:nvPr/>
          </p:nvSpPr>
          <p:spPr>
            <a:xfrm>
              <a:off x="542922" y="1820803"/>
              <a:ext cx="8041964" cy="59744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Pollution is a negative externality that serves as a cost to society.</a:t>
              </a:r>
            </a:p>
          </p:txBody>
        </p:sp>
      </p:grpSp>
    </p:spTree>
    <p:extLst>
      <p:ext uri="{BB962C8B-B14F-4D97-AF65-F5344CB8AC3E}">
        <p14:creationId xmlns:p14="http://schemas.microsoft.com/office/powerpoint/2010/main" val="34709557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Social Costs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Flowchart: Alternate Process 10">
            <a:extLst>
              <a:ext uri="{FF2B5EF4-FFF2-40B4-BE49-F238E27FC236}">
                <a16:creationId xmlns:a16="http://schemas.microsoft.com/office/drawing/2014/main" id="{A6A313D8-43AB-4830-B4EF-82283D108A33}"/>
              </a:ext>
            </a:extLst>
          </p:cNvPr>
          <p:cNvSpPr/>
          <p:nvPr/>
        </p:nvSpPr>
        <p:spPr>
          <a:xfrm>
            <a:off x="1881188" y="4849733"/>
            <a:ext cx="2082800" cy="1092183"/>
          </a:xfrm>
          <a:prstGeom prst="flowChartAlternateProcess">
            <a:avLst/>
          </a:prstGeom>
          <a:solidFill>
            <a:srgbClr val="62798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Private Costs of Production</a:t>
            </a:r>
          </a:p>
        </p:txBody>
      </p:sp>
      <p:sp>
        <p:nvSpPr>
          <p:cNvPr id="13" name="Flowchart: Alternate Process 12">
            <a:extLst>
              <a:ext uri="{FF2B5EF4-FFF2-40B4-BE49-F238E27FC236}">
                <a16:creationId xmlns:a16="http://schemas.microsoft.com/office/drawing/2014/main" id="{5EC8A4E0-CFDF-45C9-9EE7-6CDD46F06FBE}"/>
              </a:ext>
            </a:extLst>
          </p:cNvPr>
          <p:cNvSpPr/>
          <p:nvPr/>
        </p:nvSpPr>
        <p:spPr>
          <a:xfrm>
            <a:off x="5054600" y="4849735"/>
            <a:ext cx="2082800" cy="1092183"/>
          </a:xfrm>
          <a:prstGeom prst="flowChartAlternateProcess">
            <a:avLst/>
          </a:prstGeom>
          <a:solidFill>
            <a:srgbClr val="62798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Costs of Externalities</a:t>
            </a:r>
          </a:p>
        </p:txBody>
      </p:sp>
      <p:sp>
        <p:nvSpPr>
          <p:cNvPr id="14" name="Flowchart: Alternate Process 13">
            <a:extLst>
              <a:ext uri="{FF2B5EF4-FFF2-40B4-BE49-F238E27FC236}">
                <a16:creationId xmlns:a16="http://schemas.microsoft.com/office/drawing/2014/main" id="{ED870A78-3666-4FB8-A63A-3F65574F99C2}"/>
              </a:ext>
            </a:extLst>
          </p:cNvPr>
          <p:cNvSpPr/>
          <p:nvPr/>
        </p:nvSpPr>
        <p:spPr>
          <a:xfrm>
            <a:off x="8228012" y="4849733"/>
            <a:ext cx="2082800" cy="1092183"/>
          </a:xfrm>
          <a:prstGeom prst="flowChartAlternateProcess">
            <a:avLst/>
          </a:prstGeom>
          <a:solidFill>
            <a:srgbClr val="62798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Social Costs</a:t>
            </a:r>
          </a:p>
        </p:txBody>
      </p:sp>
      <p:sp>
        <p:nvSpPr>
          <p:cNvPr id="16" name="Plus Sign 15">
            <a:extLst>
              <a:ext uri="{FF2B5EF4-FFF2-40B4-BE49-F238E27FC236}">
                <a16:creationId xmlns:a16="http://schemas.microsoft.com/office/drawing/2014/main" id="{4751929C-C39A-4047-A678-C9752890D2B3}"/>
              </a:ext>
            </a:extLst>
          </p:cNvPr>
          <p:cNvSpPr/>
          <p:nvPr/>
        </p:nvSpPr>
        <p:spPr>
          <a:xfrm>
            <a:off x="4216400" y="5116429"/>
            <a:ext cx="558800" cy="558789"/>
          </a:xfrm>
          <a:prstGeom prst="mathPlus">
            <a:avLst/>
          </a:prstGeom>
          <a:solidFill>
            <a:srgbClr val="62798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Equals 16">
            <a:extLst>
              <a:ext uri="{FF2B5EF4-FFF2-40B4-BE49-F238E27FC236}">
                <a16:creationId xmlns:a16="http://schemas.microsoft.com/office/drawing/2014/main" id="{97C815DC-B4F3-4C73-8E9E-0813691A20E2}"/>
              </a:ext>
            </a:extLst>
          </p:cNvPr>
          <p:cNvSpPr/>
          <p:nvPr/>
        </p:nvSpPr>
        <p:spPr>
          <a:xfrm>
            <a:off x="7365206" y="5141825"/>
            <a:ext cx="635000" cy="507995"/>
          </a:xfrm>
          <a:prstGeom prst="mathEqual">
            <a:avLst/>
          </a:prstGeom>
          <a:solidFill>
            <a:srgbClr val="62798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2" name="Group 21">
            <a:extLst>
              <a:ext uri="{FF2B5EF4-FFF2-40B4-BE49-F238E27FC236}">
                <a16:creationId xmlns:a16="http://schemas.microsoft.com/office/drawing/2014/main" id="{E5334F6D-9AF1-4D27-B807-286D9531FF63}"/>
              </a:ext>
            </a:extLst>
          </p:cNvPr>
          <p:cNvGrpSpPr/>
          <p:nvPr/>
        </p:nvGrpSpPr>
        <p:grpSpPr>
          <a:xfrm>
            <a:off x="2066922" y="158091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D9A6AD93-C231-44EC-A049-224B144BDA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E8EA912A-30B5-4D08-A488-46C9BC4584E9}"/>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Social costs are the sum or combination of the private costs of production and the costs of externalities, like pollution. </a:t>
              </a:r>
            </a:p>
          </p:txBody>
        </p:sp>
      </p:grpSp>
      <p:grpSp>
        <p:nvGrpSpPr>
          <p:cNvPr id="28" name="Group 27">
            <a:extLst>
              <a:ext uri="{FF2B5EF4-FFF2-40B4-BE49-F238E27FC236}">
                <a16:creationId xmlns:a16="http://schemas.microsoft.com/office/drawing/2014/main" id="{9B890D45-40DC-45FE-A191-32C303727756}"/>
              </a:ext>
            </a:extLst>
          </p:cNvPr>
          <p:cNvGrpSpPr/>
          <p:nvPr/>
        </p:nvGrpSpPr>
        <p:grpSpPr>
          <a:xfrm>
            <a:off x="2066922" y="2505706"/>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FAED64AF-183C-4982-AF5A-E67D580D3B2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B6D177FB-75DE-4195-821D-6ECBC2E3EB17}"/>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assume that for every refrigerator a firm produces, $100 worth of pollution is emitted.</a:t>
              </a:r>
            </a:p>
          </p:txBody>
        </p:sp>
      </p:grpSp>
      <p:grpSp>
        <p:nvGrpSpPr>
          <p:cNvPr id="31" name="Group 30">
            <a:extLst>
              <a:ext uri="{FF2B5EF4-FFF2-40B4-BE49-F238E27FC236}">
                <a16:creationId xmlns:a16="http://schemas.microsoft.com/office/drawing/2014/main" id="{95F93C47-358A-4004-B5FC-DE0901A89FF3}"/>
              </a:ext>
            </a:extLst>
          </p:cNvPr>
          <p:cNvGrpSpPr/>
          <p:nvPr/>
        </p:nvGrpSpPr>
        <p:grpSpPr>
          <a:xfrm>
            <a:off x="2066922" y="3429000"/>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839E5281-B55C-46ED-AB05-9229161D5A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C8194CBD-5571-4974-90A8-DDACBD0FC5C3}"/>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firm is required to pay $100 for the additional external costs of pollution for each refrigerator, the supply curve shifts up by $100.</a:t>
              </a:r>
            </a:p>
          </p:txBody>
        </p:sp>
      </p:grpSp>
    </p:spTree>
    <p:extLst>
      <p:ext uri="{BB962C8B-B14F-4D97-AF65-F5344CB8AC3E}">
        <p14:creationId xmlns:p14="http://schemas.microsoft.com/office/powerpoint/2010/main" val="36221720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 Failure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4324261A-4272-42A9-927D-C0E11AD09CA8}"/>
              </a:ext>
            </a:extLst>
          </p:cNvPr>
          <p:cNvGrpSpPr/>
          <p:nvPr/>
        </p:nvGrpSpPr>
        <p:grpSpPr>
          <a:xfrm>
            <a:off x="2066921" y="1580912"/>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AABE517B-DD82-44CF-B307-DAECE00838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196E51CA-C413-41B9-B7C8-562D49C80051}"/>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externality of pollution exists, the supply curve no longer represents all social costs. </a:t>
              </a:r>
            </a:p>
          </p:txBody>
        </p:sp>
      </p:grpSp>
      <p:grpSp>
        <p:nvGrpSpPr>
          <p:cNvPr id="21" name="Group 20">
            <a:extLst>
              <a:ext uri="{FF2B5EF4-FFF2-40B4-BE49-F238E27FC236}">
                <a16:creationId xmlns:a16="http://schemas.microsoft.com/office/drawing/2014/main" id="{8B7FF60A-EB96-44B1-921A-BCE10E4AAE75}"/>
              </a:ext>
            </a:extLst>
          </p:cNvPr>
          <p:cNvGrpSpPr/>
          <p:nvPr/>
        </p:nvGrpSpPr>
        <p:grpSpPr>
          <a:xfrm>
            <a:off x="2066922" y="250495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1BE52A9-58F9-46AC-BCFC-70C973F2D8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023CEA62-62A9-467F-ABDB-E6A4A602120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Externalities represent a case where markets no longer consider all social costs, but only some of them.</a:t>
              </a:r>
            </a:p>
          </p:txBody>
        </p:sp>
      </p:grpSp>
      <p:grpSp>
        <p:nvGrpSpPr>
          <p:cNvPr id="24" name="Group 23">
            <a:extLst>
              <a:ext uri="{FF2B5EF4-FFF2-40B4-BE49-F238E27FC236}">
                <a16:creationId xmlns:a16="http://schemas.microsoft.com/office/drawing/2014/main" id="{D3995449-082F-48B4-B933-1AB22A63848D}"/>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E26A8696-0007-449D-8347-6DF37A42F6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E6A5C91-45A3-482E-8CC1-1930BF1C4DA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commonly refer to externalities as an example of </a:t>
              </a:r>
              <a:r>
                <a:rPr lang="en-US" sz="2000" b="1" dirty="0">
                  <a:solidFill>
                    <a:schemeClr val="bg1"/>
                  </a:solidFill>
                </a:rPr>
                <a:t>market failure</a:t>
              </a:r>
              <a:r>
                <a:rPr lang="en-US" sz="2000" dirty="0">
                  <a:solidFill>
                    <a:schemeClr val="bg1"/>
                  </a:solidFill>
                </a:rPr>
                <a:t>.</a:t>
              </a:r>
            </a:p>
          </p:txBody>
        </p:sp>
      </p:grpSp>
      <p:grpSp>
        <p:nvGrpSpPr>
          <p:cNvPr id="28" name="Group 27">
            <a:extLst>
              <a:ext uri="{FF2B5EF4-FFF2-40B4-BE49-F238E27FC236}">
                <a16:creationId xmlns:a16="http://schemas.microsoft.com/office/drawing/2014/main" id="{FD390085-3AB4-46EF-AB82-ADBCEFC6780A}"/>
              </a:ext>
            </a:extLst>
          </p:cNvPr>
          <p:cNvGrpSpPr/>
          <p:nvPr/>
        </p:nvGrpSpPr>
        <p:grpSpPr>
          <a:xfrm>
            <a:off x="2066921" y="4353044"/>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FE80EB19-DF33-49CB-9047-3D40079517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D397B434-6A77-41B7-998F-AE0D5719F95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case of pollution, at the market output, social costs of production exceed social benefits to consumers.</a:t>
              </a:r>
            </a:p>
          </p:txBody>
        </p:sp>
      </p:grpSp>
    </p:spTree>
    <p:extLst>
      <p:ext uri="{BB962C8B-B14F-4D97-AF65-F5344CB8AC3E}">
        <p14:creationId xmlns:p14="http://schemas.microsoft.com/office/powerpoint/2010/main" val="19080000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 Failure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3ED189A8-9E1F-4AEB-9F6A-CCCF2493B9D3}"/>
              </a:ext>
            </a:extLst>
          </p:cNvPr>
          <p:cNvSpPr/>
          <p:nvPr/>
        </p:nvSpPr>
        <p:spPr>
          <a:xfrm>
            <a:off x="1881188" y="1473416"/>
            <a:ext cx="8429625" cy="174274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Traffic is an example of a market failure of a public good. When roads are overcrowded and traffic is heavy, there are additional external costs, including the opportunity costs of lost time and extra pollution.</a:t>
            </a:r>
          </a:p>
        </p:txBody>
      </p:sp>
      <p:pic>
        <p:nvPicPr>
          <p:cNvPr id="1026" name="Picture 2" descr="A photograph of several lines of cars in traffic">
            <a:extLst>
              <a:ext uri="{FF2B5EF4-FFF2-40B4-BE49-F238E27FC236}">
                <a16:creationId xmlns:a16="http://schemas.microsoft.com/office/drawing/2014/main" id="{9AEF649E-B74B-4594-A224-2F5C4211DA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0298" y="3524928"/>
            <a:ext cx="4791403" cy="29946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63037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9" y="1383374"/>
            <a:ext cx="8429624" cy="4678204"/>
          </a:xfrm>
          <a:prstGeom prst="rect">
            <a:avLst/>
          </a:prstGeom>
          <a:solidFill>
            <a:srgbClr val="627981"/>
          </a:solidFill>
        </p:spPr>
        <p:txBody>
          <a:bodyPr wrap="square" rtlCol="0">
            <a:spAutoFit/>
          </a:bodyPr>
          <a:lstStyle/>
          <a:p>
            <a:r>
              <a:rPr lang="en-US" sz="2000" dirty="0">
                <a:solidFill>
                  <a:schemeClr val="bg1"/>
                </a:solidFill>
              </a:rPr>
              <a:t>The social costs of production are illustrated using:</a:t>
            </a:r>
          </a:p>
          <a:p>
            <a:endParaRPr lang="en-US" sz="2000" dirty="0">
              <a:solidFill>
                <a:schemeClr val="bg1"/>
              </a:solidFill>
            </a:endParaRPr>
          </a:p>
          <a:p>
            <a:r>
              <a:rPr lang="en-US" sz="2000" dirty="0">
                <a:solidFill>
                  <a:schemeClr val="bg1"/>
                </a:solidFill>
              </a:rPr>
              <a:t>☐ The average cost curve</a:t>
            </a:r>
          </a:p>
          <a:p>
            <a:r>
              <a:rPr lang="en-US" sz="2000" dirty="0">
                <a:solidFill>
                  <a:schemeClr val="bg1"/>
                </a:solidFill>
              </a:rPr>
              <a:t>☐ The marginal cost curve</a:t>
            </a:r>
          </a:p>
          <a:p>
            <a:r>
              <a:rPr lang="en-US" sz="2000" dirty="0">
                <a:solidFill>
                  <a:schemeClr val="bg1"/>
                </a:solidFill>
              </a:rPr>
              <a:t>☐ The supply and demand curves</a:t>
            </a:r>
          </a:p>
          <a:p>
            <a:r>
              <a:rPr lang="en-US" sz="2000" dirty="0">
                <a:solidFill>
                  <a:schemeClr val="bg1"/>
                </a:solidFill>
              </a:rPr>
              <a:t>☐ The demand curve</a:t>
            </a:r>
          </a:p>
          <a:p>
            <a:endParaRPr lang="en-US" sz="2000" dirty="0">
              <a:solidFill>
                <a:schemeClr val="bg1"/>
              </a:solidFill>
            </a:endParaRPr>
          </a:p>
          <a:p>
            <a:r>
              <a:rPr lang="en-US" sz="2000" dirty="0">
                <a:solidFill>
                  <a:schemeClr val="bg1"/>
                </a:solidFill>
              </a:rPr>
              <a:t>The social costs of pollution include:</a:t>
            </a:r>
          </a:p>
          <a:p>
            <a:endParaRPr lang="en-US" sz="2000" dirty="0">
              <a:solidFill>
                <a:schemeClr val="bg1"/>
              </a:solidFill>
            </a:endParaRPr>
          </a:p>
          <a:p>
            <a:r>
              <a:rPr lang="en-US" sz="2000" dirty="0">
                <a:solidFill>
                  <a:schemeClr val="bg1"/>
                </a:solidFill>
              </a:rPr>
              <a:t>☐ The private costs of production</a:t>
            </a:r>
          </a:p>
          <a:p>
            <a:r>
              <a:rPr lang="en-US" sz="2000" dirty="0">
                <a:solidFill>
                  <a:schemeClr val="bg1"/>
                </a:solidFill>
              </a:rPr>
              <a:t>☐ The external costs of pollution</a:t>
            </a:r>
          </a:p>
          <a:p>
            <a:r>
              <a:rPr lang="en-US" sz="2000" dirty="0">
                <a:solidFill>
                  <a:schemeClr val="bg1"/>
                </a:solidFill>
              </a:rPr>
              <a:t>☐ The regulatory cost on the industry</a:t>
            </a:r>
          </a:p>
          <a:p>
            <a:r>
              <a:rPr lang="en-US" sz="2000" dirty="0">
                <a:solidFill>
                  <a:schemeClr val="bg1"/>
                </a:solidFill>
              </a:rPr>
              <a:t>☐ Both the private costs of production and the external costs of pollution</a:t>
            </a:r>
          </a:p>
          <a:p>
            <a:r>
              <a:rPr lang="en-US" sz="2000" dirty="0">
                <a:solidFill>
                  <a:schemeClr val="bg1"/>
                </a:solidFill>
              </a:rPr>
              <a:t>☐ Both the external costs of pollution and the regulatory cost on the industry</a:t>
            </a:r>
          </a:p>
          <a:p>
            <a:endParaRPr lang="en-US" dirty="0">
              <a:solidFill>
                <a:schemeClr val="bg1"/>
              </a:solidFill>
            </a:endParaRPr>
          </a:p>
        </p:txBody>
      </p:sp>
    </p:spTree>
    <p:extLst>
      <p:ext uri="{BB962C8B-B14F-4D97-AF65-F5344CB8AC3E}">
        <p14:creationId xmlns:p14="http://schemas.microsoft.com/office/powerpoint/2010/main" val="35081085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9" y="1383374"/>
            <a:ext cx="8429624" cy="4678204"/>
          </a:xfrm>
          <a:prstGeom prst="rect">
            <a:avLst/>
          </a:prstGeom>
          <a:solidFill>
            <a:srgbClr val="627981"/>
          </a:solidFill>
        </p:spPr>
        <p:txBody>
          <a:bodyPr wrap="square" rtlCol="0">
            <a:spAutoFit/>
          </a:bodyPr>
          <a:lstStyle/>
          <a:p>
            <a:r>
              <a:rPr lang="en-US" sz="2000" dirty="0">
                <a:solidFill>
                  <a:schemeClr val="bg1"/>
                </a:solidFill>
              </a:rPr>
              <a:t>The social costs of production are illustrated using:</a:t>
            </a:r>
          </a:p>
          <a:p>
            <a:endParaRPr lang="en-US" sz="2000" dirty="0">
              <a:solidFill>
                <a:schemeClr val="bg1"/>
              </a:solidFill>
            </a:endParaRPr>
          </a:p>
          <a:p>
            <a:r>
              <a:rPr lang="en-US" sz="2000" dirty="0">
                <a:solidFill>
                  <a:schemeClr val="bg1"/>
                </a:solidFill>
              </a:rPr>
              <a:t>☐ The average cost curve</a:t>
            </a:r>
          </a:p>
          <a:p>
            <a:r>
              <a:rPr lang="en-US" sz="2000" dirty="0">
                <a:solidFill>
                  <a:schemeClr val="bg1"/>
                </a:solidFill>
              </a:rPr>
              <a:t>☐ The marginal cost curve</a:t>
            </a:r>
          </a:p>
          <a:p>
            <a:r>
              <a:rPr lang="en-US" sz="2000" dirty="0">
                <a:solidFill>
                  <a:schemeClr val="bg1"/>
                </a:solidFill>
              </a:rPr>
              <a:t>☐ </a:t>
            </a:r>
            <a:r>
              <a:rPr lang="en-US" sz="2000" b="1" dirty="0">
                <a:solidFill>
                  <a:schemeClr val="bg1"/>
                </a:solidFill>
              </a:rPr>
              <a:t>The supply and demand curves</a:t>
            </a:r>
          </a:p>
          <a:p>
            <a:r>
              <a:rPr lang="en-US" sz="2000" dirty="0">
                <a:solidFill>
                  <a:schemeClr val="bg1"/>
                </a:solidFill>
              </a:rPr>
              <a:t>☐ The demand curve</a:t>
            </a:r>
          </a:p>
          <a:p>
            <a:endParaRPr lang="en-US" sz="2000" dirty="0">
              <a:solidFill>
                <a:schemeClr val="bg1"/>
              </a:solidFill>
            </a:endParaRPr>
          </a:p>
          <a:p>
            <a:r>
              <a:rPr lang="en-US" sz="2000" dirty="0">
                <a:solidFill>
                  <a:schemeClr val="bg1"/>
                </a:solidFill>
              </a:rPr>
              <a:t>The social costs of pollution include:</a:t>
            </a:r>
          </a:p>
          <a:p>
            <a:endParaRPr lang="en-US" sz="2000" dirty="0">
              <a:solidFill>
                <a:schemeClr val="bg1"/>
              </a:solidFill>
            </a:endParaRPr>
          </a:p>
          <a:p>
            <a:r>
              <a:rPr lang="en-US" sz="2000" dirty="0">
                <a:solidFill>
                  <a:schemeClr val="bg1"/>
                </a:solidFill>
              </a:rPr>
              <a:t>☐ The private costs of production</a:t>
            </a:r>
          </a:p>
          <a:p>
            <a:r>
              <a:rPr lang="en-US" sz="2000" dirty="0">
                <a:solidFill>
                  <a:schemeClr val="bg1"/>
                </a:solidFill>
              </a:rPr>
              <a:t>☐ The external costs of pollution</a:t>
            </a:r>
          </a:p>
          <a:p>
            <a:r>
              <a:rPr lang="en-US" sz="2000" dirty="0">
                <a:solidFill>
                  <a:schemeClr val="bg1"/>
                </a:solidFill>
              </a:rPr>
              <a:t>☐ The regulatory cost on the industry</a:t>
            </a:r>
          </a:p>
          <a:p>
            <a:r>
              <a:rPr lang="en-US" sz="2000" dirty="0">
                <a:solidFill>
                  <a:schemeClr val="bg1"/>
                </a:solidFill>
              </a:rPr>
              <a:t>☐ </a:t>
            </a:r>
            <a:r>
              <a:rPr lang="en-US" sz="2000" b="1" dirty="0">
                <a:solidFill>
                  <a:schemeClr val="bg1"/>
                </a:solidFill>
              </a:rPr>
              <a:t>Both the private costs of production and the external costs of pollution</a:t>
            </a:r>
          </a:p>
          <a:p>
            <a:r>
              <a:rPr lang="en-US" sz="2000" dirty="0">
                <a:solidFill>
                  <a:schemeClr val="bg1"/>
                </a:solidFill>
              </a:rPr>
              <a:t>☐ Both the external costs of pollution and the regulatory cost on the industry</a:t>
            </a:r>
          </a:p>
          <a:p>
            <a:endParaRPr lang="en-US" dirty="0">
              <a:solidFill>
                <a:schemeClr val="bg1"/>
              </a:solidFill>
            </a:endParaRPr>
          </a:p>
        </p:txBody>
      </p:sp>
      <p:sp>
        <p:nvSpPr>
          <p:cNvPr id="2" name="Rectangle 1">
            <a:extLst>
              <a:ext uri="{FF2B5EF4-FFF2-40B4-BE49-F238E27FC236}">
                <a16:creationId xmlns:a16="http://schemas.microsoft.com/office/drawing/2014/main" id="{0982B6D4-CE2C-4BE1-80A3-FDFEDD5F614D}"/>
              </a:ext>
            </a:extLst>
          </p:cNvPr>
          <p:cNvSpPr/>
          <p:nvPr/>
        </p:nvSpPr>
        <p:spPr>
          <a:xfrm>
            <a:off x="1970689" y="2707770"/>
            <a:ext cx="204951"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B467427-23BE-430A-89AC-E72566C9A078}"/>
              </a:ext>
            </a:extLst>
          </p:cNvPr>
          <p:cNvSpPr/>
          <p:nvPr/>
        </p:nvSpPr>
        <p:spPr>
          <a:xfrm>
            <a:off x="1957550" y="5134303"/>
            <a:ext cx="204951"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0112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2674"/>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Economic production can cause environmental damage.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externality occurs when an exchange between a buyer and seller has an impact on a third party who is not part of the exchange.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externality, which is sometimes called a spillover, can have a negative or a positive impact on the third party.</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those parties that impose a negative externality on others had to account for the broader social cost of their behavior, they would have an incentive to reduce the production of whatever is causing the negative externality.</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case of a positive externality, the third party obtains benefits from the exchange between a buyer and a seller, but they are not paying for these benefits.</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20002" y="2875342"/>
            <a:ext cx="9351996"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Policies to Reduce Pollution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29364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12445559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Command-and-Control Regulation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Command-and-control regulation</a:t>
              </a:r>
              <a:r>
                <a:rPr lang="en-US" sz="2000" dirty="0">
                  <a:solidFill>
                    <a:schemeClr val="bg1"/>
                  </a:solidFill>
                </a:rPr>
                <a:t> includes laws that specify allowable quantities of pollution.</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regulation may detail which pollution-control technologies companies may use.</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are required to account for the social costs of pollution in deciding how much output to produce.</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effect, command-and-control regulation requires that firms increase their costs by installing anti-pollution equipment.</a:t>
              </a:r>
            </a:p>
          </p:txBody>
        </p:sp>
      </p:grpSp>
    </p:spTree>
    <p:extLst>
      <p:ext uri="{BB962C8B-B14F-4D97-AF65-F5344CB8AC3E}">
        <p14:creationId xmlns:p14="http://schemas.microsoft.com/office/powerpoint/2010/main" val="18371209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Command-and-Control Regulation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Command-and-control regulation has been highly successful in protecting and cleaning up the U.S. environment.</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1970, the Federal government created the Environmental Protection Agency (EPA) to oversee all environmental laws.</a:t>
              </a:r>
            </a:p>
          </p:txBody>
        </p:sp>
      </p:grpSp>
      <p:sp>
        <p:nvSpPr>
          <p:cNvPr id="16" name="Rectangle 15">
            <a:extLst>
              <a:ext uri="{FF2B5EF4-FFF2-40B4-BE49-F238E27FC236}">
                <a16:creationId xmlns:a16="http://schemas.microsoft.com/office/drawing/2014/main" id="{D17B2327-23A2-4C41-B811-A686DA736DFC}"/>
              </a:ext>
            </a:extLst>
          </p:cNvPr>
          <p:cNvSpPr/>
          <p:nvPr/>
        </p:nvSpPr>
        <p:spPr>
          <a:xfrm>
            <a:off x="4311110" y="3546110"/>
            <a:ext cx="3569778" cy="9143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Command-and-control regulations</a:t>
            </a:r>
          </a:p>
        </p:txBody>
      </p:sp>
      <p:cxnSp>
        <p:nvCxnSpPr>
          <p:cNvPr id="17" name="Straight Connector 16">
            <a:extLst>
              <a:ext uri="{FF2B5EF4-FFF2-40B4-BE49-F238E27FC236}">
                <a16:creationId xmlns:a16="http://schemas.microsoft.com/office/drawing/2014/main" id="{231B73CA-6D9C-49FB-AC4A-962BE71F3C20}"/>
              </a:ext>
            </a:extLst>
          </p:cNvPr>
          <p:cNvCxnSpPr>
            <a:cxnSpLocks/>
          </p:cNvCxnSpPr>
          <p:nvPr/>
        </p:nvCxnSpPr>
        <p:spPr>
          <a:xfrm flipH="1">
            <a:off x="4641742" y="3709665"/>
            <a:ext cx="41327" cy="2276072"/>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7E6F3FE0-6C8E-4638-A594-EE29C6B8C746}"/>
              </a:ext>
            </a:extLst>
          </p:cNvPr>
          <p:cNvSpPr/>
          <p:nvPr/>
        </p:nvSpPr>
        <p:spPr>
          <a:xfrm>
            <a:off x="5297855" y="4658159"/>
            <a:ext cx="2248379" cy="7284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Clean Air Act 1970</a:t>
            </a:r>
          </a:p>
        </p:txBody>
      </p:sp>
      <p:sp>
        <p:nvSpPr>
          <p:cNvPr id="19" name="Rectangle 18">
            <a:extLst>
              <a:ext uri="{FF2B5EF4-FFF2-40B4-BE49-F238E27FC236}">
                <a16:creationId xmlns:a16="http://schemas.microsoft.com/office/drawing/2014/main" id="{F35D4EB9-EE6F-44C2-8A75-DB52E25BDD90}"/>
              </a:ext>
            </a:extLst>
          </p:cNvPr>
          <p:cNvSpPr/>
          <p:nvPr/>
        </p:nvSpPr>
        <p:spPr>
          <a:xfrm>
            <a:off x="5297855" y="5584232"/>
            <a:ext cx="2248379" cy="7284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Clean Water Act 1970</a:t>
            </a:r>
          </a:p>
        </p:txBody>
      </p:sp>
      <p:cxnSp>
        <p:nvCxnSpPr>
          <p:cNvPr id="20" name="Straight Connector 19">
            <a:extLst>
              <a:ext uri="{FF2B5EF4-FFF2-40B4-BE49-F238E27FC236}">
                <a16:creationId xmlns:a16="http://schemas.microsoft.com/office/drawing/2014/main" id="{9E8DE5E7-DCC6-46AD-9D21-600025126720}"/>
              </a:ext>
            </a:extLst>
          </p:cNvPr>
          <p:cNvCxnSpPr>
            <a:cxnSpLocks/>
            <a:endCxn id="18" idx="1"/>
          </p:cNvCxnSpPr>
          <p:nvPr/>
        </p:nvCxnSpPr>
        <p:spPr>
          <a:xfrm>
            <a:off x="4662405" y="5022369"/>
            <a:ext cx="635450"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EF42811-FA85-4760-B337-4E621AAE5A5E}"/>
              </a:ext>
            </a:extLst>
          </p:cNvPr>
          <p:cNvCxnSpPr/>
          <p:nvPr/>
        </p:nvCxnSpPr>
        <p:spPr>
          <a:xfrm>
            <a:off x="4641742" y="5985737"/>
            <a:ext cx="635451"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38793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Economics of Environmental Protection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427289" y="4573774"/>
            <a:ext cx="9337419" cy="1945781"/>
            <a:chOff x="-371649" y="1664821"/>
            <a:chExt cx="9407117" cy="179874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371649" y="1664821"/>
              <a:ext cx="9407117" cy="17924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274218" y="1671097"/>
              <a:ext cx="9212253" cy="1792467"/>
            </a:xfrm>
            <a:prstGeom prst="rect">
              <a:avLst/>
            </a:prstGeom>
            <a:grpFill/>
          </p:spPr>
          <p:txBody>
            <a:bodyPr wrap="square" rtlCol="0">
              <a:spAutoFit/>
            </a:bodyPr>
            <a:lstStyle/>
            <a:p>
              <a:pPr algn="ctr"/>
              <a:r>
                <a:rPr lang="en-US" sz="2000" dirty="0">
                  <a:solidFill>
                    <a:schemeClr val="bg1"/>
                  </a:solidFill>
                </a:rPr>
                <a:t>Across the country, countless people have protested, even risking arrest, against the Keystone XL Pipeline. Environmental concerns matter when discussing issues related to economic growth. However, how much should economists factor in these issues when deciding policy? In the  case of the pipeline, how do we know how much damage it would cause when we do not know how to put a value on the environment? Would the pipeline’s benefits outweigh the opportunity cost?</a:t>
              </a:r>
            </a:p>
          </p:txBody>
        </p:sp>
      </p:grpSp>
      <p:pic>
        <p:nvPicPr>
          <p:cNvPr id="1026" name="Picture 2" descr="This photo shows a protest against the Keystone XL Pipeline at the White House in 2011. A sign reads &quot;People Over Pipelines&quot;.">
            <a:extLst>
              <a:ext uri="{FF2B5EF4-FFF2-40B4-BE49-F238E27FC236}">
                <a16:creationId xmlns:a16="http://schemas.microsoft.com/office/drawing/2014/main" id="{57C05EF5-A8CE-418F-A377-8E809F876C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0041" y="1383373"/>
            <a:ext cx="5411917" cy="29585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Difficulties With Command-and-Control Regulation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have pointed out three difficulties with command-and-control environmental regulation.</a:t>
              </a:r>
            </a:p>
          </p:txBody>
        </p:sp>
      </p:grpSp>
      <p:grpSp>
        <p:nvGrpSpPr>
          <p:cNvPr id="21" name="Group 20">
            <a:extLst>
              <a:ext uri="{FF2B5EF4-FFF2-40B4-BE49-F238E27FC236}">
                <a16:creationId xmlns:a16="http://schemas.microsoft.com/office/drawing/2014/main" id="{35FE41FD-71CE-4F8F-A381-B3616496F106}"/>
              </a:ext>
            </a:extLst>
          </p:cNvPr>
          <p:cNvGrpSpPr/>
          <p:nvPr/>
        </p:nvGrpSpPr>
        <p:grpSpPr>
          <a:xfrm>
            <a:off x="2066922" y="252929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E3E99E-228F-464E-94DD-1908383D78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CC6AE44-9FD4-4B87-A93F-A2F1B19ED5C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Command-and-control regulation offers no incentive to reduce pollution below the standard set by law.</a:t>
              </a:r>
            </a:p>
          </p:txBody>
        </p:sp>
      </p:grpSp>
      <p:grpSp>
        <p:nvGrpSpPr>
          <p:cNvPr id="24" name="Group 23">
            <a:extLst>
              <a:ext uri="{FF2B5EF4-FFF2-40B4-BE49-F238E27FC236}">
                <a16:creationId xmlns:a16="http://schemas.microsoft.com/office/drawing/2014/main" id="{07ED9248-4886-485F-972E-5776D14DC957}"/>
              </a:ext>
            </a:extLst>
          </p:cNvPr>
          <p:cNvGrpSpPr/>
          <p:nvPr/>
        </p:nvGrpSpPr>
        <p:grpSpPr>
          <a:xfrm>
            <a:off x="2066922" y="347768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B5D2F15-BF49-4689-B495-4C535BD45E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9263F10B-8399-4878-A43F-DB5E31B9B94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Command-and-control regulation is inflexible because it applies the same standard of pollution reduction to all polluters. </a:t>
              </a:r>
            </a:p>
          </p:txBody>
        </p:sp>
      </p:grpSp>
      <p:grpSp>
        <p:nvGrpSpPr>
          <p:cNvPr id="29" name="Group 28">
            <a:extLst>
              <a:ext uri="{FF2B5EF4-FFF2-40B4-BE49-F238E27FC236}">
                <a16:creationId xmlns:a16="http://schemas.microsoft.com/office/drawing/2014/main" id="{FD49E751-B761-4075-B911-7D339307EE1D}"/>
              </a:ext>
            </a:extLst>
          </p:cNvPr>
          <p:cNvGrpSpPr/>
          <p:nvPr/>
        </p:nvGrpSpPr>
        <p:grpSpPr>
          <a:xfrm>
            <a:off x="2066922" y="4422018"/>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F2899CAD-E8BF-478D-AAAB-20C406C4C4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AE17C0B0-5D9C-472C-9DE1-E67FB0DE4F68}"/>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Legislators and EPA analysts write the regulations, so they are subject to compromises in the political process that may weaken the impact.</a:t>
              </a:r>
            </a:p>
          </p:txBody>
        </p:sp>
      </p:grpSp>
    </p:spTree>
    <p:extLst>
      <p:ext uri="{BB962C8B-B14F-4D97-AF65-F5344CB8AC3E}">
        <p14:creationId xmlns:p14="http://schemas.microsoft.com/office/powerpoint/2010/main" val="19720447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383374"/>
            <a:ext cx="9273061" cy="237744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813506"/>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Suppose you are in a polluting industry, and you are a relatively new, small firm in that industry. How might command-and-control regulation be problematic for you compared to a larger, more established firm?</a:t>
            </a:r>
          </a:p>
        </p:txBody>
      </p:sp>
    </p:spTree>
    <p:extLst>
      <p:ext uri="{BB962C8B-B14F-4D97-AF65-F5344CB8AC3E}">
        <p14:creationId xmlns:p14="http://schemas.microsoft.com/office/powerpoint/2010/main" val="10440726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383374"/>
            <a:ext cx="9273061" cy="512064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559455"/>
            <a:ext cx="8851342" cy="4893647"/>
          </a:xfrm>
          <a:prstGeom prst="rect">
            <a:avLst/>
          </a:prstGeom>
          <a:solidFill>
            <a:srgbClr val="627981"/>
          </a:solidFill>
        </p:spPr>
        <p:txBody>
          <a:bodyPr wrap="square" rtlCol="0" anchor="ctr">
            <a:spAutoFit/>
          </a:bodyPr>
          <a:lstStyle/>
          <a:p>
            <a:pPr algn="ctr"/>
            <a:r>
              <a:rPr lang="en-US" sz="2400" dirty="0">
                <a:solidFill>
                  <a:schemeClr val="bg1"/>
                </a:solidFill>
              </a:rPr>
              <a:t>Suppose you are in a polluting industry, and you are a relatively new, small firm in that industry. How might command-and-control regulation be problematic for you compared to a larger, more established firm?</a:t>
            </a:r>
          </a:p>
          <a:p>
            <a:pPr algn="ctr"/>
            <a:endParaRPr lang="en-US" sz="2400" dirty="0">
              <a:solidFill>
                <a:schemeClr val="bg1"/>
              </a:solidFill>
            </a:endParaRPr>
          </a:p>
          <a:p>
            <a:pPr algn="ctr"/>
            <a:r>
              <a:rPr lang="en-US" sz="2400" i="1" dirty="0">
                <a:solidFill>
                  <a:schemeClr val="bg1"/>
                </a:solidFill>
              </a:rPr>
              <a:t>It is likely that a new, small entrant in a market would face higher costs from command-and-control regulation than a more established, larger firm. The one-size-fits-all approach of this type of regulation applies the same standard to all firms in the industry. It is possible that this regulation could increase costs for your small firm to the extent that it is hard to compete or cost-prohibitive to comply with the regulation.</a:t>
            </a:r>
          </a:p>
          <a:p>
            <a:pPr algn="ctr"/>
            <a:endParaRPr lang="en-US" sz="2400" dirty="0">
              <a:solidFill>
                <a:schemeClr val="bg1"/>
              </a:solidFill>
            </a:endParaRPr>
          </a:p>
        </p:txBody>
      </p:sp>
    </p:spTree>
    <p:extLst>
      <p:ext uri="{BB962C8B-B14F-4D97-AF65-F5344CB8AC3E}">
        <p14:creationId xmlns:p14="http://schemas.microsoft.com/office/powerpoint/2010/main" val="28226660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62409"/>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Market-Oriented Environmental Tools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Market-oriented environmental policies create incentives to allow firms some flexibility in reducing pollution.</a:t>
              </a:r>
            </a:p>
          </p:txBody>
        </p:sp>
      </p:grpSp>
      <p:grpSp>
        <p:nvGrpSpPr>
          <p:cNvPr id="21" name="Group 20">
            <a:extLst>
              <a:ext uri="{FF2B5EF4-FFF2-40B4-BE49-F238E27FC236}">
                <a16:creationId xmlns:a16="http://schemas.microsoft.com/office/drawing/2014/main" id="{35FE41FD-71CE-4F8F-A381-B3616496F106}"/>
              </a:ext>
            </a:extLst>
          </p:cNvPr>
          <p:cNvGrpSpPr/>
          <p:nvPr/>
        </p:nvGrpSpPr>
        <p:grpSpPr>
          <a:xfrm>
            <a:off x="2066922" y="252929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E3E99E-228F-464E-94DD-1908383D78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CC6AE44-9FD4-4B87-A93F-A2F1B19ED5C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three main categories of market-oriented approaches to pollution control.</a:t>
              </a:r>
            </a:p>
          </p:txBody>
        </p:sp>
      </p:grpSp>
      <p:sp>
        <p:nvSpPr>
          <p:cNvPr id="16" name="Rectangle 15">
            <a:extLst>
              <a:ext uri="{FF2B5EF4-FFF2-40B4-BE49-F238E27FC236}">
                <a16:creationId xmlns:a16="http://schemas.microsoft.com/office/drawing/2014/main" id="{3FF5FCBC-0F4A-4E8F-85BA-095CB8E4F474}"/>
              </a:ext>
            </a:extLst>
          </p:cNvPr>
          <p:cNvSpPr/>
          <p:nvPr/>
        </p:nvSpPr>
        <p:spPr>
          <a:xfrm>
            <a:off x="4311110" y="3546110"/>
            <a:ext cx="3569778" cy="9143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Pollution charges</a:t>
            </a:r>
          </a:p>
        </p:txBody>
      </p:sp>
      <p:sp>
        <p:nvSpPr>
          <p:cNvPr id="17" name="Rectangle 16">
            <a:extLst>
              <a:ext uri="{FF2B5EF4-FFF2-40B4-BE49-F238E27FC236}">
                <a16:creationId xmlns:a16="http://schemas.microsoft.com/office/drawing/2014/main" id="{46A08813-020E-4581-A6E9-AD3AF53EE43C}"/>
              </a:ext>
            </a:extLst>
          </p:cNvPr>
          <p:cNvSpPr/>
          <p:nvPr/>
        </p:nvSpPr>
        <p:spPr>
          <a:xfrm>
            <a:off x="4311110" y="4589889"/>
            <a:ext cx="3569778" cy="9143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Marketable permits</a:t>
            </a:r>
          </a:p>
        </p:txBody>
      </p:sp>
      <p:sp>
        <p:nvSpPr>
          <p:cNvPr id="18" name="Rectangle 17">
            <a:extLst>
              <a:ext uri="{FF2B5EF4-FFF2-40B4-BE49-F238E27FC236}">
                <a16:creationId xmlns:a16="http://schemas.microsoft.com/office/drawing/2014/main" id="{7E1A102C-6E80-486E-8F93-8A504700284C}"/>
              </a:ext>
            </a:extLst>
          </p:cNvPr>
          <p:cNvSpPr/>
          <p:nvPr/>
        </p:nvSpPr>
        <p:spPr>
          <a:xfrm>
            <a:off x="4311110" y="5633668"/>
            <a:ext cx="3569778" cy="9143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Better-defined property rights</a:t>
            </a:r>
          </a:p>
        </p:txBody>
      </p:sp>
    </p:spTree>
    <p:extLst>
      <p:ext uri="{BB962C8B-B14F-4D97-AF65-F5344CB8AC3E}">
        <p14:creationId xmlns:p14="http://schemas.microsoft.com/office/powerpoint/2010/main" val="33316191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Pollution Charges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EC5AD953-50AD-435A-B96D-B61E5E7614B7}"/>
              </a:ext>
            </a:extLst>
          </p:cNvPr>
          <p:cNvGrpSpPr/>
          <p:nvPr/>
        </p:nvGrpSpPr>
        <p:grpSpPr>
          <a:xfrm>
            <a:off x="1366684" y="1598126"/>
            <a:ext cx="3545603" cy="1108178"/>
            <a:chOff x="542921" y="1736761"/>
            <a:chExt cx="8058156" cy="806935"/>
          </a:xfrm>
          <a:solidFill>
            <a:srgbClr val="627981"/>
          </a:solidFill>
        </p:grpSpPr>
        <p:sp>
          <p:nvSpPr>
            <p:cNvPr id="8" name="Rectangle 7">
              <a:extLst>
                <a:ext uri="{FF2B5EF4-FFF2-40B4-BE49-F238E27FC236}">
                  <a16:creationId xmlns:a16="http://schemas.microsoft.com/office/drawing/2014/main" id="{F02E5F54-4717-4C04-A470-4BF2817256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3353AFED-B9FA-45A1-A98A-45D5C20172DF}"/>
                </a:ext>
              </a:extLst>
            </p:cNvPr>
            <p:cNvSpPr txBox="1"/>
            <p:nvPr/>
          </p:nvSpPr>
          <p:spPr>
            <a:xfrm>
              <a:off x="542921" y="1790943"/>
              <a:ext cx="7807571" cy="73956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Pollution charges are taxes imposed on the quantity of pollution that a firm emits.</a:t>
              </a:r>
            </a:p>
          </p:txBody>
        </p:sp>
      </p:grpSp>
      <p:grpSp>
        <p:nvGrpSpPr>
          <p:cNvPr id="10" name="Group 9">
            <a:extLst>
              <a:ext uri="{FF2B5EF4-FFF2-40B4-BE49-F238E27FC236}">
                <a16:creationId xmlns:a16="http://schemas.microsoft.com/office/drawing/2014/main" id="{67D1A345-EE2C-480F-97EC-C8FC5FBC2BD8}"/>
              </a:ext>
            </a:extLst>
          </p:cNvPr>
          <p:cNvGrpSpPr/>
          <p:nvPr/>
        </p:nvGrpSpPr>
        <p:grpSpPr>
          <a:xfrm>
            <a:off x="1366685" y="2794489"/>
            <a:ext cx="3545602" cy="1396318"/>
            <a:chOff x="542923" y="1736761"/>
            <a:chExt cx="8058154" cy="806935"/>
          </a:xfrm>
          <a:solidFill>
            <a:srgbClr val="627981"/>
          </a:solidFill>
        </p:grpSpPr>
        <p:sp>
          <p:nvSpPr>
            <p:cNvPr id="11" name="Rectangle 10">
              <a:extLst>
                <a:ext uri="{FF2B5EF4-FFF2-40B4-BE49-F238E27FC236}">
                  <a16:creationId xmlns:a16="http://schemas.microsoft.com/office/drawing/2014/main" id="{DD9A7F55-6E22-4A2D-BAB1-B93450AFF1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825197A-E101-4FC9-BAF3-B1B2B67E61A8}"/>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Gives firms an incentive to reduce pollution as long as the marginal cost is less than the tax.</a:t>
              </a:r>
            </a:p>
          </p:txBody>
        </p:sp>
      </p:grpSp>
      <p:grpSp>
        <p:nvGrpSpPr>
          <p:cNvPr id="17" name="Group 16">
            <a:extLst>
              <a:ext uri="{FF2B5EF4-FFF2-40B4-BE49-F238E27FC236}">
                <a16:creationId xmlns:a16="http://schemas.microsoft.com/office/drawing/2014/main" id="{9D38C52D-FB7A-4425-9833-71B0424EE8DF}"/>
              </a:ext>
            </a:extLst>
          </p:cNvPr>
          <p:cNvGrpSpPr/>
          <p:nvPr/>
        </p:nvGrpSpPr>
        <p:grpSpPr>
          <a:xfrm>
            <a:off x="1366685" y="4278991"/>
            <a:ext cx="3545602" cy="1676383"/>
            <a:chOff x="542923" y="1736760"/>
            <a:chExt cx="8058154" cy="968785"/>
          </a:xfrm>
          <a:solidFill>
            <a:srgbClr val="627981"/>
          </a:solidFill>
        </p:grpSpPr>
        <p:sp>
          <p:nvSpPr>
            <p:cNvPr id="18" name="Rectangle 17">
              <a:extLst>
                <a:ext uri="{FF2B5EF4-FFF2-40B4-BE49-F238E27FC236}">
                  <a16:creationId xmlns:a16="http://schemas.microsoft.com/office/drawing/2014/main" id="{9BF95E17-B0EB-4AB1-A67D-85E732FCABDA}"/>
                </a:ext>
              </a:extLst>
            </p:cNvPr>
            <p:cNvSpPr/>
            <p:nvPr/>
          </p:nvSpPr>
          <p:spPr>
            <a:xfrm>
              <a:off x="542923" y="1736760"/>
              <a:ext cx="8058154" cy="9687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506C324A-8D56-4887-BE58-F27F1D2A0638}"/>
                </a:ext>
              </a:extLst>
            </p:cNvPr>
            <p:cNvSpPr txBox="1"/>
            <p:nvPr/>
          </p:nvSpPr>
          <p:spPr>
            <a:xfrm>
              <a:off x="542923" y="1762862"/>
              <a:ext cx="7807571" cy="94268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marginal cost of pollution reduction, like most marginal cost curves, increases with output, at least in the short run.</a:t>
              </a:r>
            </a:p>
          </p:txBody>
        </p:sp>
      </p:grpSp>
      <p:pic>
        <p:nvPicPr>
          <p:cNvPr id="3" name="Picture 2" descr="An upward-sloping marginal cost curve for a small firm that must reduce pollution.">
            <a:extLst>
              <a:ext uri="{FF2B5EF4-FFF2-40B4-BE49-F238E27FC236}">
                <a16:creationId xmlns:a16="http://schemas.microsoft.com/office/drawing/2014/main" id="{15BAC6F1-4E03-4571-8B76-91009FEC8754}"/>
              </a:ext>
            </a:extLst>
          </p:cNvPr>
          <p:cNvPicPr>
            <a:picLocks noChangeAspect="1"/>
          </p:cNvPicPr>
          <p:nvPr/>
        </p:nvPicPr>
        <p:blipFill>
          <a:blip r:embed="rId3"/>
          <a:stretch>
            <a:fillRect/>
          </a:stretch>
        </p:blipFill>
        <p:spPr>
          <a:xfrm>
            <a:off x="5128598" y="1605536"/>
            <a:ext cx="6302768" cy="4267889"/>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n upward-sloping marginal cost curve for a small firm that must reduce pollution.">
            <a:extLst>
              <a:ext uri="{FF2B5EF4-FFF2-40B4-BE49-F238E27FC236}">
                <a16:creationId xmlns:a16="http://schemas.microsoft.com/office/drawing/2014/main" id="{B1A9D641-E4B5-4F4E-820A-F8C2F775AE32}"/>
              </a:ext>
            </a:extLst>
          </p:cNvPr>
          <p:cNvPicPr>
            <a:picLocks noChangeAspect="1"/>
          </p:cNvPicPr>
          <p:nvPr/>
        </p:nvPicPr>
        <p:blipFill>
          <a:blip r:embed="rId3"/>
          <a:stretch>
            <a:fillRect/>
          </a:stretch>
        </p:blipFill>
        <p:spPr>
          <a:xfrm>
            <a:off x="5128598" y="1605536"/>
            <a:ext cx="6302768" cy="4267889"/>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Pollution Charges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EC5AD953-50AD-435A-B96D-B61E5E7614B7}"/>
              </a:ext>
            </a:extLst>
          </p:cNvPr>
          <p:cNvGrpSpPr/>
          <p:nvPr/>
        </p:nvGrpSpPr>
        <p:grpSpPr>
          <a:xfrm>
            <a:off x="1415845" y="1601418"/>
            <a:ext cx="3545603" cy="1879621"/>
            <a:chOff x="542921" y="1736760"/>
            <a:chExt cx="8058156" cy="1263167"/>
          </a:xfrm>
          <a:solidFill>
            <a:srgbClr val="627981"/>
          </a:solidFill>
        </p:grpSpPr>
        <p:sp>
          <p:nvSpPr>
            <p:cNvPr id="8" name="Rectangle 7">
              <a:extLst>
                <a:ext uri="{FF2B5EF4-FFF2-40B4-BE49-F238E27FC236}">
                  <a16:creationId xmlns:a16="http://schemas.microsoft.com/office/drawing/2014/main" id="{F02E5F54-4717-4C04-A470-4BF2817256DF}"/>
                </a:ext>
              </a:extLst>
            </p:cNvPr>
            <p:cNvSpPr/>
            <p:nvPr/>
          </p:nvSpPr>
          <p:spPr>
            <a:xfrm>
              <a:off x="542923" y="1736760"/>
              <a:ext cx="8058154" cy="12631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3353AFED-B9FA-45A1-A98A-45D5C20172DF}"/>
                </a:ext>
              </a:extLst>
            </p:cNvPr>
            <p:cNvSpPr txBox="1"/>
            <p:nvPr/>
          </p:nvSpPr>
          <p:spPr>
            <a:xfrm>
              <a:off x="542921" y="1812135"/>
              <a:ext cx="7807571" cy="118779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 has no incentive to reduce pollutants beyond the point of the pollution tax because this would be more costly than the tax.</a:t>
              </a:r>
            </a:p>
          </p:txBody>
        </p:sp>
      </p:grpSp>
      <p:cxnSp>
        <p:nvCxnSpPr>
          <p:cNvPr id="3" name="Straight Arrow Connector 2">
            <a:extLst>
              <a:ext uri="{FF2B5EF4-FFF2-40B4-BE49-F238E27FC236}">
                <a16:creationId xmlns:a16="http://schemas.microsoft.com/office/drawing/2014/main" id="{DB7186E1-751A-49E7-AC4E-C3343BF7D2ED}"/>
              </a:ext>
            </a:extLst>
          </p:cNvPr>
          <p:cNvCxnSpPr>
            <a:cxnSpLocks/>
          </p:cNvCxnSpPr>
          <p:nvPr/>
        </p:nvCxnSpPr>
        <p:spPr>
          <a:xfrm>
            <a:off x="4961448" y="2787027"/>
            <a:ext cx="3808926" cy="1254031"/>
          </a:xfrm>
          <a:prstGeom prst="straightConnector1">
            <a:avLst/>
          </a:prstGeom>
          <a:ln>
            <a:solidFill>
              <a:srgbClr val="62798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85038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5614"/>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Marketable Permits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465228"/>
            <a:ext cx="8058154" cy="1041763"/>
            <a:chOff x="542923" y="1736761"/>
            <a:chExt cx="8058154" cy="1041763"/>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10417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652448" y="1762861"/>
              <a:ext cx="7807571" cy="1015663"/>
            </a:xfrm>
            <a:prstGeom prst="rect">
              <a:avLst/>
            </a:prstGeom>
            <a:grpFill/>
          </p:spPr>
          <p:txBody>
            <a:bodyPr wrap="square" rtlCol="0">
              <a:spAutoFit/>
            </a:bodyPr>
            <a:lstStyle/>
            <a:p>
              <a:pPr algn="ctr"/>
              <a:r>
                <a:rPr lang="en-US" sz="2000" dirty="0">
                  <a:solidFill>
                    <a:schemeClr val="bg1"/>
                  </a:solidFill>
                </a:rPr>
                <a:t>In order to limit the amount of pollution emitted into the environment, governments can give companies marketable permits that allow a certain amount of pollution.</a:t>
              </a:r>
            </a:p>
          </p:txBody>
        </p:sp>
      </p:grpSp>
      <p:pic>
        <p:nvPicPr>
          <p:cNvPr id="2050" name="Picture 2" descr="A photograph of a factory spewing pollution into the air">
            <a:extLst>
              <a:ext uri="{FF2B5EF4-FFF2-40B4-BE49-F238E27FC236}">
                <a16:creationId xmlns:a16="http://schemas.microsoft.com/office/drawing/2014/main" id="{41CE7B30-49FB-4288-9873-D1CCD08AB0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0778" y="2834311"/>
            <a:ext cx="6290442" cy="3648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78056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5614"/>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Marketable Permits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city or state government may set up a marketable permit program (e.g. cap-and-trade).</a:t>
              </a:r>
            </a:p>
          </p:txBody>
        </p:sp>
      </p:grpSp>
      <p:grpSp>
        <p:nvGrpSpPr>
          <p:cNvPr id="21" name="Group 20">
            <a:extLst>
              <a:ext uri="{FF2B5EF4-FFF2-40B4-BE49-F238E27FC236}">
                <a16:creationId xmlns:a16="http://schemas.microsoft.com/office/drawing/2014/main" id="{35FE41FD-71CE-4F8F-A381-B3616496F106}"/>
              </a:ext>
            </a:extLst>
          </p:cNvPr>
          <p:cNvGrpSpPr/>
          <p:nvPr/>
        </p:nvGrpSpPr>
        <p:grpSpPr>
          <a:xfrm>
            <a:off x="2066922" y="252929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E3E99E-228F-464E-94DD-1908383D78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CC6AE44-9FD4-4B87-A93F-A2F1B19ED5C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State and local governments determine the overall level of pollution they will allow.</a:t>
              </a:r>
            </a:p>
          </p:txBody>
        </p:sp>
      </p:grpSp>
      <p:grpSp>
        <p:nvGrpSpPr>
          <p:cNvPr id="24" name="Group 23">
            <a:extLst>
              <a:ext uri="{FF2B5EF4-FFF2-40B4-BE49-F238E27FC236}">
                <a16:creationId xmlns:a16="http://schemas.microsoft.com/office/drawing/2014/main" id="{07ED9248-4886-485F-972E-5776D14DC957}"/>
              </a:ext>
            </a:extLst>
          </p:cNvPr>
          <p:cNvGrpSpPr/>
          <p:nvPr/>
        </p:nvGrpSpPr>
        <p:grpSpPr>
          <a:xfrm>
            <a:off x="2066922" y="347768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B5D2F15-BF49-4689-B495-4C535BD45E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9263F10B-8399-4878-A43F-DB5E31B9B94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divides permits allowing the determined level of pollution among firms.</a:t>
              </a:r>
            </a:p>
          </p:txBody>
        </p:sp>
      </p:grpSp>
      <p:grpSp>
        <p:nvGrpSpPr>
          <p:cNvPr id="29" name="Group 28">
            <a:extLst>
              <a:ext uri="{FF2B5EF4-FFF2-40B4-BE49-F238E27FC236}">
                <a16:creationId xmlns:a16="http://schemas.microsoft.com/office/drawing/2014/main" id="{FD49E751-B761-4075-B911-7D339307EE1D}"/>
              </a:ext>
            </a:extLst>
          </p:cNvPr>
          <p:cNvGrpSpPr/>
          <p:nvPr/>
        </p:nvGrpSpPr>
        <p:grpSpPr>
          <a:xfrm>
            <a:off x="2066922" y="4422018"/>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F2899CAD-E8BF-478D-AAAB-20C406C4C4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AE17C0B0-5D9C-472C-9DE1-E67FB0DE4F68}"/>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may buy and sell the permits.</a:t>
              </a:r>
            </a:p>
          </p:txBody>
        </p:sp>
      </p:grpSp>
    </p:spTree>
    <p:extLst>
      <p:ext uri="{BB962C8B-B14F-4D97-AF65-F5344CB8AC3E}">
        <p14:creationId xmlns:p14="http://schemas.microsoft.com/office/powerpoint/2010/main" val="2575179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Marketable Permits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0B96BCBE-3FC8-4F71-B8B7-8DEEE8627444}"/>
              </a:ext>
            </a:extLst>
          </p:cNvPr>
          <p:cNvGraphicFramePr>
            <a:graphicFrameLocks noGrp="1"/>
          </p:cNvGraphicFramePr>
          <p:nvPr/>
        </p:nvGraphicFramePr>
        <p:xfrm>
          <a:off x="664780" y="3039755"/>
          <a:ext cx="10862440" cy="3479800"/>
        </p:xfrm>
        <a:graphic>
          <a:graphicData uri="http://schemas.openxmlformats.org/drawingml/2006/table">
            <a:tbl>
              <a:tblPr firstRow="1" bandRow="1">
                <a:tableStyleId>{5C22544A-7EE6-4342-B048-85BDC9FD1C3A}</a:tableStyleId>
              </a:tblPr>
              <a:tblGrid>
                <a:gridCol w="2380593">
                  <a:extLst>
                    <a:ext uri="{9D8B030D-6E8A-4147-A177-3AD203B41FA5}">
                      <a16:colId xmlns:a16="http://schemas.microsoft.com/office/drawing/2014/main" val="1543613008"/>
                    </a:ext>
                  </a:extLst>
                </a:gridCol>
                <a:gridCol w="1964383">
                  <a:extLst>
                    <a:ext uri="{9D8B030D-6E8A-4147-A177-3AD203B41FA5}">
                      <a16:colId xmlns:a16="http://schemas.microsoft.com/office/drawing/2014/main" val="3577331236"/>
                    </a:ext>
                  </a:extLst>
                </a:gridCol>
                <a:gridCol w="2172488">
                  <a:extLst>
                    <a:ext uri="{9D8B030D-6E8A-4147-A177-3AD203B41FA5}">
                      <a16:colId xmlns:a16="http://schemas.microsoft.com/office/drawing/2014/main" val="3885028966"/>
                    </a:ext>
                  </a:extLst>
                </a:gridCol>
                <a:gridCol w="2172488">
                  <a:extLst>
                    <a:ext uri="{9D8B030D-6E8A-4147-A177-3AD203B41FA5}">
                      <a16:colId xmlns:a16="http://schemas.microsoft.com/office/drawing/2014/main" val="2213913101"/>
                    </a:ext>
                  </a:extLst>
                </a:gridCol>
                <a:gridCol w="2172488">
                  <a:extLst>
                    <a:ext uri="{9D8B030D-6E8A-4147-A177-3AD203B41FA5}">
                      <a16:colId xmlns:a16="http://schemas.microsoft.com/office/drawing/2014/main" val="3931738822"/>
                    </a:ext>
                  </a:extLst>
                </a:gridCol>
              </a:tblGrid>
              <a:tr h="370840">
                <a:tc>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Firm Alpha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Firm Beta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Firm Gamma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Firm Delta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11209298"/>
                  </a:ext>
                </a:extLst>
              </a:tr>
              <a:tr h="370840">
                <a:tc>
                  <a:txBody>
                    <a:bodyPr/>
                    <a:lstStyle/>
                    <a:p>
                      <a:pPr algn="ctr"/>
                      <a:r>
                        <a:rPr lang="en-US" b="0" dirty="0">
                          <a:solidFill>
                            <a:schemeClr val="tx1"/>
                          </a:solidFill>
                        </a:rPr>
                        <a:t>Current emissions: permits distributed free for this amount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200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400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600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62972920"/>
                  </a:ext>
                </a:extLst>
              </a:tr>
              <a:tr h="370840">
                <a:tc>
                  <a:txBody>
                    <a:bodyPr/>
                    <a:lstStyle/>
                    <a:p>
                      <a:pPr algn="ctr"/>
                      <a:r>
                        <a:rPr lang="en-US" b="0" dirty="0">
                          <a:solidFill>
                            <a:schemeClr val="tx1"/>
                          </a:solidFill>
                        </a:rPr>
                        <a:t>How much pollution will these permits allow in one 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100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200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300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41794411"/>
                  </a:ext>
                </a:extLst>
              </a:tr>
              <a:tr h="370840">
                <a:tc>
                  <a:txBody>
                    <a:bodyPr/>
                    <a:lstStyle/>
                    <a:p>
                      <a:pPr algn="ctr"/>
                      <a:r>
                        <a:rPr lang="en-US" b="0" dirty="0">
                          <a:solidFill>
                            <a:schemeClr val="tx1"/>
                          </a:solidFill>
                        </a:rPr>
                        <a:t>Actual emissions one year in the future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150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200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200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50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9814805"/>
                  </a:ext>
                </a:extLst>
              </a:tr>
              <a:tr h="370840">
                <a:tc>
                  <a:txBody>
                    <a:bodyPr/>
                    <a:lstStyle/>
                    <a:p>
                      <a:pPr algn="ctr"/>
                      <a:r>
                        <a:rPr lang="en-US" b="0" dirty="0">
                          <a:solidFill>
                            <a:schemeClr val="tx1"/>
                          </a:solidFill>
                        </a:rPr>
                        <a:t>Buyer or seller of marketable permit?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Buys permits for 50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Doesn't buy or sell permits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Sells permits for 100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Buys permits for 50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25470781"/>
                  </a:ext>
                </a:extLst>
              </a:tr>
            </a:tbl>
          </a:graphicData>
        </a:graphic>
      </p:graphicFrame>
      <p:grpSp>
        <p:nvGrpSpPr>
          <p:cNvPr id="12" name="Group 11">
            <a:extLst>
              <a:ext uri="{FF2B5EF4-FFF2-40B4-BE49-F238E27FC236}">
                <a16:creationId xmlns:a16="http://schemas.microsoft.com/office/drawing/2014/main" id="{CC2BFB19-81E0-4300-B35F-B9ACF583C5DF}"/>
              </a:ext>
            </a:extLst>
          </p:cNvPr>
          <p:cNvGrpSpPr/>
          <p:nvPr/>
        </p:nvGrpSpPr>
        <p:grpSpPr>
          <a:xfrm>
            <a:off x="2066923" y="1383374"/>
            <a:ext cx="8058154" cy="1349540"/>
            <a:chOff x="542923" y="1736761"/>
            <a:chExt cx="8058154" cy="1349540"/>
          </a:xfrm>
          <a:solidFill>
            <a:srgbClr val="627981"/>
          </a:solidFill>
        </p:grpSpPr>
        <p:sp>
          <p:nvSpPr>
            <p:cNvPr id="13" name="Rectangle 12">
              <a:extLst>
                <a:ext uri="{FF2B5EF4-FFF2-40B4-BE49-F238E27FC236}">
                  <a16:creationId xmlns:a16="http://schemas.microsoft.com/office/drawing/2014/main" id="{6FA336AD-AFC0-4A26-B2F1-232362BF44D1}"/>
                </a:ext>
              </a:extLst>
            </p:cNvPr>
            <p:cNvSpPr/>
            <p:nvPr/>
          </p:nvSpPr>
          <p:spPr>
            <a:xfrm>
              <a:off x="542923" y="1736761"/>
              <a:ext cx="8058154" cy="13495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303F8C63-C5C7-4584-962B-23438CFE21C8}"/>
                </a:ext>
              </a:extLst>
            </p:cNvPr>
            <p:cNvSpPr txBox="1"/>
            <p:nvPr/>
          </p:nvSpPr>
          <p:spPr>
            <a:xfrm>
              <a:off x="542923" y="1762862"/>
              <a:ext cx="7807571" cy="1323439"/>
            </a:xfrm>
            <a:prstGeom prst="rect">
              <a:avLst/>
            </a:prstGeom>
            <a:grpFill/>
          </p:spPr>
          <p:txBody>
            <a:bodyPr wrap="square" rtlCol="0">
              <a:spAutoFit/>
            </a:bodyPr>
            <a:lstStyle/>
            <a:p>
              <a:pPr algn="ctr"/>
              <a:r>
                <a:rPr lang="en-US" sz="2000" dirty="0">
                  <a:solidFill>
                    <a:schemeClr val="bg1"/>
                  </a:solidFill>
                </a:rPr>
                <a:t>Firms will buy and sell permits. For example, Alpha can reduce its pollution at a relatively low cost to 150 tons, but it still has 50 tons of pollution above its permitted amount. Alpha will buy permits from Gamma for the 50 tons over its 100-ton limit.</a:t>
              </a:r>
            </a:p>
          </p:txBody>
        </p:sp>
      </p:grpSp>
    </p:spTree>
    <p:extLst>
      <p:ext uri="{BB962C8B-B14F-4D97-AF65-F5344CB8AC3E}">
        <p14:creationId xmlns:p14="http://schemas.microsoft.com/office/powerpoint/2010/main" val="26347290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Better-Defined Property Rights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E87799D7-497B-45CF-B9F4-C0C27CC9EF43}"/>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B4D50EE3-80B6-44A6-9D83-E72BFB718E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18F7A51-AFDC-46FA-A482-AF8E2C57D9D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Property rights </a:t>
              </a:r>
              <a:r>
                <a:rPr lang="en-US" sz="2000" dirty="0">
                  <a:solidFill>
                    <a:schemeClr val="bg1"/>
                  </a:solidFill>
                </a:rPr>
                <a:t>are the legal rights of ownership on which others are not allowed to infringe without paying compensation.</a:t>
              </a:r>
            </a:p>
          </p:txBody>
        </p:sp>
      </p:grpSp>
      <p:grpSp>
        <p:nvGrpSpPr>
          <p:cNvPr id="13" name="Group 12">
            <a:extLst>
              <a:ext uri="{FF2B5EF4-FFF2-40B4-BE49-F238E27FC236}">
                <a16:creationId xmlns:a16="http://schemas.microsoft.com/office/drawing/2014/main" id="{32CB5410-B048-491B-9AE3-582221C2C832}"/>
              </a:ext>
            </a:extLst>
          </p:cNvPr>
          <p:cNvGrpSpPr/>
          <p:nvPr/>
        </p:nvGrpSpPr>
        <p:grpSpPr>
          <a:xfrm>
            <a:off x="2066922" y="252929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CCC47E3-CA6C-426E-A93A-DC0278E420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1990C480-1B11-45A7-9E30-BD5227E62DAF}"/>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property rights approach is highly relevant in cases involving endangered species, for example.</a:t>
              </a:r>
            </a:p>
          </p:txBody>
        </p:sp>
      </p:grpSp>
      <p:grpSp>
        <p:nvGrpSpPr>
          <p:cNvPr id="16" name="Group 15">
            <a:extLst>
              <a:ext uri="{FF2B5EF4-FFF2-40B4-BE49-F238E27FC236}">
                <a16:creationId xmlns:a16="http://schemas.microsoft.com/office/drawing/2014/main" id="{996E6439-9462-4D91-95C6-F43E02748543}"/>
              </a:ext>
            </a:extLst>
          </p:cNvPr>
          <p:cNvGrpSpPr/>
          <p:nvPr/>
        </p:nvGrpSpPr>
        <p:grpSpPr>
          <a:xfrm>
            <a:off x="2066922" y="347768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92257551-5D08-457F-B4E5-9C1B94AD19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D730338-3812-4D66-9D06-DF29BF966C0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government's endangered species list includes about 1,000 plants and animals, and about 90% live on privately owned land.</a:t>
              </a:r>
            </a:p>
          </p:txBody>
        </p:sp>
      </p:grpSp>
      <p:grpSp>
        <p:nvGrpSpPr>
          <p:cNvPr id="19" name="Group 18">
            <a:extLst>
              <a:ext uri="{FF2B5EF4-FFF2-40B4-BE49-F238E27FC236}">
                <a16:creationId xmlns:a16="http://schemas.microsoft.com/office/drawing/2014/main" id="{7A92412B-EF25-4496-934B-9F8B0A3E42F6}"/>
              </a:ext>
            </a:extLst>
          </p:cNvPr>
          <p:cNvGrpSpPr/>
          <p:nvPr/>
        </p:nvGrpSpPr>
        <p:grpSpPr>
          <a:xfrm>
            <a:off x="2066922" y="442606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B86E572D-92FB-47E2-B2FF-FA4E73493C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2DF8B67B-A203-44C0-BB14-A4D67E391F7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protection of these endangered species requires careful thinking about incentives and property rights.</a:t>
              </a:r>
            </a:p>
          </p:txBody>
        </p:sp>
      </p:grpSp>
    </p:spTree>
    <p:extLst>
      <p:ext uri="{BB962C8B-B14F-4D97-AF65-F5344CB8AC3E}">
        <p14:creationId xmlns:p14="http://schemas.microsoft.com/office/powerpoint/2010/main" val="2614364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Economics of Pollution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CE2B92E4-7C2D-4B51-9B32-4CE524A5D164}"/>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034C219-F2FA-4A3D-8C0A-DCCC4CE999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25931BD-AF33-4931-B3D4-39347B94720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problem of pollution arises for every economy in the world, whether high- or low-income, market-oriented or command-oriented. </a:t>
              </a:r>
            </a:p>
          </p:txBody>
        </p:sp>
      </p:grpSp>
      <p:grpSp>
        <p:nvGrpSpPr>
          <p:cNvPr id="13" name="Group 12">
            <a:extLst>
              <a:ext uri="{FF2B5EF4-FFF2-40B4-BE49-F238E27FC236}">
                <a16:creationId xmlns:a16="http://schemas.microsoft.com/office/drawing/2014/main" id="{35B2ABB4-FFBE-47F7-9922-AF14F85C4414}"/>
              </a:ext>
            </a:extLst>
          </p:cNvPr>
          <p:cNvGrpSpPr/>
          <p:nvPr/>
        </p:nvGrpSpPr>
        <p:grpSpPr>
          <a:xfrm>
            <a:off x="2066922" y="250495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C6E4313-0E84-4ED3-AA69-4FA6ADB187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50D4B806-9E87-4CCA-8DEF-6A45F1A46CF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country needs to strike some balance between production and environmental quality. </a:t>
              </a:r>
            </a:p>
          </p:txBody>
        </p:sp>
      </p:grpSp>
      <p:grpSp>
        <p:nvGrpSpPr>
          <p:cNvPr id="16" name="Group 15">
            <a:extLst>
              <a:ext uri="{FF2B5EF4-FFF2-40B4-BE49-F238E27FC236}">
                <a16:creationId xmlns:a16="http://schemas.microsoft.com/office/drawing/2014/main" id="{CC746CB9-6715-4EA5-88FD-40A693A93C99}"/>
              </a:ext>
            </a:extLst>
          </p:cNvPr>
          <p:cNvGrpSpPr/>
          <p:nvPr/>
        </p:nvGrpSpPr>
        <p:grpSpPr>
          <a:xfrm>
            <a:off x="2066922"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FB728B8-B223-49B0-AA5E-135905D9DE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5DB0CBD-5242-489A-8B5C-E330460A8B0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may fail to take certain social costs, like pollution, into their planning if they do not need to pay these costs.</a:t>
              </a:r>
            </a:p>
          </p:txBody>
        </p:sp>
      </p:grpSp>
      <p:grpSp>
        <p:nvGrpSpPr>
          <p:cNvPr id="19" name="Group 18">
            <a:extLst>
              <a:ext uri="{FF2B5EF4-FFF2-40B4-BE49-F238E27FC236}">
                <a16:creationId xmlns:a16="http://schemas.microsoft.com/office/drawing/2014/main" id="{24452304-23E0-493F-B272-1A83EF6413F2}"/>
              </a:ext>
            </a:extLst>
          </p:cNvPr>
          <p:cNvGrpSpPr/>
          <p:nvPr/>
        </p:nvGrpSpPr>
        <p:grpSpPr>
          <a:xfrm>
            <a:off x="2066922" y="435304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ED5B80E-7D14-4393-9724-01CC88AD5AA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B2F70526-1F70-4767-A5DA-300E179AD61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Traditionally, policies for environmental protection have focused on governmental limits on how much of each pollutant could be emitted.</a:t>
              </a:r>
            </a:p>
          </p:txBody>
        </p:sp>
      </p:grpSp>
    </p:spTree>
    <p:extLst>
      <p:ext uri="{BB962C8B-B14F-4D97-AF65-F5344CB8AC3E}">
        <p14:creationId xmlns:p14="http://schemas.microsoft.com/office/powerpoint/2010/main" val="28582525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Property Rights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074" name="Picture 2" descr="A photograph of a small endangered animal">
            <a:extLst>
              <a:ext uri="{FF2B5EF4-FFF2-40B4-BE49-F238E27FC236}">
                <a16:creationId xmlns:a16="http://schemas.microsoft.com/office/drawing/2014/main" id="{741F2C23-4302-409A-91B1-C309DE0B62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6904" y="2609896"/>
            <a:ext cx="2598191" cy="3909659"/>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a:extLst>
              <a:ext uri="{FF2B5EF4-FFF2-40B4-BE49-F238E27FC236}">
                <a16:creationId xmlns:a16="http://schemas.microsoft.com/office/drawing/2014/main" id="{B9D6D0FE-B46B-4EBD-8F8E-7790EF3CDDFA}"/>
              </a:ext>
            </a:extLst>
          </p:cNvPr>
          <p:cNvGrpSpPr/>
          <p:nvPr/>
        </p:nvGrpSpPr>
        <p:grpSpPr>
          <a:xfrm>
            <a:off x="2066922" y="1474062"/>
            <a:ext cx="8058154" cy="799680"/>
            <a:chOff x="542923" y="1736761"/>
            <a:chExt cx="8058154" cy="1041763"/>
          </a:xfrm>
          <a:solidFill>
            <a:srgbClr val="627981"/>
          </a:solidFill>
        </p:grpSpPr>
        <p:sp>
          <p:nvSpPr>
            <p:cNvPr id="23" name="Rectangle 22">
              <a:extLst>
                <a:ext uri="{FF2B5EF4-FFF2-40B4-BE49-F238E27FC236}">
                  <a16:creationId xmlns:a16="http://schemas.microsoft.com/office/drawing/2014/main" id="{FAE14BB1-6A3E-4A52-9910-2E733EEDDD2A}"/>
                </a:ext>
              </a:extLst>
            </p:cNvPr>
            <p:cNvSpPr/>
            <p:nvPr/>
          </p:nvSpPr>
          <p:spPr>
            <a:xfrm>
              <a:off x="542923" y="1736761"/>
              <a:ext cx="8058154" cy="10417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4" name="TextBox 23">
              <a:extLst>
                <a:ext uri="{FF2B5EF4-FFF2-40B4-BE49-F238E27FC236}">
                  <a16:creationId xmlns:a16="http://schemas.microsoft.com/office/drawing/2014/main" id="{E5D2CC08-4D4E-4241-9D1B-02DAEB1EDCA7}"/>
                </a:ext>
              </a:extLst>
            </p:cNvPr>
            <p:cNvSpPr txBox="1"/>
            <p:nvPr/>
          </p:nvSpPr>
          <p:spPr>
            <a:xfrm>
              <a:off x="668214" y="1799173"/>
              <a:ext cx="7807571" cy="707886"/>
            </a:xfrm>
            <a:prstGeom prst="rect">
              <a:avLst/>
            </a:prstGeom>
            <a:grpFill/>
          </p:spPr>
          <p:txBody>
            <a:bodyPr wrap="square" rtlCol="0">
              <a:spAutoFit/>
            </a:bodyPr>
            <a:lstStyle/>
            <a:p>
              <a:pPr algn="ctr"/>
              <a:r>
                <a:rPr lang="en-US" sz="2000" dirty="0">
                  <a:solidFill>
                    <a:schemeClr val="bg1"/>
                  </a:solidFill>
                </a:rPr>
                <a:t>The protection of endangered species on privately owned land has created unintended incentives for landowners.</a:t>
              </a:r>
            </a:p>
          </p:txBody>
        </p:sp>
      </p:grpSp>
    </p:spTree>
    <p:extLst>
      <p:ext uri="{BB962C8B-B14F-4D97-AF65-F5344CB8AC3E}">
        <p14:creationId xmlns:p14="http://schemas.microsoft.com/office/powerpoint/2010/main" val="38005971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Applying Market-Oriented Environmental Tools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E87799D7-497B-45CF-B9F4-C0C27CC9EF43}"/>
              </a:ext>
            </a:extLst>
          </p:cNvPr>
          <p:cNvGrpSpPr/>
          <p:nvPr/>
        </p:nvGrpSpPr>
        <p:grpSpPr>
          <a:xfrm>
            <a:off x="2066921" y="1580912"/>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B4D50EE3-80B6-44A6-9D83-E72BFB718E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18F7A51-AFDC-46FA-A482-AF8E2C57D9D0}"/>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Specific policy tools will work better in some situations than in others.</a:t>
              </a:r>
            </a:p>
          </p:txBody>
        </p:sp>
      </p:grpSp>
      <p:grpSp>
        <p:nvGrpSpPr>
          <p:cNvPr id="13" name="Group 12">
            <a:extLst>
              <a:ext uri="{FF2B5EF4-FFF2-40B4-BE49-F238E27FC236}">
                <a16:creationId xmlns:a16="http://schemas.microsoft.com/office/drawing/2014/main" id="{32CB5410-B048-491B-9AE3-582221C2C832}"/>
              </a:ext>
            </a:extLst>
          </p:cNvPr>
          <p:cNvGrpSpPr/>
          <p:nvPr/>
        </p:nvGrpSpPr>
        <p:grpSpPr>
          <a:xfrm>
            <a:off x="2066922" y="252929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CCC47E3-CA6C-426E-A93A-DC0278E420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1990C480-1B11-45A7-9E30-BD5227E62DAF}"/>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marketable permits work best when a few dozen or few hundred parties are highly interested in trading.</a:t>
              </a:r>
            </a:p>
          </p:txBody>
        </p:sp>
      </p:grpSp>
      <p:grpSp>
        <p:nvGrpSpPr>
          <p:cNvPr id="16" name="Group 15">
            <a:extLst>
              <a:ext uri="{FF2B5EF4-FFF2-40B4-BE49-F238E27FC236}">
                <a16:creationId xmlns:a16="http://schemas.microsoft.com/office/drawing/2014/main" id="{996E6439-9462-4D91-95C6-F43E02748543}"/>
              </a:ext>
            </a:extLst>
          </p:cNvPr>
          <p:cNvGrpSpPr/>
          <p:nvPr/>
        </p:nvGrpSpPr>
        <p:grpSpPr>
          <a:xfrm>
            <a:off x="2066922" y="347768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92257551-5D08-457F-B4E5-9C1B94AD19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D730338-3812-4D66-9D06-DF29BF966C0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cases in which many users emit small amounts of pollution and have no interest in trading, pollution charges offer a better choice.</a:t>
              </a:r>
            </a:p>
          </p:txBody>
        </p:sp>
      </p:grpSp>
      <p:grpSp>
        <p:nvGrpSpPr>
          <p:cNvPr id="19" name="Group 18">
            <a:extLst>
              <a:ext uri="{FF2B5EF4-FFF2-40B4-BE49-F238E27FC236}">
                <a16:creationId xmlns:a16="http://schemas.microsoft.com/office/drawing/2014/main" id="{7A92412B-EF25-4496-934B-9F8B0A3E42F6}"/>
              </a:ext>
            </a:extLst>
          </p:cNvPr>
          <p:cNvGrpSpPr/>
          <p:nvPr/>
        </p:nvGrpSpPr>
        <p:grpSpPr>
          <a:xfrm>
            <a:off x="2066922" y="442606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B86E572D-92FB-47E2-B2FF-FA4E73493C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2DF8B67B-A203-44C0-BB14-A4D67E391F7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Alternatively, the government could combine marketable permits with a pollution tax on any emissions not covered by a permit.</a:t>
              </a:r>
            </a:p>
          </p:txBody>
        </p:sp>
      </p:grpSp>
    </p:spTree>
    <p:extLst>
      <p:ext uri="{BB962C8B-B14F-4D97-AF65-F5344CB8AC3E}">
        <p14:creationId xmlns:p14="http://schemas.microsoft.com/office/powerpoint/2010/main" val="29218919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9" y="1383374"/>
            <a:ext cx="8429624" cy="5016758"/>
          </a:xfrm>
          <a:prstGeom prst="rect">
            <a:avLst/>
          </a:prstGeom>
          <a:solidFill>
            <a:srgbClr val="627981"/>
          </a:solidFill>
        </p:spPr>
        <p:txBody>
          <a:bodyPr wrap="square" rtlCol="0">
            <a:spAutoFit/>
          </a:bodyPr>
          <a:lstStyle/>
          <a:p>
            <a:endParaRPr lang="en-US" sz="2000" dirty="0">
              <a:solidFill>
                <a:schemeClr val="bg1"/>
              </a:solidFill>
            </a:endParaRPr>
          </a:p>
          <a:p>
            <a:r>
              <a:rPr lang="en-US" sz="2000" dirty="0">
                <a:solidFill>
                  <a:schemeClr val="bg1"/>
                </a:solidFill>
              </a:rPr>
              <a:t>Property rights are the ________ rights of ________ on which others are not allowed to infringe without paying compensation.</a:t>
            </a:r>
          </a:p>
          <a:p>
            <a:endParaRPr lang="en-US" sz="2000" dirty="0">
              <a:solidFill>
                <a:schemeClr val="bg1"/>
              </a:solidFill>
            </a:endParaRPr>
          </a:p>
          <a:p>
            <a:r>
              <a:rPr lang="en-US" sz="2000" dirty="0">
                <a:solidFill>
                  <a:schemeClr val="bg1"/>
                </a:solidFill>
              </a:rPr>
              <a:t>☐ legal; households</a:t>
            </a:r>
          </a:p>
          <a:p>
            <a:r>
              <a:rPr lang="en-US" sz="2000" dirty="0">
                <a:solidFill>
                  <a:schemeClr val="bg1"/>
                </a:solidFill>
              </a:rPr>
              <a:t>☐ ownership; firms</a:t>
            </a:r>
          </a:p>
          <a:p>
            <a:r>
              <a:rPr lang="en-US" sz="2000" dirty="0">
                <a:solidFill>
                  <a:schemeClr val="bg1"/>
                </a:solidFill>
              </a:rPr>
              <a:t>☐ firms’; ownership</a:t>
            </a:r>
          </a:p>
          <a:p>
            <a:r>
              <a:rPr lang="en-US" sz="2000" dirty="0">
                <a:solidFill>
                  <a:schemeClr val="bg1"/>
                </a:solidFill>
              </a:rPr>
              <a:t>☐ legal; ownership</a:t>
            </a:r>
          </a:p>
          <a:p>
            <a:endParaRPr lang="en-US" sz="2000" dirty="0">
              <a:solidFill>
                <a:schemeClr val="bg1"/>
              </a:solidFill>
            </a:endParaRPr>
          </a:p>
          <a:p>
            <a:r>
              <a:rPr lang="en-US" sz="2000" dirty="0">
                <a:solidFill>
                  <a:schemeClr val="bg1"/>
                </a:solidFill>
              </a:rPr>
              <a:t>Environmental law built on ________ and ________ tends to be more effective than the command and-control approach.</a:t>
            </a:r>
          </a:p>
          <a:p>
            <a:endParaRPr lang="en-US" sz="2000" dirty="0">
              <a:solidFill>
                <a:schemeClr val="bg1"/>
              </a:solidFill>
            </a:endParaRPr>
          </a:p>
          <a:p>
            <a:r>
              <a:rPr lang="en-US" sz="2000" dirty="0">
                <a:solidFill>
                  <a:schemeClr val="bg1"/>
                </a:solidFill>
              </a:rPr>
              <a:t>☐ property rights; flexibility</a:t>
            </a:r>
          </a:p>
          <a:p>
            <a:r>
              <a:rPr lang="en-US" sz="2000" dirty="0">
                <a:solidFill>
                  <a:schemeClr val="bg1"/>
                </a:solidFill>
              </a:rPr>
              <a:t>☐ incentives; property rights</a:t>
            </a:r>
          </a:p>
          <a:p>
            <a:r>
              <a:rPr lang="en-US" sz="2000" dirty="0">
                <a:solidFill>
                  <a:schemeClr val="bg1"/>
                </a:solidFill>
              </a:rPr>
              <a:t>☐ incentives; flexibility</a:t>
            </a:r>
          </a:p>
          <a:p>
            <a:endParaRPr lang="en-US" sz="2000" dirty="0">
              <a:solidFill>
                <a:schemeClr val="bg1"/>
              </a:solidFill>
            </a:endParaRPr>
          </a:p>
        </p:txBody>
      </p:sp>
    </p:spTree>
    <p:extLst>
      <p:ext uri="{BB962C8B-B14F-4D97-AF65-F5344CB8AC3E}">
        <p14:creationId xmlns:p14="http://schemas.microsoft.com/office/powerpoint/2010/main" val="5746998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9" y="1383374"/>
            <a:ext cx="8429624" cy="4985980"/>
          </a:xfrm>
          <a:prstGeom prst="rect">
            <a:avLst/>
          </a:prstGeom>
          <a:solidFill>
            <a:srgbClr val="627981"/>
          </a:solidFill>
        </p:spPr>
        <p:txBody>
          <a:bodyPr wrap="square" rtlCol="0">
            <a:spAutoFit/>
          </a:bodyPr>
          <a:lstStyle/>
          <a:p>
            <a:endParaRPr lang="en-US" sz="2000" dirty="0">
              <a:solidFill>
                <a:schemeClr val="bg1"/>
              </a:solidFill>
            </a:endParaRPr>
          </a:p>
          <a:p>
            <a:r>
              <a:rPr lang="en-US" sz="2000" dirty="0">
                <a:solidFill>
                  <a:schemeClr val="bg1"/>
                </a:solidFill>
              </a:rPr>
              <a:t>Property rights are the ________ rights of ________ on which others are not allowed to infringe without paying compensation.</a:t>
            </a:r>
          </a:p>
          <a:p>
            <a:endParaRPr lang="en-US" sz="2000" dirty="0">
              <a:solidFill>
                <a:schemeClr val="bg1"/>
              </a:solidFill>
            </a:endParaRPr>
          </a:p>
          <a:p>
            <a:r>
              <a:rPr lang="en-US" sz="2000" dirty="0">
                <a:solidFill>
                  <a:schemeClr val="bg1"/>
                </a:solidFill>
              </a:rPr>
              <a:t>☐ legal; households</a:t>
            </a:r>
          </a:p>
          <a:p>
            <a:r>
              <a:rPr lang="en-US" sz="2000" dirty="0">
                <a:solidFill>
                  <a:schemeClr val="bg1"/>
                </a:solidFill>
              </a:rPr>
              <a:t>☐ ownership; firms</a:t>
            </a:r>
          </a:p>
          <a:p>
            <a:r>
              <a:rPr lang="en-US" sz="2000" dirty="0">
                <a:solidFill>
                  <a:schemeClr val="bg1"/>
                </a:solidFill>
              </a:rPr>
              <a:t>☐ firms’; ownership</a:t>
            </a:r>
          </a:p>
          <a:p>
            <a:r>
              <a:rPr lang="en-US" sz="2000" dirty="0">
                <a:solidFill>
                  <a:schemeClr val="bg1"/>
                </a:solidFill>
              </a:rPr>
              <a:t>☐ </a:t>
            </a:r>
            <a:r>
              <a:rPr lang="en-US" sz="2000" b="1" dirty="0">
                <a:solidFill>
                  <a:schemeClr val="bg1"/>
                </a:solidFill>
              </a:rPr>
              <a:t>legal; ownership</a:t>
            </a:r>
          </a:p>
          <a:p>
            <a:endParaRPr lang="en-US" sz="2000" dirty="0">
              <a:solidFill>
                <a:schemeClr val="bg1"/>
              </a:solidFill>
            </a:endParaRPr>
          </a:p>
          <a:p>
            <a:r>
              <a:rPr lang="en-US" sz="2000" dirty="0">
                <a:solidFill>
                  <a:schemeClr val="bg1"/>
                </a:solidFill>
              </a:rPr>
              <a:t>Environmental law built on ________ and ________ tends to be more effective than the command and-control approach.</a:t>
            </a:r>
          </a:p>
          <a:p>
            <a:endParaRPr lang="en-US" sz="2000" dirty="0">
              <a:solidFill>
                <a:schemeClr val="bg1"/>
              </a:solidFill>
            </a:endParaRPr>
          </a:p>
          <a:p>
            <a:r>
              <a:rPr lang="en-US" sz="2000" dirty="0">
                <a:solidFill>
                  <a:schemeClr val="bg1"/>
                </a:solidFill>
              </a:rPr>
              <a:t>☐ property rights; flexibility</a:t>
            </a:r>
          </a:p>
          <a:p>
            <a:r>
              <a:rPr lang="en-US" sz="2000" dirty="0">
                <a:solidFill>
                  <a:schemeClr val="bg1"/>
                </a:solidFill>
              </a:rPr>
              <a:t>☐ incentives; property rights</a:t>
            </a:r>
          </a:p>
          <a:p>
            <a:r>
              <a:rPr lang="en-US" sz="2000" dirty="0">
                <a:solidFill>
                  <a:schemeClr val="bg1"/>
                </a:solidFill>
              </a:rPr>
              <a:t>☐ </a:t>
            </a:r>
            <a:r>
              <a:rPr lang="en-US" sz="2000" b="1" dirty="0">
                <a:solidFill>
                  <a:schemeClr val="bg1"/>
                </a:solidFill>
              </a:rPr>
              <a:t>incentives; flexibility</a:t>
            </a:r>
            <a:endParaRPr lang="en-US" sz="2000" dirty="0">
              <a:solidFill>
                <a:schemeClr val="bg1"/>
              </a:solidFill>
            </a:endParaRPr>
          </a:p>
          <a:p>
            <a:endParaRPr lang="en-US" dirty="0">
              <a:solidFill>
                <a:schemeClr val="bg1"/>
              </a:solidFill>
            </a:endParaRPr>
          </a:p>
        </p:txBody>
      </p:sp>
      <p:sp>
        <p:nvSpPr>
          <p:cNvPr id="6" name="Rectangle 5">
            <a:extLst>
              <a:ext uri="{FF2B5EF4-FFF2-40B4-BE49-F238E27FC236}">
                <a16:creationId xmlns:a16="http://schemas.microsoft.com/office/drawing/2014/main" id="{CF651B05-C60E-4E87-ACE4-B9985054B3B8}"/>
              </a:ext>
            </a:extLst>
          </p:cNvPr>
          <p:cNvSpPr/>
          <p:nvPr/>
        </p:nvSpPr>
        <p:spPr>
          <a:xfrm>
            <a:off x="1970689" y="3622182"/>
            <a:ext cx="204951"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C81ECFE-38D0-47C1-8652-6B5791A77CF2}"/>
              </a:ext>
            </a:extLst>
          </p:cNvPr>
          <p:cNvSpPr/>
          <p:nvPr/>
        </p:nvSpPr>
        <p:spPr>
          <a:xfrm>
            <a:off x="1964754" y="5752820"/>
            <a:ext cx="204951"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87910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Command-and-control regulation sets specific limits for pollution emissions and/or specific pollution-control technologies that firms must use.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Although such regulations have helped protect the environment, they have three shortcomings: they provide no incentive for going beyond the limits they set; they offer limited flexibility on where and how to reduce pollution; and they often have politically motivated loopholes.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Examples of market-oriented environmental policies include pollution charges, marketable permits, and better-defined property rights.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Market-oriented environmental policies include taxes, markets, and property rights so that those who impose negative externalities must face the social cost.</a:t>
            </a:r>
          </a:p>
          <a:p>
            <a:endParaRPr lang="en-US" sz="2000" dirty="0">
              <a:solidFill>
                <a:schemeClr val="bg1"/>
              </a:solidFill>
            </a:endParaRPr>
          </a:p>
        </p:txBody>
      </p:sp>
    </p:spTree>
    <p:extLst>
      <p:ext uri="{BB962C8B-B14F-4D97-AF65-F5344CB8AC3E}">
        <p14:creationId xmlns:p14="http://schemas.microsoft.com/office/powerpoint/2010/main" val="28750767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The Benefits and Costs of U.S. Environmental Laws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41744275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Benefits of a Cleaner Environment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CEE6876-A9A3-43B1-B647-6C8C96D81FFC}"/>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D9EC2266-432A-4A02-8AD9-8019908A65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0AC0D9FB-B6A6-4B45-B247-C9637B4EFC1C}"/>
                </a:ext>
              </a:extLst>
            </p:cNvPr>
            <p:cNvSpPr txBox="1"/>
            <p:nvPr/>
          </p:nvSpPr>
          <p:spPr>
            <a:xfrm>
              <a:off x="633045" y="194163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may stay healthier and live longer.</a:t>
              </a:r>
            </a:p>
          </p:txBody>
        </p:sp>
      </p:grpSp>
      <p:grpSp>
        <p:nvGrpSpPr>
          <p:cNvPr id="8" name="Group 7">
            <a:extLst>
              <a:ext uri="{FF2B5EF4-FFF2-40B4-BE49-F238E27FC236}">
                <a16:creationId xmlns:a16="http://schemas.microsoft.com/office/drawing/2014/main" id="{20D8D821-2014-475C-B9B0-15A2DC0F3A71}"/>
              </a:ext>
            </a:extLst>
          </p:cNvPr>
          <p:cNvGrpSpPr/>
          <p:nvPr/>
        </p:nvGrpSpPr>
        <p:grpSpPr>
          <a:xfrm>
            <a:off x="2135749" y="2511593"/>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A36E8F6-1D54-420E-BFEC-2E6E324C7A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A4D7130E-F14A-4BD4-8D66-7BEB5BE7086B}"/>
                </a:ext>
              </a:extLst>
            </p:cNvPr>
            <p:cNvSpPr txBox="1"/>
            <p:nvPr/>
          </p:nvSpPr>
          <p:spPr>
            <a:xfrm>
              <a:off x="633045" y="190384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Industries that rely on clean air and water may benefit.</a:t>
              </a:r>
            </a:p>
          </p:txBody>
        </p:sp>
      </p:grpSp>
      <p:grpSp>
        <p:nvGrpSpPr>
          <p:cNvPr id="11" name="Group 10">
            <a:extLst>
              <a:ext uri="{FF2B5EF4-FFF2-40B4-BE49-F238E27FC236}">
                <a16:creationId xmlns:a16="http://schemas.microsoft.com/office/drawing/2014/main" id="{5B11368C-BB1F-4C4C-851B-A24523BACEC6}"/>
              </a:ext>
            </a:extLst>
          </p:cNvPr>
          <p:cNvGrpSpPr/>
          <p:nvPr/>
        </p:nvGrpSpPr>
        <p:grpSpPr>
          <a:xfrm>
            <a:off x="2135749" y="3400499"/>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2F3A0964-E977-4F0F-BEDC-F8C11ABB10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98B09BFC-13C0-40BB-83D0-F4ACA878C7DF}"/>
                </a:ext>
              </a:extLst>
            </p:cNvPr>
            <p:cNvSpPr txBox="1"/>
            <p:nvPr/>
          </p:nvSpPr>
          <p:spPr>
            <a:xfrm>
              <a:off x="633045" y="190939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Property values may increase.</a:t>
              </a:r>
            </a:p>
          </p:txBody>
        </p:sp>
      </p:grpSp>
      <p:grpSp>
        <p:nvGrpSpPr>
          <p:cNvPr id="14" name="Group 13">
            <a:extLst>
              <a:ext uri="{FF2B5EF4-FFF2-40B4-BE49-F238E27FC236}">
                <a16:creationId xmlns:a16="http://schemas.microsoft.com/office/drawing/2014/main" id="{175A680F-EE7A-4363-9D62-C27A4FF62852}"/>
              </a:ext>
            </a:extLst>
          </p:cNvPr>
          <p:cNvGrpSpPr/>
          <p:nvPr/>
        </p:nvGrpSpPr>
        <p:grpSpPr>
          <a:xfrm>
            <a:off x="2135749" y="4289445"/>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B05A1914-CDC9-4CF5-9C2D-EB8665113B8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C76AF977-2604-49A5-A1E2-F6D21122D641}"/>
                </a:ext>
              </a:extLst>
            </p:cNvPr>
            <p:cNvSpPr txBox="1"/>
            <p:nvPr/>
          </p:nvSpPr>
          <p:spPr>
            <a:xfrm>
              <a:off x="633045" y="190939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may simply enjoy the cleaner environment.</a:t>
              </a:r>
            </a:p>
          </p:txBody>
        </p:sp>
      </p:grpSp>
      <p:pic>
        <p:nvPicPr>
          <p:cNvPr id="4" name="Graphic 3" descr="Graphic of a highway that cuts through two mountains with the sun shining">
            <a:extLst>
              <a:ext uri="{FF2B5EF4-FFF2-40B4-BE49-F238E27FC236}">
                <a16:creationId xmlns:a16="http://schemas.microsoft.com/office/drawing/2014/main" id="{B79062CF-69F6-47B0-B94B-BD748D0956B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15020" y="4826586"/>
            <a:ext cx="1787012" cy="1787012"/>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Regulation Costs and Benefits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B226143-B8BE-46B1-8EAC-0524C065DA09}"/>
              </a:ext>
            </a:extLst>
          </p:cNvPr>
          <p:cNvSpPr/>
          <p:nvPr/>
        </p:nvSpPr>
        <p:spPr>
          <a:xfrm>
            <a:off x="1839302" y="1408659"/>
            <a:ext cx="8471510" cy="954107"/>
          </a:xfrm>
          <a:prstGeom prst="rect">
            <a:avLst/>
          </a:prstGeom>
          <a:solidFill>
            <a:srgbClr val="627981"/>
          </a:solidFill>
        </p:spPr>
        <p:txBody>
          <a:bodyPr wrap="square">
            <a:spAutoFit/>
          </a:bodyPr>
          <a:lstStyle/>
          <a:p>
            <a:pPr algn="ctr"/>
            <a:r>
              <a:rPr lang="en-US" sz="2800" dirty="0">
                <a:solidFill>
                  <a:schemeClr val="bg1"/>
                </a:solidFill>
              </a:rPr>
              <a:t>One study by the EPA estimated the costs and benefits of the Clean Air Act from 1990 to 2020.</a:t>
            </a:r>
          </a:p>
        </p:txBody>
      </p:sp>
      <p:sp>
        <p:nvSpPr>
          <p:cNvPr id="3" name="Rectangle 2">
            <a:extLst>
              <a:ext uri="{FF2B5EF4-FFF2-40B4-BE49-F238E27FC236}">
                <a16:creationId xmlns:a16="http://schemas.microsoft.com/office/drawing/2014/main" id="{8E9DCCD4-89B6-4D10-9871-3A8B8CEE6FC5}"/>
              </a:ext>
            </a:extLst>
          </p:cNvPr>
          <p:cNvSpPr/>
          <p:nvPr/>
        </p:nvSpPr>
        <p:spPr>
          <a:xfrm>
            <a:off x="1881189" y="2667182"/>
            <a:ext cx="3616222" cy="954107"/>
          </a:xfrm>
          <a:prstGeom prst="rect">
            <a:avLst/>
          </a:prstGeom>
          <a:solidFill>
            <a:srgbClr val="627981"/>
          </a:solidFill>
        </p:spPr>
        <p:txBody>
          <a:bodyPr wrap="square">
            <a:spAutoFit/>
          </a:bodyPr>
          <a:lstStyle/>
          <a:p>
            <a:pPr algn="ctr"/>
            <a:r>
              <a:rPr lang="en-US" sz="2800" dirty="0">
                <a:solidFill>
                  <a:schemeClr val="bg1"/>
                </a:solidFill>
              </a:rPr>
              <a:t>Total Cost = $380 billion</a:t>
            </a:r>
          </a:p>
        </p:txBody>
      </p:sp>
      <p:sp>
        <p:nvSpPr>
          <p:cNvPr id="4" name="Rectangle 3">
            <a:extLst>
              <a:ext uri="{FF2B5EF4-FFF2-40B4-BE49-F238E27FC236}">
                <a16:creationId xmlns:a16="http://schemas.microsoft.com/office/drawing/2014/main" id="{05744A4B-DD3A-4B95-BD4A-0B06481E385F}"/>
              </a:ext>
            </a:extLst>
          </p:cNvPr>
          <p:cNvSpPr/>
          <p:nvPr/>
        </p:nvSpPr>
        <p:spPr>
          <a:xfrm>
            <a:off x="6694590" y="2667182"/>
            <a:ext cx="3616222" cy="954107"/>
          </a:xfrm>
          <a:prstGeom prst="rect">
            <a:avLst/>
          </a:prstGeom>
          <a:solidFill>
            <a:srgbClr val="627981"/>
          </a:solidFill>
        </p:spPr>
        <p:txBody>
          <a:bodyPr wrap="square">
            <a:spAutoFit/>
          </a:bodyPr>
          <a:lstStyle/>
          <a:p>
            <a:pPr algn="ctr"/>
            <a:r>
              <a:rPr lang="en-US" sz="2800" dirty="0">
                <a:solidFill>
                  <a:schemeClr val="bg1"/>
                </a:solidFill>
              </a:rPr>
              <a:t>Total Benefits = $12 trillion</a:t>
            </a:r>
          </a:p>
        </p:txBody>
      </p:sp>
      <p:pic>
        <p:nvPicPr>
          <p:cNvPr id="10" name="Graphic 9" descr="Hummingbird">
            <a:extLst>
              <a:ext uri="{FF2B5EF4-FFF2-40B4-BE49-F238E27FC236}">
                <a16:creationId xmlns:a16="http://schemas.microsoft.com/office/drawing/2014/main" id="{6E10D266-08A0-4319-97AE-E9A88724674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65739" y="3621289"/>
            <a:ext cx="1598330" cy="1598330"/>
          </a:xfrm>
          <a:prstGeom prst="rect">
            <a:avLst/>
          </a:prstGeom>
        </p:spPr>
      </p:pic>
      <p:pic>
        <p:nvPicPr>
          <p:cNvPr id="6" name="Graphic 5" descr="Fir tree with solid fill">
            <a:extLst>
              <a:ext uri="{FF2B5EF4-FFF2-40B4-BE49-F238E27FC236}">
                <a16:creationId xmlns:a16="http://schemas.microsoft.com/office/drawing/2014/main" id="{3BA806AF-EE21-4A5D-9A9D-27E1077913B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83288" y="3808783"/>
            <a:ext cx="1264311" cy="1264311"/>
          </a:xfrm>
          <a:prstGeom prst="rect">
            <a:avLst/>
          </a:prstGeom>
        </p:spPr>
      </p:pic>
      <p:pic>
        <p:nvPicPr>
          <p:cNvPr id="9" name="Graphic 8" descr="Dollar with solid fill">
            <a:extLst>
              <a:ext uri="{FF2B5EF4-FFF2-40B4-BE49-F238E27FC236}">
                <a16:creationId xmlns:a16="http://schemas.microsoft.com/office/drawing/2014/main" id="{94CBE640-E92B-4CFA-B0AD-D91153CCDD1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679622" y="3800224"/>
            <a:ext cx="1264311" cy="1264311"/>
          </a:xfrm>
          <a:prstGeom prst="rect">
            <a:avLst/>
          </a:prstGeom>
        </p:spPr>
      </p:pic>
      <p:pic>
        <p:nvPicPr>
          <p:cNvPr id="13" name="Graphic 12" descr="Dollar with solid fill">
            <a:extLst>
              <a:ext uri="{FF2B5EF4-FFF2-40B4-BE49-F238E27FC236}">
                <a16:creationId xmlns:a16="http://schemas.microsoft.com/office/drawing/2014/main" id="{0998EF27-3901-4E23-8023-B0605747886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389319" y="3800223"/>
            <a:ext cx="1264311" cy="1264311"/>
          </a:xfrm>
          <a:prstGeom prst="rect">
            <a:avLst/>
          </a:prstGeom>
        </p:spPr>
      </p:pic>
      <p:sp>
        <p:nvSpPr>
          <p:cNvPr id="11" name="Rectangle 10">
            <a:extLst>
              <a:ext uri="{FF2B5EF4-FFF2-40B4-BE49-F238E27FC236}">
                <a16:creationId xmlns:a16="http://schemas.microsoft.com/office/drawing/2014/main" id="{7DC70F63-AB54-4217-8B82-DE82DBE2DC02}"/>
              </a:ext>
            </a:extLst>
          </p:cNvPr>
          <p:cNvSpPr/>
          <p:nvPr/>
        </p:nvSpPr>
        <p:spPr>
          <a:xfrm>
            <a:off x="1367950" y="5260588"/>
            <a:ext cx="9456099" cy="1384995"/>
          </a:xfrm>
          <a:prstGeom prst="rect">
            <a:avLst/>
          </a:prstGeom>
          <a:solidFill>
            <a:srgbClr val="627981"/>
          </a:solidFill>
        </p:spPr>
        <p:txBody>
          <a:bodyPr wrap="square">
            <a:spAutoFit/>
          </a:bodyPr>
          <a:lstStyle/>
          <a:p>
            <a:pPr algn="ctr"/>
            <a:r>
              <a:rPr lang="en-US" sz="2800" dirty="0">
                <a:solidFill>
                  <a:schemeClr val="bg1"/>
                </a:solidFill>
              </a:rPr>
              <a:t>A recent EPA study estimated that the environmental benefits to Americans from the Clean Air Act will exceed their costs by a margin of four to one.</a:t>
            </a:r>
          </a:p>
        </p:txBody>
      </p:sp>
    </p:spTree>
    <p:extLst>
      <p:ext uri="{BB962C8B-B14F-4D97-AF65-F5344CB8AC3E}">
        <p14:creationId xmlns:p14="http://schemas.microsoft.com/office/powerpoint/2010/main" val="41906310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Regulation Costs and Benefits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4DFEF21D-20B6-4EDE-A150-F1AB3099422C}"/>
              </a:ext>
            </a:extLst>
          </p:cNvPr>
          <p:cNvSpPr/>
          <p:nvPr/>
        </p:nvSpPr>
        <p:spPr>
          <a:xfrm>
            <a:off x="3145359" y="1648624"/>
            <a:ext cx="5745894" cy="10937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7" name="Rectangle 6">
            <a:extLst>
              <a:ext uri="{FF2B5EF4-FFF2-40B4-BE49-F238E27FC236}">
                <a16:creationId xmlns:a16="http://schemas.microsoft.com/office/drawing/2014/main" id="{FDB497EF-4A5D-4711-A3B4-247B8FEFAF16}"/>
              </a:ext>
            </a:extLst>
          </p:cNvPr>
          <p:cNvSpPr/>
          <p:nvPr/>
        </p:nvSpPr>
        <p:spPr>
          <a:xfrm>
            <a:off x="4109848" y="1888674"/>
            <a:ext cx="3967176" cy="523220"/>
          </a:xfrm>
          <a:prstGeom prst="rect">
            <a:avLst/>
          </a:prstGeom>
        </p:spPr>
        <p:txBody>
          <a:bodyPr wrap="none">
            <a:spAutoFit/>
          </a:bodyPr>
          <a:lstStyle/>
          <a:p>
            <a:pPr algn="ctr"/>
            <a:r>
              <a:rPr lang="en-US" sz="2800" dirty="0">
                <a:solidFill>
                  <a:schemeClr val="bg1"/>
                </a:solidFill>
              </a:rPr>
              <a:t>Is Every Regulation Good?</a:t>
            </a:r>
          </a:p>
        </p:txBody>
      </p:sp>
      <p:sp>
        <p:nvSpPr>
          <p:cNvPr id="8" name="Rectangle 7">
            <a:extLst>
              <a:ext uri="{FF2B5EF4-FFF2-40B4-BE49-F238E27FC236}">
                <a16:creationId xmlns:a16="http://schemas.microsoft.com/office/drawing/2014/main" id="{95BF805C-7C3F-4976-9462-514581570036}"/>
              </a:ext>
            </a:extLst>
          </p:cNvPr>
          <p:cNvSpPr/>
          <p:nvPr/>
        </p:nvSpPr>
        <p:spPr>
          <a:xfrm>
            <a:off x="2914003" y="3653592"/>
            <a:ext cx="6363992" cy="150779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9" name="TextBox 8">
            <a:extLst>
              <a:ext uri="{FF2B5EF4-FFF2-40B4-BE49-F238E27FC236}">
                <a16:creationId xmlns:a16="http://schemas.microsoft.com/office/drawing/2014/main" id="{DAD18C22-492F-4312-BB01-D5970894CC97}"/>
              </a:ext>
            </a:extLst>
          </p:cNvPr>
          <p:cNvSpPr txBox="1"/>
          <p:nvPr/>
        </p:nvSpPr>
        <p:spPr>
          <a:xfrm>
            <a:off x="3295620" y="3713329"/>
            <a:ext cx="5595632" cy="1384995"/>
          </a:xfrm>
          <a:prstGeom prst="rect">
            <a:avLst/>
          </a:prstGeom>
          <a:solidFill>
            <a:srgbClr val="627981"/>
          </a:solidFill>
        </p:spPr>
        <p:txBody>
          <a:bodyPr wrap="square" rtlCol="0">
            <a:spAutoFit/>
          </a:bodyPr>
          <a:lstStyle/>
          <a:p>
            <a:pPr algn="ctr"/>
            <a:r>
              <a:rPr lang="en-US" sz="2800" dirty="0">
                <a:solidFill>
                  <a:schemeClr val="bg1"/>
                </a:solidFill>
              </a:rPr>
              <a:t>Some environmental regulations generate costs that are greater than benefits.</a:t>
            </a:r>
          </a:p>
        </p:txBody>
      </p:sp>
      <p:sp>
        <p:nvSpPr>
          <p:cNvPr id="10" name="Up Arrow 4">
            <a:extLst>
              <a:ext uri="{FF2B5EF4-FFF2-40B4-BE49-F238E27FC236}">
                <a16:creationId xmlns:a16="http://schemas.microsoft.com/office/drawing/2014/main" id="{F01855C0-ECB8-4D73-B0A6-11F92B15F5A0}"/>
              </a:ext>
            </a:extLst>
          </p:cNvPr>
          <p:cNvSpPr/>
          <p:nvPr/>
        </p:nvSpPr>
        <p:spPr>
          <a:xfrm>
            <a:off x="5765493" y="2946093"/>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69950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Ecotourism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8C34DF35-2932-498D-BE2B-9E694450F10C}"/>
              </a:ext>
            </a:extLst>
          </p:cNvPr>
          <p:cNvGrpSpPr/>
          <p:nvPr/>
        </p:nvGrpSpPr>
        <p:grpSpPr>
          <a:xfrm>
            <a:off x="2135749" y="1620241"/>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2D308455-F2CF-4AAD-80B1-1234317B8A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7DE9751E-0FF0-4C10-B6B5-A490086D8C67}"/>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Ecotourism is tourism for the purpose of appreciating the ecology of the destination.</a:t>
              </a:r>
            </a:p>
          </p:txBody>
        </p:sp>
      </p:grpSp>
      <p:grpSp>
        <p:nvGrpSpPr>
          <p:cNvPr id="12" name="Group 11">
            <a:extLst>
              <a:ext uri="{FF2B5EF4-FFF2-40B4-BE49-F238E27FC236}">
                <a16:creationId xmlns:a16="http://schemas.microsoft.com/office/drawing/2014/main" id="{3661BA69-12DF-449E-AEB0-A1AC2B4BECD7}"/>
              </a:ext>
            </a:extLst>
          </p:cNvPr>
          <p:cNvGrpSpPr/>
          <p:nvPr/>
        </p:nvGrpSpPr>
        <p:grpSpPr>
          <a:xfrm>
            <a:off x="2135749" y="340049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FA41350-CE73-464B-9009-20079CD1E6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0EB5C96F-7EE2-4D74-ACF5-19C84BEB46FF}"/>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Ecotourism needs careful management so that eager tourists and local entrepreneurs do not destroy what the visitors are coming to see.</a:t>
              </a:r>
            </a:p>
          </p:txBody>
        </p:sp>
      </p:grpSp>
      <p:grpSp>
        <p:nvGrpSpPr>
          <p:cNvPr id="18" name="Group 17">
            <a:extLst>
              <a:ext uri="{FF2B5EF4-FFF2-40B4-BE49-F238E27FC236}">
                <a16:creationId xmlns:a16="http://schemas.microsoft.com/office/drawing/2014/main" id="{0AB7ED37-2CB8-4636-9989-93039DA01D04}"/>
              </a:ext>
            </a:extLst>
          </p:cNvPr>
          <p:cNvGrpSpPr/>
          <p:nvPr/>
        </p:nvGrpSpPr>
        <p:grpSpPr>
          <a:xfrm>
            <a:off x="2135749" y="25057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518D439-74D5-4B2D-AF7A-4DB5714351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D2A5D232-0A46-423E-869E-2E80E88084B5}"/>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low-income countries have an economic interest in maintaining local ecosystems to promote ecotourism.</a:t>
              </a:r>
            </a:p>
          </p:txBody>
        </p:sp>
      </p:grpSp>
    </p:spTree>
    <p:extLst>
      <p:ext uri="{BB962C8B-B14F-4D97-AF65-F5344CB8AC3E}">
        <p14:creationId xmlns:p14="http://schemas.microsoft.com/office/powerpoint/2010/main" val="6637124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Right Balance of Pollution and Production?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Graphic 6" descr="Office worker">
            <a:extLst>
              <a:ext uri="{FF2B5EF4-FFF2-40B4-BE49-F238E27FC236}">
                <a16:creationId xmlns:a16="http://schemas.microsoft.com/office/drawing/2014/main" id="{2593A9D0-34A7-4A53-A52A-3CBD736B75C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00344" y="3588248"/>
            <a:ext cx="2391311" cy="2391311"/>
          </a:xfrm>
          <a:prstGeom prst="rect">
            <a:avLst/>
          </a:prstGeom>
        </p:spPr>
      </p:pic>
      <p:sp>
        <p:nvSpPr>
          <p:cNvPr id="9" name="Speech Bubble: Rectangle with Corners Rounded 8">
            <a:extLst>
              <a:ext uri="{FF2B5EF4-FFF2-40B4-BE49-F238E27FC236}">
                <a16:creationId xmlns:a16="http://schemas.microsoft.com/office/drawing/2014/main" id="{C596928B-44C1-4C46-A19A-0ED6C65C62BC}"/>
              </a:ext>
            </a:extLst>
          </p:cNvPr>
          <p:cNvSpPr/>
          <p:nvPr/>
        </p:nvSpPr>
        <p:spPr>
          <a:xfrm>
            <a:off x="4827647" y="1610522"/>
            <a:ext cx="2536704" cy="1818478"/>
          </a:xfrm>
          <a:prstGeom prst="wedgeRoundRectCallou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What is the environmental cost?</a:t>
            </a:r>
          </a:p>
        </p:txBody>
      </p:sp>
      <p:sp>
        <p:nvSpPr>
          <p:cNvPr id="14" name="Speech Bubble: Rectangle with Corners Rounded 13">
            <a:extLst>
              <a:ext uri="{FF2B5EF4-FFF2-40B4-BE49-F238E27FC236}">
                <a16:creationId xmlns:a16="http://schemas.microsoft.com/office/drawing/2014/main" id="{A6FA4BC0-ED0A-4767-A70D-480B6F5ED79A}"/>
              </a:ext>
            </a:extLst>
          </p:cNvPr>
          <p:cNvSpPr/>
          <p:nvPr/>
        </p:nvSpPr>
        <p:spPr>
          <a:xfrm>
            <a:off x="7518810" y="2938454"/>
            <a:ext cx="2536704" cy="1853155"/>
          </a:xfrm>
          <a:prstGeom prst="wedgeRoundRectCallou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How much are we willing to spend to minimize pollution?</a:t>
            </a:r>
          </a:p>
        </p:txBody>
      </p:sp>
      <p:sp>
        <p:nvSpPr>
          <p:cNvPr id="17" name="Speech Bubble: Rectangle with Corners Rounded 16">
            <a:extLst>
              <a:ext uri="{FF2B5EF4-FFF2-40B4-BE49-F238E27FC236}">
                <a16:creationId xmlns:a16="http://schemas.microsoft.com/office/drawing/2014/main" id="{6FFBFADD-0D67-487A-8418-579D233432BF}"/>
              </a:ext>
            </a:extLst>
          </p:cNvPr>
          <p:cNvSpPr/>
          <p:nvPr/>
        </p:nvSpPr>
        <p:spPr>
          <a:xfrm>
            <a:off x="2136484" y="2973131"/>
            <a:ext cx="2536704" cy="1818478"/>
          </a:xfrm>
          <a:prstGeom prst="wedgeRoundRectCallou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How much will it cost to produce?</a:t>
            </a:r>
          </a:p>
        </p:txBody>
      </p:sp>
    </p:spTree>
    <p:extLst>
      <p:ext uri="{BB962C8B-B14F-4D97-AF65-F5344CB8AC3E}">
        <p14:creationId xmlns:p14="http://schemas.microsoft.com/office/powerpoint/2010/main" val="13374982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Top Ecotourist Destinations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A00B7B71-738D-4FD6-B69A-E33A764EB3BB}"/>
              </a:ext>
            </a:extLst>
          </p:cNvPr>
          <p:cNvSpPr txBox="1"/>
          <p:nvPr/>
        </p:nvSpPr>
        <p:spPr>
          <a:xfrm>
            <a:off x="3513001" y="1619031"/>
            <a:ext cx="5165998" cy="4031873"/>
          </a:xfrm>
          <a:prstGeom prst="rect">
            <a:avLst/>
          </a:prstGeom>
          <a:solidFill>
            <a:srgbClr val="627981"/>
          </a:solidFill>
        </p:spPr>
        <p:txBody>
          <a:bodyPr wrap="square" rtlCol="0">
            <a:spAutoFit/>
          </a:bodyPr>
          <a:lstStyle/>
          <a:p>
            <a:pPr marL="285750" indent="-285750" algn="ctr">
              <a:buFont typeface="Arial" panose="020B0604020202020204" pitchFamily="34" charset="0"/>
              <a:buChar char="•"/>
            </a:pPr>
            <a:r>
              <a:rPr lang="en-US" sz="3200" dirty="0">
                <a:solidFill>
                  <a:schemeClr val="bg1"/>
                </a:solidFill>
              </a:rPr>
              <a:t>Costa Rica and Panama in Central America </a:t>
            </a:r>
          </a:p>
          <a:p>
            <a:pPr marL="285750" indent="-285750" algn="ctr">
              <a:buFont typeface="Arial" panose="020B0604020202020204" pitchFamily="34" charset="0"/>
              <a:buChar char="•"/>
            </a:pPr>
            <a:r>
              <a:rPr lang="en-US" sz="3200" dirty="0">
                <a:solidFill>
                  <a:schemeClr val="bg1"/>
                </a:solidFill>
              </a:rPr>
              <a:t>The Caribbean</a:t>
            </a:r>
          </a:p>
          <a:p>
            <a:pPr marL="285750" indent="-285750" algn="ctr">
              <a:buFont typeface="Arial" panose="020B0604020202020204" pitchFamily="34" charset="0"/>
              <a:buChar char="•"/>
            </a:pPr>
            <a:r>
              <a:rPr lang="en-US" sz="3200" dirty="0">
                <a:solidFill>
                  <a:schemeClr val="bg1"/>
                </a:solidFill>
              </a:rPr>
              <a:t>Malaysia </a:t>
            </a:r>
          </a:p>
          <a:p>
            <a:pPr marL="285750" indent="-285750" algn="ctr">
              <a:buFont typeface="Arial" panose="020B0604020202020204" pitchFamily="34" charset="0"/>
              <a:buChar char="•"/>
            </a:pPr>
            <a:r>
              <a:rPr lang="en-US" sz="3200" dirty="0">
                <a:solidFill>
                  <a:schemeClr val="bg1"/>
                </a:solidFill>
              </a:rPr>
              <a:t>New Zealand</a:t>
            </a:r>
          </a:p>
          <a:p>
            <a:pPr marL="285750" indent="-285750" algn="ctr">
              <a:buFont typeface="Arial" panose="020B0604020202020204" pitchFamily="34" charset="0"/>
              <a:buChar char="•"/>
            </a:pPr>
            <a:r>
              <a:rPr lang="en-US" sz="3200" dirty="0">
                <a:solidFill>
                  <a:schemeClr val="bg1"/>
                </a:solidFill>
              </a:rPr>
              <a:t>The Serengeti in Tanzania</a:t>
            </a:r>
          </a:p>
          <a:p>
            <a:pPr marL="285750" indent="-285750" algn="ctr">
              <a:buFont typeface="Arial" panose="020B0604020202020204" pitchFamily="34" charset="0"/>
              <a:buChar char="•"/>
            </a:pPr>
            <a:r>
              <a:rPr lang="en-US" sz="3200" dirty="0">
                <a:solidFill>
                  <a:schemeClr val="bg1"/>
                </a:solidFill>
              </a:rPr>
              <a:t>The Amazon rain forests</a:t>
            </a:r>
          </a:p>
          <a:p>
            <a:pPr marL="285750" indent="-285750" algn="ctr">
              <a:buFont typeface="Arial" panose="020B0604020202020204" pitchFamily="34" charset="0"/>
              <a:buChar char="•"/>
            </a:pPr>
            <a:r>
              <a:rPr lang="en-US" sz="3200" dirty="0">
                <a:solidFill>
                  <a:schemeClr val="bg1"/>
                </a:solidFill>
              </a:rPr>
              <a:t>The Galapagos Islands</a:t>
            </a:r>
          </a:p>
        </p:txBody>
      </p:sp>
    </p:spTree>
    <p:extLst>
      <p:ext uri="{BB962C8B-B14F-4D97-AF65-F5344CB8AC3E}">
        <p14:creationId xmlns:p14="http://schemas.microsoft.com/office/powerpoint/2010/main" val="14068546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Benefits of Ecotourism to Low-Income Countries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B8E6086E-94A3-4A30-B810-776AC9BD4483}"/>
              </a:ext>
            </a:extLst>
          </p:cNvPr>
          <p:cNvSpPr/>
          <p:nvPr/>
        </p:nvSpPr>
        <p:spPr>
          <a:xfrm>
            <a:off x="2228618" y="1647167"/>
            <a:ext cx="7734761" cy="830997"/>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400" dirty="0">
                <a:solidFill>
                  <a:schemeClr val="bg1"/>
                </a:solidFill>
              </a:rPr>
              <a:t>The value of ecotourism has led residents of low-income countries to preserve wildlife habitats.</a:t>
            </a:r>
          </a:p>
        </p:txBody>
      </p:sp>
      <p:sp>
        <p:nvSpPr>
          <p:cNvPr id="4" name="Rectangle 3">
            <a:extLst>
              <a:ext uri="{FF2B5EF4-FFF2-40B4-BE49-F238E27FC236}">
                <a16:creationId xmlns:a16="http://schemas.microsoft.com/office/drawing/2014/main" id="{1072E5D9-20A3-471B-B6B3-EA730E526A01}"/>
              </a:ext>
            </a:extLst>
          </p:cNvPr>
          <p:cNvSpPr/>
          <p:nvPr/>
        </p:nvSpPr>
        <p:spPr>
          <a:xfrm>
            <a:off x="2228618" y="2644170"/>
            <a:ext cx="7734760" cy="1569660"/>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400" dirty="0">
                <a:solidFill>
                  <a:schemeClr val="bg1"/>
                </a:solidFill>
              </a:rPr>
              <a:t>South Africa, Namibia, and Zimbabwe have all experienced increases in rhinoceros and elephant populations due to the economic interest locals have in protecting them for ecotourism.</a:t>
            </a:r>
          </a:p>
        </p:txBody>
      </p:sp>
      <p:pic>
        <p:nvPicPr>
          <p:cNvPr id="6" name="Graphic 5" descr="A graphic of an elephant">
            <a:extLst>
              <a:ext uri="{FF2B5EF4-FFF2-40B4-BE49-F238E27FC236}">
                <a16:creationId xmlns:a16="http://schemas.microsoft.com/office/drawing/2014/main" id="{5BF8046F-79A3-47B9-BEC5-FFC06C1322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59581" y="4260037"/>
            <a:ext cx="2597964" cy="2597964"/>
          </a:xfrm>
          <a:prstGeom prst="rect">
            <a:avLst/>
          </a:prstGeom>
        </p:spPr>
      </p:pic>
    </p:spTree>
    <p:extLst>
      <p:ext uri="{BB962C8B-B14F-4D97-AF65-F5344CB8AC3E}">
        <p14:creationId xmlns:p14="http://schemas.microsoft.com/office/powerpoint/2010/main" val="431911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383374"/>
            <a:ext cx="9273061" cy="210312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834769"/>
            <a:ext cx="8851342" cy="1200329"/>
          </a:xfrm>
          <a:prstGeom prst="rect">
            <a:avLst/>
          </a:prstGeom>
          <a:solidFill>
            <a:srgbClr val="627981"/>
          </a:solidFill>
        </p:spPr>
        <p:txBody>
          <a:bodyPr wrap="square" rtlCol="0" anchor="ctr">
            <a:spAutoFit/>
          </a:bodyPr>
          <a:lstStyle/>
          <a:p>
            <a:pPr algn="ctr"/>
            <a:r>
              <a:rPr lang="en-US" sz="2400" dirty="0">
                <a:solidFill>
                  <a:schemeClr val="bg1"/>
                </a:solidFill>
              </a:rPr>
              <a:t>Suppose you are a resident of a low-income country that has magnificent wildlife. In what ways does ecotourism change your incentives to protect the wildlife?</a:t>
            </a:r>
          </a:p>
        </p:txBody>
      </p:sp>
    </p:spTree>
    <p:extLst>
      <p:ext uri="{BB962C8B-B14F-4D97-AF65-F5344CB8AC3E}">
        <p14:creationId xmlns:p14="http://schemas.microsoft.com/office/powerpoint/2010/main" val="29176620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Costs &amp; Marginal Benefits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The graph shows that reducing pollution to avoid a pollution charge can negatively affect the productivity of a firm.">
            <a:extLst>
              <a:ext uri="{FF2B5EF4-FFF2-40B4-BE49-F238E27FC236}">
                <a16:creationId xmlns:a16="http://schemas.microsoft.com/office/drawing/2014/main" id="{2271F01D-25E0-48FA-9591-2BCEB9CD44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5738" y="1383374"/>
            <a:ext cx="5507421" cy="531236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1ED21A42-0081-4041-A0A8-637DD4C8F425}"/>
              </a:ext>
            </a:extLst>
          </p:cNvPr>
          <p:cNvSpPr/>
          <p:nvPr/>
        </p:nvSpPr>
        <p:spPr>
          <a:xfrm>
            <a:off x="1524002" y="1466031"/>
            <a:ext cx="3746088" cy="2246769"/>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000" dirty="0">
                <a:solidFill>
                  <a:schemeClr val="bg1"/>
                </a:solidFill>
              </a:rPr>
              <a:t>The</a:t>
            </a:r>
            <a:r>
              <a:rPr lang="en-US" sz="2000" kern="1200" dirty="0">
                <a:solidFill>
                  <a:schemeClr val="bg1"/>
                </a:solidFill>
                <a:effectLst/>
                <a:latin typeface="+mn-lt"/>
                <a:ea typeface="+mn-ea"/>
                <a:cs typeface="+mn-cs"/>
              </a:rPr>
              <a:t> marginal costs of reducing pollution are generally increasing because one can make the least expensive and easiest reductions and leave the more expensive methods for later. </a:t>
            </a:r>
            <a:endParaRPr lang="en-US" sz="2000" dirty="0">
              <a:solidFill>
                <a:schemeClr val="bg1"/>
              </a:solidFill>
            </a:endParaRPr>
          </a:p>
        </p:txBody>
      </p:sp>
      <p:sp>
        <p:nvSpPr>
          <p:cNvPr id="6" name="Rectangle 5">
            <a:extLst>
              <a:ext uri="{FF2B5EF4-FFF2-40B4-BE49-F238E27FC236}">
                <a16:creationId xmlns:a16="http://schemas.microsoft.com/office/drawing/2014/main" id="{237444D4-6134-4FAC-9F21-36F729BACF09}"/>
              </a:ext>
            </a:extLst>
          </p:cNvPr>
          <p:cNvSpPr/>
          <p:nvPr/>
        </p:nvSpPr>
        <p:spPr>
          <a:xfrm>
            <a:off x="1524001" y="3833315"/>
            <a:ext cx="3746087" cy="2246769"/>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000" dirty="0">
                <a:solidFill>
                  <a:schemeClr val="bg1"/>
                </a:solidFill>
              </a:rPr>
              <a:t>The </a:t>
            </a:r>
            <a:r>
              <a:rPr lang="en-US" sz="2000" kern="1200" dirty="0">
                <a:solidFill>
                  <a:schemeClr val="bg1"/>
                </a:solidFill>
                <a:effectLst/>
                <a:latin typeface="+mn-lt"/>
                <a:ea typeface="+mn-ea"/>
                <a:cs typeface="+mn-cs"/>
              </a:rPr>
              <a:t>marginal benefits of reducing pollution are generally declining because one can take the steps that provide the greatest benefit first, and steps that provide less benefit can wait until later.</a:t>
            </a:r>
            <a:endParaRPr lang="en-US" sz="2000" dirty="0">
              <a:solidFill>
                <a:schemeClr val="bg1"/>
              </a:solidFill>
            </a:endParaRPr>
          </a:p>
        </p:txBody>
      </p:sp>
    </p:spTree>
    <p:extLst>
      <p:ext uri="{BB962C8B-B14F-4D97-AF65-F5344CB8AC3E}">
        <p14:creationId xmlns:p14="http://schemas.microsoft.com/office/powerpoint/2010/main" val="5780288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15060F0-DA9C-4959-9B14-0EE37D0C00B6}"/>
              </a:ext>
            </a:extLst>
          </p:cNvPr>
          <p:cNvSpPr/>
          <p:nvPr/>
        </p:nvSpPr>
        <p:spPr>
          <a:xfrm>
            <a:off x="1881187" y="1383374"/>
            <a:ext cx="8429624" cy="530352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Clear It Up: What’s a life worth?</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BD6B986-6ADB-4A63-B8C7-9B59EF0C2B60}"/>
              </a:ext>
            </a:extLst>
          </p:cNvPr>
          <p:cNvSpPr/>
          <p:nvPr/>
        </p:nvSpPr>
        <p:spPr>
          <a:xfrm>
            <a:off x="1881187" y="1462942"/>
            <a:ext cx="8429625" cy="830997"/>
          </a:xfrm>
          <a:prstGeom prst="rect">
            <a:avLst/>
          </a:prstGeom>
        </p:spPr>
        <p:txBody>
          <a:bodyPr wrap="square">
            <a:spAutoFit/>
          </a:bodyPr>
          <a:lstStyle/>
          <a:p>
            <a:pPr marL="342900" indent="-342900">
              <a:buFont typeface="Arial" panose="020B0604020202020204" pitchFamily="34" charset="0"/>
              <a:buChar char="•"/>
            </a:pPr>
            <a:r>
              <a:rPr lang="en-US" sz="2400" dirty="0">
                <a:solidFill>
                  <a:schemeClr val="bg1"/>
                </a:solidFill>
              </a:rPr>
              <a:t>The National Center for Environmental Economics (NCEE) values a statistical human life at $7.4 million.</a:t>
            </a:r>
          </a:p>
        </p:txBody>
      </p:sp>
      <p:sp>
        <p:nvSpPr>
          <p:cNvPr id="3" name="Rectangle 2">
            <a:extLst>
              <a:ext uri="{FF2B5EF4-FFF2-40B4-BE49-F238E27FC236}">
                <a16:creationId xmlns:a16="http://schemas.microsoft.com/office/drawing/2014/main" id="{30C0960C-726E-43C4-9519-2F37905D1172}"/>
              </a:ext>
            </a:extLst>
          </p:cNvPr>
          <p:cNvSpPr/>
          <p:nvPr/>
        </p:nvSpPr>
        <p:spPr>
          <a:xfrm>
            <a:off x="1881187" y="2737831"/>
            <a:ext cx="8429624" cy="830997"/>
          </a:xfrm>
          <a:prstGeom prst="rect">
            <a:avLst/>
          </a:prstGeom>
        </p:spPr>
        <p:txBody>
          <a:bodyPr wrap="square">
            <a:spAutoFit/>
          </a:bodyPr>
          <a:lstStyle/>
          <a:p>
            <a:pPr marL="342900" indent="-342900">
              <a:buFont typeface="Arial" panose="020B0604020202020204" pitchFamily="34" charset="0"/>
              <a:buChar char="•"/>
            </a:pPr>
            <a:r>
              <a:rPr lang="en-US" sz="2400" dirty="0">
                <a:solidFill>
                  <a:schemeClr val="bg1"/>
                </a:solidFill>
              </a:rPr>
              <a:t>This estimate is based on studies looking at tradeoffs people are willing to make.</a:t>
            </a:r>
          </a:p>
        </p:txBody>
      </p:sp>
      <p:sp>
        <p:nvSpPr>
          <p:cNvPr id="4" name="Rectangle 3">
            <a:extLst>
              <a:ext uri="{FF2B5EF4-FFF2-40B4-BE49-F238E27FC236}">
                <a16:creationId xmlns:a16="http://schemas.microsoft.com/office/drawing/2014/main" id="{8D9F31C5-2425-44A8-A8FC-A2A906F0689C}"/>
              </a:ext>
            </a:extLst>
          </p:cNvPr>
          <p:cNvSpPr/>
          <p:nvPr/>
        </p:nvSpPr>
        <p:spPr>
          <a:xfrm>
            <a:off x="1881187" y="3908327"/>
            <a:ext cx="8429624" cy="830997"/>
          </a:xfrm>
          <a:prstGeom prst="rect">
            <a:avLst/>
          </a:prstGeom>
        </p:spPr>
        <p:txBody>
          <a:bodyPr wrap="square">
            <a:spAutoFit/>
          </a:bodyPr>
          <a:lstStyle/>
          <a:p>
            <a:pPr marL="342900" indent="-342900">
              <a:buFont typeface="Arial" panose="020B0604020202020204" pitchFamily="34" charset="0"/>
              <a:buChar char="•"/>
            </a:pPr>
            <a:r>
              <a:rPr lang="en-US" sz="2400" dirty="0">
                <a:solidFill>
                  <a:schemeClr val="bg1"/>
                </a:solidFill>
              </a:rPr>
              <a:t>People are willing to take jobs that have a higher probability of death in exchange for more money.</a:t>
            </a:r>
          </a:p>
        </p:txBody>
      </p:sp>
      <p:sp>
        <p:nvSpPr>
          <p:cNvPr id="8" name="Rectangle 7">
            <a:extLst>
              <a:ext uri="{FF2B5EF4-FFF2-40B4-BE49-F238E27FC236}">
                <a16:creationId xmlns:a16="http://schemas.microsoft.com/office/drawing/2014/main" id="{AD32819E-1615-4EBD-9EC8-16E9D3DF6A64}"/>
              </a:ext>
            </a:extLst>
          </p:cNvPr>
          <p:cNvSpPr/>
          <p:nvPr/>
        </p:nvSpPr>
        <p:spPr>
          <a:xfrm>
            <a:off x="1881187" y="5081149"/>
            <a:ext cx="8429624" cy="1569660"/>
          </a:xfrm>
          <a:prstGeom prst="rect">
            <a:avLst/>
          </a:prstGeom>
        </p:spPr>
        <p:txBody>
          <a:bodyPr wrap="square">
            <a:spAutoFit/>
          </a:bodyPr>
          <a:lstStyle/>
          <a:p>
            <a:pPr marL="342900" indent="-342900">
              <a:buFont typeface="Arial" panose="020B0604020202020204" pitchFamily="34" charset="0"/>
              <a:buChar char="•"/>
            </a:pPr>
            <a:r>
              <a:rPr lang="en-US" sz="2400" dirty="0">
                <a:solidFill>
                  <a:schemeClr val="bg1"/>
                </a:solidFill>
              </a:rPr>
              <a:t>When the U.S. Department of Transportation makes decisions about what safety systems should be required in cars or airplanes, it will approve rules only where the estimated cost per life saved is $3 million or less.</a:t>
            </a:r>
          </a:p>
        </p:txBody>
      </p:sp>
    </p:spTree>
    <p:extLst>
      <p:ext uri="{BB962C8B-B14F-4D97-AF65-F5344CB8AC3E}">
        <p14:creationId xmlns:p14="http://schemas.microsoft.com/office/powerpoint/2010/main" val="13042286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90062"/>
            <a:ext cx="9273061" cy="347787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make a strong case, taken as a whole, that the benefits of U.S. environmental regulation have outweighed the costs.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the extent of environment regulation increases, additional expenditures on environmental protection will probably have increasing marginal costs and decreasing marginal benefits.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This pattern suggests that the flexibility and cost savings of market-oriented environmental policies will become more important.</a:t>
            </a:r>
          </a:p>
          <a:p>
            <a:endParaRPr lang="en-US" sz="2000" dirty="0">
              <a:solidFill>
                <a:schemeClr val="bg1"/>
              </a:solidFill>
            </a:endParaRPr>
          </a:p>
        </p:txBody>
      </p:sp>
    </p:spTree>
    <p:extLst>
      <p:ext uri="{BB962C8B-B14F-4D97-AF65-F5344CB8AC3E}">
        <p14:creationId xmlns:p14="http://schemas.microsoft.com/office/powerpoint/2010/main" val="42485427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International Environmental Issues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4624553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International Environmental Issues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0B0A6548-50DF-4094-8033-1E46286EDEBE}"/>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36A0D87-9499-4785-AF9F-5EF9181F47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6C9E6692-208B-46A5-A414-70EDA43C70FA}"/>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most nations took steps to address their environmental issues, no nation acting alone can solve worldwide environment issues.</a:t>
              </a:r>
            </a:p>
          </p:txBody>
        </p:sp>
      </p:grpSp>
      <p:grpSp>
        <p:nvGrpSpPr>
          <p:cNvPr id="12" name="Group 11">
            <a:extLst>
              <a:ext uri="{FF2B5EF4-FFF2-40B4-BE49-F238E27FC236}">
                <a16:creationId xmlns:a16="http://schemas.microsoft.com/office/drawing/2014/main" id="{1E7A81E6-2446-4960-86B7-4E6BB4E54019}"/>
              </a:ext>
            </a:extLst>
          </p:cNvPr>
          <p:cNvGrpSpPr/>
          <p:nvPr/>
        </p:nvGrpSpPr>
        <p:grpSpPr>
          <a:xfrm>
            <a:off x="2135749" y="340049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7ED20A0-7349-4BB5-9741-C59FC3C069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E11BD1E-FD67-4D93-922D-6BBDCCDD56A1}"/>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Global warming and biodiversity are examples of </a:t>
              </a:r>
              <a:r>
                <a:rPr lang="en-US" sz="2000" b="1" dirty="0">
                  <a:solidFill>
                    <a:schemeClr val="bg1"/>
                  </a:solidFill>
                </a:rPr>
                <a:t>international externalities</a:t>
              </a:r>
              <a:r>
                <a:rPr lang="en-US" sz="2000" dirty="0">
                  <a:solidFill>
                    <a:schemeClr val="bg1"/>
                  </a:solidFill>
                </a:rPr>
                <a:t>.</a:t>
              </a:r>
            </a:p>
          </p:txBody>
        </p:sp>
      </p:grpSp>
      <p:grpSp>
        <p:nvGrpSpPr>
          <p:cNvPr id="15" name="Group 14">
            <a:extLst>
              <a:ext uri="{FF2B5EF4-FFF2-40B4-BE49-F238E27FC236}">
                <a16:creationId xmlns:a16="http://schemas.microsoft.com/office/drawing/2014/main" id="{A4A37280-E4A1-4B78-A057-40D68A970AD1}"/>
              </a:ext>
            </a:extLst>
          </p:cNvPr>
          <p:cNvGrpSpPr/>
          <p:nvPr/>
        </p:nvGrpSpPr>
        <p:grpSpPr>
          <a:xfrm>
            <a:off x="2135749" y="250576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31C2D72-D79B-4548-B5E0-71EC95677C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9DC53CB7-61AD-4F36-80BC-03E627B4D3B7}"/>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often have an issue with preserving </a:t>
              </a:r>
              <a:r>
                <a:rPr lang="en-US" sz="2000" b="1" dirty="0">
                  <a:solidFill>
                    <a:schemeClr val="bg1"/>
                  </a:solidFill>
                </a:rPr>
                <a:t>biodiversity</a:t>
              </a:r>
              <a:r>
                <a:rPr lang="en-US" sz="2000" dirty="0">
                  <a:solidFill>
                    <a:schemeClr val="bg1"/>
                  </a:solidFill>
                </a:rPr>
                <a:t>, which includes the full spectrum of animal and plant genetic material. </a:t>
              </a:r>
            </a:p>
          </p:txBody>
        </p:sp>
      </p:grpSp>
      <p:grpSp>
        <p:nvGrpSpPr>
          <p:cNvPr id="21" name="Group 20">
            <a:extLst>
              <a:ext uri="{FF2B5EF4-FFF2-40B4-BE49-F238E27FC236}">
                <a16:creationId xmlns:a16="http://schemas.microsoft.com/office/drawing/2014/main" id="{80AF8A5F-B303-4D88-92CF-2DB258ED9DAE}"/>
              </a:ext>
            </a:extLst>
          </p:cNvPr>
          <p:cNvGrpSpPr/>
          <p:nvPr/>
        </p:nvGrpSpPr>
        <p:grpSpPr>
          <a:xfrm>
            <a:off x="2135749" y="429523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5C5223F3-8F8E-43D4-8C88-7CB4FD6DC44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DF2C380-48F1-4ADE-823D-969F1388C854}"/>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High-income countries have historically been the primary contributors to greenhouse warming by burning </a:t>
              </a:r>
              <a:r>
                <a:rPr lang="en-US" sz="2000" b="1" dirty="0">
                  <a:solidFill>
                    <a:schemeClr val="bg1"/>
                  </a:solidFill>
                </a:rPr>
                <a:t>fossil fuels</a:t>
              </a:r>
              <a:r>
                <a:rPr lang="en-US" sz="2000" dirty="0">
                  <a:solidFill>
                    <a:schemeClr val="bg1"/>
                  </a:solidFill>
                </a:rPr>
                <a:t>—and still are today.</a:t>
              </a:r>
            </a:p>
          </p:txBody>
        </p:sp>
      </p:grpSp>
    </p:spTree>
    <p:extLst>
      <p:ext uri="{BB962C8B-B14F-4D97-AF65-F5344CB8AC3E}">
        <p14:creationId xmlns:p14="http://schemas.microsoft.com/office/powerpoint/2010/main" val="24791859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Global Warming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5D288D2-EA8C-48BB-A995-164BA211200C}"/>
              </a:ext>
            </a:extLst>
          </p:cNvPr>
          <p:cNvGrpSpPr/>
          <p:nvPr/>
        </p:nvGrpSpPr>
        <p:grpSpPr>
          <a:xfrm>
            <a:off x="2135749" y="1620241"/>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398DCCDB-C7BA-4067-98B1-58596618BC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FF85DB62-E2E3-4373-AA2B-E289AE93F51F}"/>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prominent example of an international externality is global warming.</a:t>
              </a:r>
            </a:p>
          </p:txBody>
        </p:sp>
      </p:grpSp>
      <p:grpSp>
        <p:nvGrpSpPr>
          <p:cNvPr id="9" name="Group 8">
            <a:extLst>
              <a:ext uri="{FF2B5EF4-FFF2-40B4-BE49-F238E27FC236}">
                <a16:creationId xmlns:a16="http://schemas.microsoft.com/office/drawing/2014/main" id="{F37432B5-C92C-4973-B966-7FCC80A4232C}"/>
              </a:ext>
            </a:extLst>
          </p:cNvPr>
          <p:cNvGrpSpPr/>
          <p:nvPr/>
        </p:nvGrpSpPr>
        <p:grpSpPr>
          <a:xfrm>
            <a:off x="2135749" y="250576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1282CB54-6129-4ACC-9320-60F1C5586C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85E74788-2904-448D-98E9-E17F8863D06D}"/>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 one country can reduce their carbon dioxide emissions enough to solve the problem by themselves.</a:t>
              </a:r>
            </a:p>
          </p:txBody>
        </p:sp>
      </p:grpSp>
      <p:pic>
        <p:nvPicPr>
          <p:cNvPr id="5" name="Picture 4" descr="A picture of smokestacks at a factory emitting pollutants into the air">
            <a:extLst>
              <a:ext uri="{FF2B5EF4-FFF2-40B4-BE49-F238E27FC236}">
                <a16:creationId xmlns:a16="http://schemas.microsoft.com/office/drawing/2014/main" id="{7484653A-73A4-4B4C-AEE7-04720E0174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2197" y="3545302"/>
            <a:ext cx="4747605" cy="3153260"/>
          </a:xfrm>
          <a:prstGeom prst="rect">
            <a:avLst/>
          </a:prstGeom>
        </p:spPr>
      </p:pic>
    </p:spTree>
    <p:extLst>
      <p:ext uri="{BB962C8B-B14F-4D97-AF65-F5344CB8AC3E}">
        <p14:creationId xmlns:p14="http://schemas.microsoft.com/office/powerpoint/2010/main" val="3334219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Biodiversity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frican elephant in long grass">
            <a:extLst>
              <a:ext uri="{FF2B5EF4-FFF2-40B4-BE49-F238E27FC236}">
                <a16:creationId xmlns:a16="http://schemas.microsoft.com/office/drawing/2014/main" id="{DBC98671-A784-4F01-8957-BACB2BB572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7673" y="3737293"/>
            <a:ext cx="3856654" cy="2566708"/>
          </a:xfrm>
          <a:prstGeom prst="rect">
            <a:avLst/>
          </a:prstGeom>
        </p:spPr>
      </p:pic>
      <p:grpSp>
        <p:nvGrpSpPr>
          <p:cNvPr id="10" name="Group 9">
            <a:extLst>
              <a:ext uri="{FF2B5EF4-FFF2-40B4-BE49-F238E27FC236}">
                <a16:creationId xmlns:a16="http://schemas.microsoft.com/office/drawing/2014/main" id="{5DA667F9-F4F1-42F2-A875-F10045E1E3D6}"/>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73CB952-CE9A-443F-8BCE-A6FAA6B47C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B04DFCB2-72D8-4EEF-AB9B-6D5118D4ECE0}"/>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Biodiversity includes the full spectrum of animal and plant genetic material.</a:t>
              </a:r>
            </a:p>
          </p:txBody>
        </p:sp>
      </p:grpSp>
      <p:grpSp>
        <p:nvGrpSpPr>
          <p:cNvPr id="13" name="Group 12">
            <a:extLst>
              <a:ext uri="{FF2B5EF4-FFF2-40B4-BE49-F238E27FC236}">
                <a16:creationId xmlns:a16="http://schemas.microsoft.com/office/drawing/2014/main" id="{2F4A487A-7F67-4CEF-83A1-D8FF89194BC5}"/>
              </a:ext>
            </a:extLst>
          </p:cNvPr>
          <p:cNvGrpSpPr/>
          <p:nvPr/>
        </p:nvGrpSpPr>
        <p:grpSpPr>
          <a:xfrm>
            <a:off x="2135749" y="250576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A971C85-A858-49D2-94E6-E80619FFD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8D5B4EC8-6BFD-48FB-957C-C61386AB126C}"/>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a nation can protect biodiversity within its own borders, no nation acting alone can protect biodiversity everywhere.</a:t>
              </a:r>
            </a:p>
          </p:txBody>
        </p:sp>
      </p:grpSp>
    </p:spTree>
    <p:extLst>
      <p:ext uri="{BB962C8B-B14F-4D97-AF65-F5344CB8AC3E}">
        <p14:creationId xmlns:p14="http://schemas.microsoft.com/office/powerpoint/2010/main" val="18064532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lowchart: Process 16">
            <a:extLst>
              <a:ext uri="{FF2B5EF4-FFF2-40B4-BE49-F238E27FC236}">
                <a16:creationId xmlns:a16="http://schemas.microsoft.com/office/drawing/2014/main" id="{A24015BA-3007-4C3C-A25E-7A3E280EB1C2}"/>
              </a:ext>
            </a:extLst>
          </p:cNvPr>
          <p:cNvSpPr/>
          <p:nvPr/>
        </p:nvSpPr>
        <p:spPr>
          <a:xfrm>
            <a:off x="3047999" y="4513581"/>
            <a:ext cx="1320800" cy="99569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Externality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FADE6FEE-4955-44D3-9CCA-F78F649809FE}"/>
              </a:ext>
            </a:extLst>
          </p:cNvPr>
          <p:cNvGrpSpPr/>
          <p:nvPr/>
        </p:nvGrpSpPr>
        <p:grpSpPr>
          <a:xfrm>
            <a:off x="2066922" y="158091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C872DB54-F110-4887-BC67-C0D2828F36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1CEBC35-EB29-4F30-871F-E0E8CCDAB0C5}"/>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Pollution is an example of an </a:t>
              </a:r>
              <a:r>
                <a:rPr lang="en-US" sz="2000" b="1" dirty="0">
                  <a:solidFill>
                    <a:schemeClr val="bg1"/>
                  </a:solidFill>
                </a:rPr>
                <a:t>externality</a:t>
              </a:r>
              <a:r>
                <a:rPr lang="en-US" sz="2000" dirty="0">
                  <a:solidFill>
                    <a:schemeClr val="bg1"/>
                  </a:solidFill>
                </a:rPr>
                <a:t>. </a:t>
              </a:r>
            </a:p>
          </p:txBody>
        </p:sp>
      </p:grpSp>
      <p:grpSp>
        <p:nvGrpSpPr>
          <p:cNvPr id="21" name="Group 20">
            <a:extLst>
              <a:ext uri="{FF2B5EF4-FFF2-40B4-BE49-F238E27FC236}">
                <a16:creationId xmlns:a16="http://schemas.microsoft.com/office/drawing/2014/main" id="{DFDE800D-82C2-4805-A9EA-F047B46B277E}"/>
              </a:ext>
            </a:extLst>
          </p:cNvPr>
          <p:cNvGrpSpPr/>
          <p:nvPr/>
        </p:nvGrpSpPr>
        <p:grpSpPr>
          <a:xfrm>
            <a:off x="2066922" y="250495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D0FB0AD-50D3-4425-823A-76793AA504B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B616B207-0CA0-4D0A-9468-30901F39966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externality is the effect of a market exchange on a third party who is outside or external to the exchange. </a:t>
              </a:r>
            </a:p>
          </p:txBody>
        </p:sp>
      </p:grpSp>
      <p:grpSp>
        <p:nvGrpSpPr>
          <p:cNvPr id="24" name="Group 23">
            <a:extLst>
              <a:ext uri="{FF2B5EF4-FFF2-40B4-BE49-F238E27FC236}">
                <a16:creationId xmlns:a16="http://schemas.microsoft.com/office/drawing/2014/main" id="{E48EF4D8-42FB-4751-AD34-4088A7E36754}"/>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631550E1-8D4B-4961-9466-6A0CFE2B077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115E2677-E573-4EF9-8BEB-0C1E81EDA9C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externalities that occur in market transactions affect other parties beyond those involved, they are sometimes called </a:t>
              </a:r>
              <a:r>
                <a:rPr lang="en-US" sz="2000" b="1" dirty="0">
                  <a:solidFill>
                    <a:schemeClr val="bg1"/>
                  </a:solidFill>
                </a:rPr>
                <a:t>spillovers</a:t>
              </a:r>
              <a:r>
                <a:rPr lang="en-US" sz="2000" dirty="0">
                  <a:solidFill>
                    <a:schemeClr val="bg1"/>
                  </a:solidFill>
                </a:rPr>
                <a:t>.</a:t>
              </a:r>
            </a:p>
          </p:txBody>
        </p:sp>
      </p:grpSp>
      <p:grpSp>
        <p:nvGrpSpPr>
          <p:cNvPr id="28" name="Group 27">
            <a:extLst>
              <a:ext uri="{FF2B5EF4-FFF2-40B4-BE49-F238E27FC236}">
                <a16:creationId xmlns:a16="http://schemas.microsoft.com/office/drawing/2014/main" id="{13EC744E-BE04-4203-8749-0A7A81A301DB}"/>
              </a:ext>
            </a:extLst>
          </p:cNvPr>
          <p:cNvGrpSpPr/>
          <p:nvPr/>
        </p:nvGrpSpPr>
        <p:grpSpPr>
          <a:xfrm>
            <a:off x="2066922" y="4353044"/>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0BAA76E1-FC75-41DC-A903-F3D8DE408C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B8E7F774-1B67-4BAB-AC2B-C11A0BFE87B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Externalities can either be </a:t>
              </a:r>
              <a:r>
                <a:rPr lang="en-US" sz="2000" b="1" dirty="0">
                  <a:solidFill>
                    <a:schemeClr val="bg1"/>
                  </a:solidFill>
                </a:rPr>
                <a:t>positive</a:t>
              </a:r>
              <a:r>
                <a:rPr lang="en-US" sz="2000" dirty="0">
                  <a:solidFill>
                    <a:schemeClr val="bg1"/>
                  </a:solidFill>
                </a:rPr>
                <a:t> or </a:t>
              </a:r>
              <a:r>
                <a:rPr lang="en-US" sz="2000" b="1" dirty="0">
                  <a:solidFill>
                    <a:schemeClr val="bg1"/>
                  </a:solidFill>
                </a:rPr>
                <a:t>negative</a:t>
              </a:r>
              <a:r>
                <a:rPr lang="en-US" sz="2000" dirty="0">
                  <a:solidFill>
                    <a:schemeClr val="bg1"/>
                  </a:solidFill>
                </a:rPr>
                <a:t> depending on whether they provide an unintended benefit or unintended cost.</a:t>
              </a:r>
            </a:p>
          </p:txBody>
        </p:sp>
      </p:grpSp>
    </p:spTree>
    <p:extLst>
      <p:ext uri="{BB962C8B-B14F-4D97-AF65-F5344CB8AC3E}">
        <p14:creationId xmlns:p14="http://schemas.microsoft.com/office/powerpoint/2010/main" val="139477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Difficulty in Negotiation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F551CE8-CA1E-468C-99BB-E828EA0F8F27}"/>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F49F902-21D4-4905-AE05-7CFE0640F2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29F60B53-42B4-4064-B53F-EE445E940A46}"/>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Bringing the nations of the world together to address environmental issues requires a difficult set of negotiations between countries.</a:t>
              </a:r>
            </a:p>
          </p:txBody>
        </p:sp>
      </p:grpSp>
      <p:grpSp>
        <p:nvGrpSpPr>
          <p:cNvPr id="15" name="Group 14">
            <a:extLst>
              <a:ext uri="{FF2B5EF4-FFF2-40B4-BE49-F238E27FC236}">
                <a16:creationId xmlns:a16="http://schemas.microsoft.com/office/drawing/2014/main" id="{65DEAB84-F467-4398-8CC9-8A72F3609598}"/>
              </a:ext>
            </a:extLst>
          </p:cNvPr>
          <p:cNvGrpSpPr/>
          <p:nvPr/>
        </p:nvGrpSpPr>
        <p:grpSpPr>
          <a:xfrm>
            <a:off x="2135749" y="3400499"/>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52D6BFD-673F-4212-8677-D5EA11B3C5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C20DE77-A5E2-47B5-BAAC-ADE09653D3AE}"/>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hard to tell people in a low-income country that they should sacrifice an improved quality of life for a cleaner environment.</a:t>
              </a:r>
            </a:p>
          </p:txBody>
        </p:sp>
      </p:grpSp>
      <p:grpSp>
        <p:nvGrpSpPr>
          <p:cNvPr id="18" name="Group 17">
            <a:extLst>
              <a:ext uri="{FF2B5EF4-FFF2-40B4-BE49-F238E27FC236}">
                <a16:creationId xmlns:a16="http://schemas.microsoft.com/office/drawing/2014/main" id="{E78EB05B-AC0D-4ACD-B4EE-3F2A9A34B234}"/>
              </a:ext>
            </a:extLst>
          </p:cNvPr>
          <p:cNvGrpSpPr/>
          <p:nvPr/>
        </p:nvGrpSpPr>
        <p:grpSpPr>
          <a:xfrm>
            <a:off x="2135749" y="25057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69A27D-E0C9-4133-9B21-2BF20ABC2E2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5FBBAF71-9F09-42E0-AC58-06F32182ABEA}"/>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Low-income countries point out that high-income countries do not have much moral standing to lecture them on the environment.</a:t>
              </a:r>
            </a:p>
          </p:txBody>
        </p:sp>
      </p:grpSp>
    </p:spTree>
    <p:extLst>
      <p:ext uri="{BB962C8B-B14F-4D97-AF65-F5344CB8AC3E}">
        <p14:creationId xmlns:p14="http://schemas.microsoft.com/office/powerpoint/2010/main" val="8448001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Durban Climate Conference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F551CE8-CA1E-468C-99BB-E828EA0F8F27}"/>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F49F902-21D4-4905-AE05-7CFE0640F2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29F60B53-42B4-4064-B53F-EE445E940A46}"/>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Durban climate conference in 2011 launched negotiations to develop a new international climate change agreement.</a:t>
              </a:r>
            </a:p>
          </p:txBody>
        </p:sp>
      </p:grpSp>
      <p:grpSp>
        <p:nvGrpSpPr>
          <p:cNvPr id="15" name="Group 14">
            <a:extLst>
              <a:ext uri="{FF2B5EF4-FFF2-40B4-BE49-F238E27FC236}">
                <a16:creationId xmlns:a16="http://schemas.microsoft.com/office/drawing/2014/main" id="{65DEAB84-F467-4398-8CC9-8A72F3609598}"/>
              </a:ext>
            </a:extLst>
          </p:cNvPr>
          <p:cNvGrpSpPr/>
          <p:nvPr/>
        </p:nvGrpSpPr>
        <p:grpSpPr>
          <a:xfrm>
            <a:off x="2135749" y="3400499"/>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52D6BFD-673F-4212-8677-D5EA11B3C5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C20DE77-A5E2-47B5-BAAC-ADE09653D3AE}"/>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Paris Agreement committed participating countries to significant limits on CO</a:t>
              </a:r>
              <a:r>
                <a:rPr lang="en-US" sz="2000" baseline="-25000" dirty="0">
                  <a:solidFill>
                    <a:schemeClr val="bg1"/>
                  </a:solidFill>
                </a:rPr>
                <a:t>2</a:t>
              </a:r>
              <a:r>
                <a:rPr lang="en-US" sz="2000" dirty="0">
                  <a:solidFill>
                    <a:schemeClr val="bg1"/>
                  </a:solidFill>
                </a:rPr>
                <a:t> emissions.</a:t>
              </a:r>
            </a:p>
          </p:txBody>
        </p:sp>
      </p:grpSp>
      <p:grpSp>
        <p:nvGrpSpPr>
          <p:cNvPr id="18" name="Group 17">
            <a:extLst>
              <a:ext uri="{FF2B5EF4-FFF2-40B4-BE49-F238E27FC236}">
                <a16:creationId xmlns:a16="http://schemas.microsoft.com/office/drawing/2014/main" id="{E78EB05B-AC0D-4ACD-B4EE-3F2A9A34B234}"/>
              </a:ext>
            </a:extLst>
          </p:cNvPr>
          <p:cNvGrpSpPr/>
          <p:nvPr/>
        </p:nvGrpSpPr>
        <p:grpSpPr>
          <a:xfrm>
            <a:off x="2135749" y="25057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69A27D-E0C9-4133-9B21-2BF20ABC2E2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5FBBAF71-9F09-42E0-AC58-06F32182ABEA}"/>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outcome of these negotiations was the Paris Climate Agreement, passed in 2016.</a:t>
              </a:r>
            </a:p>
          </p:txBody>
        </p:sp>
      </p:grpSp>
      <p:grpSp>
        <p:nvGrpSpPr>
          <p:cNvPr id="21" name="Group 20">
            <a:extLst>
              <a:ext uri="{FF2B5EF4-FFF2-40B4-BE49-F238E27FC236}">
                <a16:creationId xmlns:a16="http://schemas.microsoft.com/office/drawing/2014/main" id="{F503DF68-5168-4851-ADDD-84A7E45C9A69}"/>
              </a:ext>
            </a:extLst>
          </p:cNvPr>
          <p:cNvGrpSpPr/>
          <p:nvPr/>
        </p:nvGrpSpPr>
        <p:grpSpPr>
          <a:xfrm>
            <a:off x="2135749" y="4316249"/>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89A2E55-8139-4720-BB08-E08E27D87B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7411A1F0-B86F-4521-BEE8-C263D7D8CF51}"/>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Nearly 200 nations have signed on, including the two biggest emitters of greenhouse gases: China and the United States.</a:t>
              </a:r>
            </a:p>
          </p:txBody>
        </p:sp>
      </p:grpSp>
    </p:spTree>
    <p:extLst>
      <p:ext uri="{BB962C8B-B14F-4D97-AF65-F5344CB8AC3E}">
        <p14:creationId xmlns:p14="http://schemas.microsoft.com/office/powerpoint/2010/main" val="13821504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Solution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F551CE8-CA1E-468C-99BB-E828EA0F8F27}"/>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F49F902-21D4-4905-AE05-7CFE0640F2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29F60B53-42B4-4064-B53F-EE445E940A46}"/>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high-income countries want low-income countries to reduce their emissions, the high-income countries may need to pay the costs.</a:t>
              </a:r>
            </a:p>
          </p:txBody>
        </p:sp>
      </p:grpSp>
      <p:grpSp>
        <p:nvGrpSpPr>
          <p:cNvPr id="15" name="Group 14">
            <a:extLst>
              <a:ext uri="{FF2B5EF4-FFF2-40B4-BE49-F238E27FC236}">
                <a16:creationId xmlns:a16="http://schemas.microsoft.com/office/drawing/2014/main" id="{65DEAB84-F467-4398-8CC9-8A72F3609598}"/>
              </a:ext>
            </a:extLst>
          </p:cNvPr>
          <p:cNvGrpSpPr/>
          <p:nvPr/>
        </p:nvGrpSpPr>
        <p:grpSpPr>
          <a:xfrm>
            <a:off x="2135749" y="3400499"/>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52D6BFD-673F-4212-8677-D5EA11B3C5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C20DE77-A5E2-47B5-BAAC-ADE09653D3AE}"/>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unlikely that some form of world government will impose a detailed system of environmental regulation around the world.</a:t>
              </a:r>
            </a:p>
          </p:txBody>
        </p:sp>
      </p:grpSp>
      <p:grpSp>
        <p:nvGrpSpPr>
          <p:cNvPr id="18" name="Group 17">
            <a:extLst>
              <a:ext uri="{FF2B5EF4-FFF2-40B4-BE49-F238E27FC236}">
                <a16:creationId xmlns:a16="http://schemas.microsoft.com/office/drawing/2014/main" id="{E78EB05B-AC0D-4ACD-B4EE-3F2A9A34B234}"/>
              </a:ext>
            </a:extLst>
          </p:cNvPr>
          <p:cNvGrpSpPr/>
          <p:nvPr/>
        </p:nvGrpSpPr>
        <p:grpSpPr>
          <a:xfrm>
            <a:off x="2135749" y="25057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69A27D-E0C9-4133-9B21-2BF20ABC2E2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5FBBAF71-9F09-42E0-AC58-06F32182ABEA}"/>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Perhaps some of these payments will happen through private markets, like high amounts of ecotourism.</a:t>
              </a:r>
            </a:p>
          </p:txBody>
        </p:sp>
      </p:grpSp>
      <p:grpSp>
        <p:nvGrpSpPr>
          <p:cNvPr id="21" name="Group 20">
            <a:extLst>
              <a:ext uri="{FF2B5EF4-FFF2-40B4-BE49-F238E27FC236}">
                <a16:creationId xmlns:a16="http://schemas.microsoft.com/office/drawing/2014/main" id="{F503DF68-5168-4851-ADDD-84A7E45C9A69}"/>
              </a:ext>
            </a:extLst>
          </p:cNvPr>
          <p:cNvGrpSpPr/>
          <p:nvPr/>
        </p:nvGrpSpPr>
        <p:grpSpPr>
          <a:xfrm>
            <a:off x="2135749" y="4316249"/>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89A2E55-8139-4720-BB08-E08E27D87B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7411A1F0-B86F-4521-BEE8-C263D7D8CF51}"/>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decentralized and market-oriented approach may be the only way to address international issues such as global warming and biodiversity.</a:t>
              </a:r>
            </a:p>
          </p:txBody>
        </p:sp>
      </p:grpSp>
    </p:spTree>
    <p:extLst>
      <p:ext uri="{BB962C8B-B14F-4D97-AF65-F5344CB8AC3E}">
        <p14:creationId xmlns:p14="http://schemas.microsoft.com/office/powerpoint/2010/main" val="25891165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383374"/>
            <a:ext cx="9273061" cy="237744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813506"/>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Suppose Switzerland and Somalia want to reduce their greenhouse gas emissions. Switzerland is generally considered a higher-income country. What are some ways that Switzerland can help solve the international externality?</a:t>
            </a:r>
          </a:p>
        </p:txBody>
      </p:sp>
    </p:spTree>
    <p:extLst>
      <p:ext uri="{BB962C8B-B14F-4D97-AF65-F5344CB8AC3E}">
        <p14:creationId xmlns:p14="http://schemas.microsoft.com/office/powerpoint/2010/main" val="20175289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99480"/>
            <a:ext cx="9273061" cy="255454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Certain global environmental issues, such as global warming and biodiversity, spill over national borders and require addressing with some form of international agreement.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decentralized and market-oriented approach may be the only way to address international issues such as global warming and biodiversity.</a:t>
            </a:r>
          </a:p>
          <a:p>
            <a:endParaRPr lang="en-US" sz="2000" dirty="0">
              <a:solidFill>
                <a:schemeClr val="bg1"/>
              </a:solidFill>
            </a:endParaRPr>
          </a:p>
        </p:txBody>
      </p:sp>
    </p:spTree>
    <p:extLst>
      <p:ext uri="{BB962C8B-B14F-4D97-AF65-F5344CB8AC3E}">
        <p14:creationId xmlns:p14="http://schemas.microsoft.com/office/powerpoint/2010/main" val="7075284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1795043"/>
            <a:ext cx="9265024" cy="2585323"/>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The Tradeoff between Economic Output </a:t>
            </a:r>
            <a:r>
              <a:rPr lang="en-US" sz="5400">
                <a:solidFill>
                  <a:prstClr val="black">
                    <a:lumMod val="75000"/>
                    <a:lumOff val="25000"/>
                  </a:prstClr>
                </a:solidFill>
                <a:latin typeface="Century Gothic" panose="020B0502020202020204" pitchFamily="34" charset="0"/>
              </a:rPr>
              <a:t>and Environmental </a:t>
            </a:r>
            <a:r>
              <a:rPr lang="en-US" sz="5400" dirty="0">
                <a:solidFill>
                  <a:prstClr val="black">
                    <a:lumMod val="75000"/>
                    <a:lumOff val="25000"/>
                  </a:prstClr>
                </a:solidFill>
                <a:latin typeface="Century Gothic" panose="020B0502020202020204" pitchFamily="34" charset="0"/>
              </a:rPr>
              <a:t>Protection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260063866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 Possibility Frontier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downward-sloping production possibility frontier that shows a trade-off between economic output and environmental protection.">
            <a:extLst>
              <a:ext uri="{FF2B5EF4-FFF2-40B4-BE49-F238E27FC236}">
                <a16:creationId xmlns:a16="http://schemas.microsoft.com/office/drawing/2014/main" id="{08714FB3-5D6B-4922-9AE2-CB3AE4302B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5280" y="1623853"/>
            <a:ext cx="5490507" cy="4895702"/>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112F7D8D-10B5-43F5-95B9-B37D72D36AE2}"/>
              </a:ext>
            </a:extLst>
          </p:cNvPr>
          <p:cNvGrpSpPr/>
          <p:nvPr/>
        </p:nvGrpSpPr>
        <p:grpSpPr>
          <a:xfrm>
            <a:off x="1524001" y="1623853"/>
            <a:ext cx="4029079" cy="1371724"/>
            <a:chOff x="542922" y="1736761"/>
            <a:chExt cx="8058155" cy="1041764"/>
          </a:xfrm>
          <a:solidFill>
            <a:srgbClr val="627981"/>
          </a:solidFill>
        </p:grpSpPr>
        <p:sp>
          <p:nvSpPr>
            <p:cNvPr id="8" name="Rectangle 7">
              <a:extLst>
                <a:ext uri="{FF2B5EF4-FFF2-40B4-BE49-F238E27FC236}">
                  <a16:creationId xmlns:a16="http://schemas.microsoft.com/office/drawing/2014/main" id="{6763180B-A266-4936-94F1-C2AEAAF83E32}"/>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DE0267E-8219-406A-B88B-DC26D836FD95}"/>
                </a:ext>
              </a:extLst>
            </p:cNvPr>
            <p:cNvSpPr txBox="1"/>
            <p:nvPr/>
          </p:nvSpPr>
          <p:spPr>
            <a:xfrm>
              <a:off x="542922" y="1745949"/>
              <a:ext cx="7807571" cy="100509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 in environmental protection involves an opportunity cost of less economic output.</a:t>
              </a:r>
            </a:p>
          </p:txBody>
        </p:sp>
      </p:grpSp>
      <p:grpSp>
        <p:nvGrpSpPr>
          <p:cNvPr id="10" name="Group 9">
            <a:extLst>
              <a:ext uri="{FF2B5EF4-FFF2-40B4-BE49-F238E27FC236}">
                <a16:creationId xmlns:a16="http://schemas.microsoft.com/office/drawing/2014/main" id="{67565E6E-9B05-4AC4-8B9F-FE19248F07AE}"/>
              </a:ext>
            </a:extLst>
          </p:cNvPr>
          <p:cNvGrpSpPr/>
          <p:nvPr/>
        </p:nvGrpSpPr>
        <p:grpSpPr>
          <a:xfrm>
            <a:off x="1524001" y="3094534"/>
            <a:ext cx="4029079" cy="1643314"/>
            <a:chOff x="542922" y="1736761"/>
            <a:chExt cx="8058155" cy="1248025"/>
          </a:xfrm>
          <a:solidFill>
            <a:srgbClr val="627981"/>
          </a:solidFill>
        </p:grpSpPr>
        <p:sp>
          <p:nvSpPr>
            <p:cNvPr id="11" name="Rectangle 10">
              <a:extLst>
                <a:ext uri="{FF2B5EF4-FFF2-40B4-BE49-F238E27FC236}">
                  <a16:creationId xmlns:a16="http://schemas.microsoft.com/office/drawing/2014/main" id="{D423605B-BCDC-4AE6-8206-AA9B04A1C05C}"/>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84355403-A974-4536-AEFA-3B24B2AD7255}"/>
                </a:ext>
              </a:extLst>
            </p:cNvPr>
            <p:cNvSpPr txBox="1"/>
            <p:nvPr/>
          </p:nvSpPr>
          <p:spPr>
            <a:xfrm>
              <a:off x="542922" y="1745949"/>
              <a:ext cx="7807571" cy="123883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 matter what their preferences, all societies should wish to avoid choices not on the </a:t>
              </a:r>
              <a:r>
                <a:rPr lang="en-US" sz="2000" i="1" dirty="0">
                  <a:solidFill>
                    <a:schemeClr val="bg1"/>
                  </a:solidFill>
                </a:rPr>
                <a:t>PPF</a:t>
              </a:r>
              <a:r>
                <a:rPr lang="en-US" sz="2000" dirty="0">
                  <a:solidFill>
                    <a:schemeClr val="bg1"/>
                  </a:solidFill>
                </a:rPr>
                <a:t>, which are productively inefficient.</a:t>
              </a:r>
            </a:p>
          </p:txBody>
        </p:sp>
      </p:grpSp>
      <p:grpSp>
        <p:nvGrpSpPr>
          <p:cNvPr id="13" name="Group 12">
            <a:extLst>
              <a:ext uri="{FF2B5EF4-FFF2-40B4-BE49-F238E27FC236}">
                <a16:creationId xmlns:a16="http://schemas.microsoft.com/office/drawing/2014/main" id="{0D486D82-6C61-4E0B-A1A8-AF7A2526ECF9}"/>
              </a:ext>
            </a:extLst>
          </p:cNvPr>
          <p:cNvGrpSpPr/>
          <p:nvPr/>
        </p:nvGrpSpPr>
        <p:grpSpPr>
          <a:xfrm>
            <a:off x="1524001" y="4843254"/>
            <a:ext cx="4029079" cy="1066153"/>
            <a:chOff x="542922" y="1736761"/>
            <a:chExt cx="8058155" cy="1248025"/>
          </a:xfrm>
          <a:solidFill>
            <a:srgbClr val="627981"/>
          </a:solidFill>
        </p:grpSpPr>
        <p:sp>
          <p:nvSpPr>
            <p:cNvPr id="14" name="Rectangle 13">
              <a:extLst>
                <a:ext uri="{FF2B5EF4-FFF2-40B4-BE49-F238E27FC236}">
                  <a16:creationId xmlns:a16="http://schemas.microsoft.com/office/drawing/2014/main" id="{FAA12B4E-2AFF-45DC-8237-F03D16411AA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EE144557-5675-403E-91E1-1A05A57F1013}"/>
                </a:ext>
              </a:extLst>
            </p:cNvPr>
            <p:cNvSpPr txBox="1"/>
            <p:nvPr/>
          </p:nvSpPr>
          <p:spPr>
            <a:xfrm>
              <a:off x="542922" y="1745949"/>
              <a:ext cx="7807571" cy="77135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Efficiency requires that the choice be on the production possibility frontier.</a:t>
              </a:r>
            </a:p>
          </p:txBody>
        </p:sp>
      </p:grpSp>
    </p:spTree>
    <p:extLst>
      <p:ext uri="{BB962C8B-B14F-4D97-AF65-F5344CB8AC3E}">
        <p14:creationId xmlns:p14="http://schemas.microsoft.com/office/powerpoint/2010/main" val="24839725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A downward sloping production possibility frontier that shows a trade-off between economic output and environmental protection.">
            <a:extLst>
              <a:ext uri="{FF2B5EF4-FFF2-40B4-BE49-F238E27FC236}">
                <a16:creationId xmlns:a16="http://schemas.microsoft.com/office/drawing/2014/main" id="{FAA66410-8B5F-46B4-9A0A-414DAC69C8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8027" y="1492367"/>
            <a:ext cx="5486400" cy="4892040"/>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Spectrum of the PPF</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BD47E4DB-003D-436B-894B-D877096D4D72}"/>
              </a:ext>
            </a:extLst>
          </p:cNvPr>
          <p:cNvSpPr txBox="1"/>
          <p:nvPr/>
        </p:nvSpPr>
        <p:spPr>
          <a:xfrm>
            <a:off x="5506066" y="1519977"/>
            <a:ext cx="3903406" cy="722057"/>
          </a:xfrm>
          <a:prstGeom prst="rect">
            <a:avLst/>
          </a:prstGeom>
          <a:noFill/>
        </p:spPr>
        <p:txBody>
          <a:bodyPr wrap="square" rtlCol="0">
            <a:spAutoFit/>
          </a:bodyPr>
          <a:lstStyle/>
          <a:p>
            <a:r>
              <a:rPr lang="en-US" sz="2000" dirty="0"/>
              <a:t>country with high economic output and low environmental protection</a:t>
            </a:r>
          </a:p>
        </p:txBody>
      </p:sp>
      <p:sp>
        <p:nvSpPr>
          <p:cNvPr id="7" name="TextBox 6">
            <a:extLst>
              <a:ext uri="{FF2B5EF4-FFF2-40B4-BE49-F238E27FC236}">
                <a16:creationId xmlns:a16="http://schemas.microsoft.com/office/drawing/2014/main" id="{67F33382-9C1F-4049-9952-16628F5AED9B}"/>
              </a:ext>
            </a:extLst>
          </p:cNvPr>
          <p:cNvSpPr txBox="1"/>
          <p:nvPr/>
        </p:nvSpPr>
        <p:spPr>
          <a:xfrm>
            <a:off x="9331048" y="2870651"/>
            <a:ext cx="1504386" cy="400110"/>
          </a:xfrm>
          <a:prstGeom prst="rect">
            <a:avLst/>
          </a:prstGeom>
          <a:noFill/>
        </p:spPr>
        <p:txBody>
          <a:bodyPr wrap="none" rtlCol="0">
            <a:spAutoFit/>
          </a:bodyPr>
          <a:lstStyle/>
          <a:p>
            <a:r>
              <a:rPr lang="en-US" sz="2000" dirty="0"/>
              <a:t>unattainable</a:t>
            </a:r>
          </a:p>
        </p:txBody>
      </p:sp>
      <p:sp>
        <p:nvSpPr>
          <p:cNvPr id="8" name="TextBox 7">
            <a:extLst>
              <a:ext uri="{FF2B5EF4-FFF2-40B4-BE49-F238E27FC236}">
                <a16:creationId xmlns:a16="http://schemas.microsoft.com/office/drawing/2014/main" id="{115FA0BB-F1BD-4C9C-8D1D-374D6E21C093}"/>
              </a:ext>
            </a:extLst>
          </p:cNvPr>
          <p:cNvSpPr txBox="1"/>
          <p:nvPr/>
        </p:nvSpPr>
        <p:spPr>
          <a:xfrm>
            <a:off x="8073166" y="4016544"/>
            <a:ext cx="3570281" cy="1015663"/>
          </a:xfrm>
          <a:prstGeom prst="rect">
            <a:avLst/>
          </a:prstGeom>
          <a:noFill/>
        </p:spPr>
        <p:txBody>
          <a:bodyPr wrap="square" rtlCol="0">
            <a:spAutoFit/>
          </a:bodyPr>
          <a:lstStyle/>
          <a:p>
            <a:r>
              <a:rPr lang="en-US" sz="2000" dirty="0"/>
              <a:t>country with low economic output and high environmental protection</a:t>
            </a:r>
          </a:p>
        </p:txBody>
      </p:sp>
      <p:sp>
        <p:nvSpPr>
          <p:cNvPr id="9" name="TextBox 8">
            <a:extLst>
              <a:ext uri="{FF2B5EF4-FFF2-40B4-BE49-F238E27FC236}">
                <a16:creationId xmlns:a16="http://schemas.microsoft.com/office/drawing/2014/main" id="{FAFCC93C-09F3-4B2D-B429-65E88FB159BB}"/>
              </a:ext>
            </a:extLst>
          </p:cNvPr>
          <p:cNvSpPr txBox="1"/>
          <p:nvPr/>
        </p:nvSpPr>
        <p:spPr>
          <a:xfrm>
            <a:off x="4852218" y="4898167"/>
            <a:ext cx="1233928" cy="400110"/>
          </a:xfrm>
          <a:prstGeom prst="rect">
            <a:avLst/>
          </a:prstGeom>
          <a:noFill/>
        </p:spPr>
        <p:txBody>
          <a:bodyPr wrap="none" rtlCol="0">
            <a:spAutoFit/>
          </a:bodyPr>
          <a:lstStyle/>
          <a:p>
            <a:r>
              <a:rPr lang="en-US" sz="2000" dirty="0"/>
              <a:t>inefficient</a:t>
            </a:r>
          </a:p>
        </p:txBody>
      </p:sp>
      <p:cxnSp>
        <p:nvCxnSpPr>
          <p:cNvPr id="6" name="Straight Arrow Connector 5">
            <a:extLst>
              <a:ext uri="{FF2B5EF4-FFF2-40B4-BE49-F238E27FC236}">
                <a16:creationId xmlns:a16="http://schemas.microsoft.com/office/drawing/2014/main" id="{231C2C9E-E812-4098-9F27-FB76E6A63E06}"/>
              </a:ext>
            </a:extLst>
          </p:cNvPr>
          <p:cNvCxnSpPr>
            <a:cxnSpLocks/>
          </p:cNvCxnSpPr>
          <p:nvPr/>
        </p:nvCxnSpPr>
        <p:spPr>
          <a:xfrm flipH="1">
            <a:off x="5012963" y="1759560"/>
            <a:ext cx="493102" cy="46336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0D37C715-C3C1-440E-B71B-D23C0AC1CD71}"/>
              </a:ext>
            </a:extLst>
          </p:cNvPr>
          <p:cNvCxnSpPr>
            <a:cxnSpLocks/>
            <a:stCxn id="7" idx="1"/>
          </p:cNvCxnSpPr>
          <p:nvPr/>
        </p:nvCxnSpPr>
        <p:spPr>
          <a:xfrm flipH="1" flipV="1">
            <a:off x="7531510" y="2664344"/>
            <a:ext cx="1799538" cy="40636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0274ACB9-9B11-47F5-8FF8-DF4897ABD2B2}"/>
              </a:ext>
            </a:extLst>
          </p:cNvPr>
          <p:cNvCxnSpPr>
            <a:cxnSpLocks/>
          </p:cNvCxnSpPr>
          <p:nvPr/>
        </p:nvCxnSpPr>
        <p:spPr>
          <a:xfrm flipH="1">
            <a:off x="7734718" y="4249832"/>
            <a:ext cx="338448" cy="74107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54508DE5-4DD0-4A75-8547-50A53BAC37F8}"/>
              </a:ext>
            </a:extLst>
          </p:cNvPr>
          <p:cNvCxnSpPr>
            <a:cxnSpLocks/>
          </p:cNvCxnSpPr>
          <p:nvPr/>
        </p:nvCxnSpPr>
        <p:spPr>
          <a:xfrm flipV="1">
            <a:off x="5469182" y="4502864"/>
            <a:ext cx="626818" cy="46074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47899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GDP vs Environmental Protection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with low per capita gross domestic product (GDP), place a greater emphasis on economic output.</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22" y="250495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Placing emphasis on GDP helps to produce nutrition, shelter, health, education, and desirable consumer goods.</a:t>
              </a:r>
            </a:p>
          </p:txBody>
        </p:sp>
      </p:grpSp>
      <p:grpSp>
        <p:nvGrpSpPr>
          <p:cNvPr id="30" name="Group 29">
            <a:extLst>
              <a:ext uri="{FF2B5EF4-FFF2-40B4-BE49-F238E27FC236}">
                <a16:creationId xmlns:a16="http://schemas.microsoft.com/office/drawing/2014/main" id="{7C4CFA4E-37D2-495A-8D5D-2FC5EBD814E8}"/>
              </a:ext>
            </a:extLst>
          </p:cNvPr>
          <p:cNvGrpSpPr/>
          <p:nvPr/>
        </p:nvGrpSpPr>
        <p:grpSpPr>
          <a:xfrm>
            <a:off x="2066922" y="3429000"/>
            <a:ext cx="8058154" cy="1061491"/>
            <a:chOff x="542923" y="1736761"/>
            <a:chExt cx="8058154" cy="1061491"/>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10614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with higher income levels may be willing to place a relatively greater emphasis on environmental protection since a greater share of people have access to the basic necessities of life.</a:t>
              </a:r>
            </a:p>
          </p:txBody>
        </p:sp>
      </p:grpSp>
    </p:spTree>
    <p:extLst>
      <p:ext uri="{BB962C8B-B14F-4D97-AF65-F5344CB8AC3E}">
        <p14:creationId xmlns:p14="http://schemas.microsoft.com/office/powerpoint/2010/main" val="193743916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Efficiency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E6685EEB-7745-420A-9316-F17957A517C1}"/>
              </a:ext>
            </a:extLst>
          </p:cNvPr>
          <p:cNvGrpSpPr/>
          <p:nvPr/>
        </p:nvGrpSpPr>
        <p:grpSpPr>
          <a:xfrm>
            <a:off x="598260" y="3508066"/>
            <a:ext cx="4950072" cy="2806098"/>
            <a:chOff x="823146" y="3004382"/>
            <a:chExt cx="4950072" cy="2806098"/>
          </a:xfrm>
          <a:solidFill>
            <a:srgbClr val="627981"/>
          </a:solidFill>
        </p:grpSpPr>
        <p:sp>
          <p:nvSpPr>
            <p:cNvPr id="6" name="Up Arrow 4">
              <a:extLst>
                <a:ext uri="{FF2B5EF4-FFF2-40B4-BE49-F238E27FC236}">
                  <a16:creationId xmlns:a16="http://schemas.microsoft.com/office/drawing/2014/main" id="{D5374A17-36BA-4E12-A305-CEAFB89F5107}"/>
                </a:ext>
              </a:extLst>
            </p:cNvPr>
            <p:cNvSpPr/>
            <p:nvPr/>
          </p:nvSpPr>
          <p:spPr>
            <a:xfrm>
              <a:off x="2967676" y="4368487"/>
              <a:ext cx="661012" cy="738130"/>
            </a:xfrm>
            <a:prstGeom prst="up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8FF1D81-C7E9-4334-8633-F8519247681A}"/>
                </a:ext>
              </a:extLst>
            </p:cNvPr>
            <p:cNvSpPr/>
            <p:nvPr/>
          </p:nvSpPr>
          <p:spPr>
            <a:xfrm>
              <a:off x="823146" y="3004382"/>
              <a:ext cx="4950072" cy="1093742"/>
            </a:xfrm>
            <a:prstGeom prst="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8" name="Rectangle 7">
              <a:extLst>
                <a:ext uri="{FF2B5EF4-FFF2-40B4-BE49-F238E27FC236}">
                  <a16:creationId xmlns:a16="http://schemas.microsoft.com/office/drawing/2014/main" id="{B0B9BD2F-C5BD-4EBB-8A88-DF66ED235157}"/>
                </a:ext>
              </a:extLst>
            </p:cNvPr>
            <p:cNvSpPr/>
            <p:nvPr/>
          </p:nvSpPr>
          <p:spPr>
            <a:xfrm>
              <a:off x="916421" y="3346703"/>
              <a:ext cx="4763521" cy="400110"/>
            </a:xfrm>
            <a:prstGeom prst="rect">
              <a:avLst/>
            </a:prstGeom>
            <a:grpFill/>
            <a:ln>
              <a:noFill/>
            </a:ln>
          </p:spPr>
          <p:txBody>
            <a:bodyPr wrap="square">
              <a:spAutoFit/>
            </a:bodyPr>
            <a:lstStyle/>
            <a:p>
              <a:pPr algn="ctr"/>
              <a:r>
                <a:rPr lang="en-US" sz="2000" dirty="0">
                  <a:solidFill>
                    <a:schemeClr val="bg1"/>
                  </a:solidFill>
                </a:rPr>
                <a:t>a choice that's on a </a:t>
              </a:r>
              <a:r>
                <a:rPr lang="en-US" sz="2000" i="1" dirty="0">
                  <a:solidFill>
                    <a:schemeClr val="bg1"/>
                  </a:solidFill>
                </a:rPr>
                <a:t>PPF</a:t>
              </a:r>
              <a:r>
                <a:rPr lang="en-US" sz="2000" dirty="0">
                  <a:solidFill>
                    <a:schemeClr val="bg1"/>
                  </a:solidFill>
                </a:rPr>
                <a:t> rather than below it</a:t>
              </a:r>
            </a:p>
          </p:txBody>
        </p:sp>
        <p:sp>
          <p:nvSpPr>
            <p:cNvPr id="9" name="Rectangle 8">
              <a:extLst>
                <a:ext uri="{FF2B5EF4-FFF2-40B4-BE49-F238E27FC236}">
                  <a16:creationId xmlns:a16="http://schemas.microsoft.com/office/drawing/2014/main" id="{5020F2C0-4504-41B0-BBEB-C78B921AEAC0}"/>
                </a:ext>
              </a:extLst>
            </p:cNvPr>
            <p:cNvSpPr/>
            <p:nvPr/>
          </p:nvSpPr>
          <p:spPr>
            <a:xfrm>
              <a:off x="1187161" y="4941362"/>
              <a:ext cx="4267200" cy="869118"/>
            </a:xfrm>
            <a:prstGeom prst="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grpSp>
      <p:sp>
        <p:nvSpPr>
          <p:cNvPr id="10" name="TextBox 9">
            <a:extLst>
              <a:ext uri="{FF2B5EF4-FFF2-40B4-BE49-F238E27FC236}">
                <a16:creationId xmlns:a16="http://schemas.microsoft.com/office/drawing/2014/main" id="{33E66882-1364-4AC8-ABAE-1D1DC09C691B}"/>
              </a:ext>
            </a:extLst>
          </p:cNvPr>
          <p:cNvSpPr txBox="1"/>
          <p:nvPr/>
        </p:nvSpPr>
        <p:spPr>
          <a:xfrm>
            <a:off x="1416649" y="5648689"/>
            <a:ext cx="3313292" cy="461665"/>
          </a:xfrm>
          <a:prstGeom prst="rect">
            <a:avLst/>
          </a:prstGeom>
          <a:noFill/>
        </p:spPr>
        <p:txBody>
          <a:bodyPr wrap="square" rtlCol="0">
            <a:spAutoFit/>
          </a:bodyPr>
          <a:lstStyle/>
          <a:p>
            <a:pPr algn="ctr"/>
            <a:r>
              <a:rPr lang="en-US" sz="2400" dirty="0">
                <a:solidFill>
                  <a:schemeClr val="bg1"/>
                </a:solidFill>
              </a:rPr>
              <a:t>PRODUCTIVE EFFICIENCY</a:t>
            </a:r>
          </a:p>
        </p:txBody>
      </p:sp>
      <p:sp>
        <p:nvSpPr>
          <p:cNvPr id="17" name="Up Arrow 4">
            <a:extLst>
              <a:ext uri="{FF2B5EF4-FFF2-40B4-BE49-F238E27FC236}">
                <a16:creationId xmlns:a16="http://schemas.microsoft.com/office/drawing/2014/main" id="{820BE3EC-617E-4168-A8B6-CC9A7169C3FA}"/>
              </a:ext>
            </a:extLst>
          </p:cNvPr>
          <p:cNvSpPr/>
          <p:nvPr/>
        </p:nvSpPr>
        <p:spPr>
          <a:xfrm>
            <a:off x="8790505" y="4872171"/>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48FAE9B-9E81-4FD8-8D45-B8B691B7AB73}"/>
              </a:ext>
            </a:extLst>
          </p:cNvPr>
          <p:cNvSpPr/>
          <p:nvPr/>
        </p:nvSpPr>
        <p:spPr>
          <a:xfrm>
            <a:off x="6645975" y="3508066"/>
            <a:ext cx="4950072" cy="1093742"/>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9" name="Rectangle 18">
            <a:extLst>
              <a:ext uri="{FF2B5EF4-FFF2-40B4-BE49-F238E27FC236}">
                <a16:creationId xmlns:a16="http://schemas.microsoft.com/office/drawing/2014/main" id="{B9E9DAA5-F838-47F2-9BFB-581AEDC2B97B}"/>
              </a:ext>
            </a:extLst>
          </p:cNvPr>
          <p:cNvSpPr/>
          <p:nvPr/>
        </p:nvSpPr>
        <p:spPr>
          <a:xfrm>
            <a:off x="6832525" y="3739842"/>
            <a:ext cx="4576971" cy="707886"/>
          </a:xfrm>
          <a:prstGeom prst="rect">
            <a:avLst/>
          </a:prstGeom>
        </p:spPr>
        <p:txBody>
          <a:bodyPr wrap="square">
            <a:spAutoFit/>
          </a:bodyPr>
          <a:lstStyle/>
          <a:p>
            <a:pPr algn="ctr"/>
            <a:r>
              <a:rPr lang="en-US" sz="2000" dirty="0">
                <a:solidFill>
                  <a:schemeClr val="bg1"/>
                </a:solidFill>
              </a:rPr>
              <a:t>the specific choice on the </a:t>
            </a:r>
            <a:r>
              <a:rPr lang="en-US" sz="2000" i="1" dirty="0">
                <a:solidFill>
                  <a:schemeClr val="bg1"/>
                </a:solidFill>
              </a:rPr>
              <a:t>PPF </a:t>
            </a:r>
            <a:r>
              <a:rPr lang="en-US" sz="2000" dirty="0">
                <a:solidFill>
                  <a:schemeClr val="bg1"/>
                </a:solidFill>
              </a:rPr>
              <a:t>that is socially optimal</a:t>
            </a:r>
            <a:endParaRPr lang="en-US" sz="2000" i="1" dirty="0">
              <a:solidFill>
                <a:schemeClr val="bg1"/>
              </a:solidFill>
            </a:endParaRPr>
          </a:p>
        </p:txBody>
      </p:sp>
      <p:sp>
        <p:nvSpPr>
          <p:cNvPr id="20" name="Rectangle 19">
            <a:extLst>
              <a:ext uri="{FF2B5EF4-FFF2-40B4-BE49-F238E27FC236}">
                <a16:creationId xmlns:a16="http://schemas.microsoft.com/office/drawing/2014/main" id="{8A2A3926-D514-4DC2-B328-1F8A49B01933}"/>
              </a:ext>
            </a:extLst>
          </p:cNvPr>
          <p:cNvSpPr/>
          <p:nvPr/>
        </p:nvSpPr>
        <p:spPr>
          <a:xfrm>
            <a:off x="7009990" y="5445046"/>
            <a:ext cx="4267200" cy="869118"/>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21" name="TextBox 20">
            <a:extLst>
              <a:ext uri="{FF2B5EF4-FFF2-40B4-BE49-F238E27FC236}">
                <a16:creationId xmlns:a16="http://schemas.microsoft.com/office/drawing/2014/main" id="{42AD68A2-ABEC-48F6-95E4-25772AE0784A}"/>
              </a:ext>
            </a:extLst>
          </p:cNvPr>
          <p:cNvSpPr txBox="1"/>
          <p:nvPr/>
        </p:nvSpPr>
        <p:spPr>
          <a:xfrm>
            <a:off x="7469932" y="5652966"/>
            <a:ext cx="3347315" cy="461665"/>
          </a:xfrm>
          <a:prstGeom prst="rect">
            <a:avLst/>
          </a:prstGeom>
          <a:noFill/>
        </p:spPr>
        <p:txBody>
          <a:bodyPr wrap="square" rtlCol="0">
            <a:spAutoFit/>
          </a:bodyPr>
          <a:lstStyle/>
          <a:p>
            <a:pPr algn="ctr"/>
            <a:r>
              <a:rPr lang="en-US" sz="2400" dirty="0">
                <a:solidFill>
                  <a:schemeClr val="bg1"/>
                </a:solidFill>
              </a:rPr>
              <a:t>ALLOCATIVE EFFICIENCY</a:t>
            </a:r>
          </a:p>
        </p:txBody>
      </p:sp>
      <p:grpSp>
        <p:nvGrpSpPr>
          <p:cNvPr id="23" name="Group 22">
            <a:extLst>
              <a:ext uri="{FF2B5EF4-FFF2-40B4-BE49-F238E27FC236}">
                <a16:creationId xmlns:a16="http://schemas.microsoft.com/office/drawing/2014/main" id="{DA7B9B81-4574-497A-8772-697E49CF36CD}"/>
              </a:ext>
            </a:extLst>
          </p:cNvPr>
          <p:cNvGrpSpPr/>
          <p:nvPr/>
        </p:nvGrpSpPr>
        <p:grpSpPr>
          <a:xfrm>
            <a:off x="2066923" y="1383374"/>
            <a:ext cx="8058154" cy="1546514"/>
            <a:chOff x="542923" y="1736761"/>
            <a:chExt cx="8058154" cy="1546514"/>
          </a:xfrm>
          <a:solidFill>
            <a:srgbClr val="627981"/>
          </a:solidFill>
        </p:grpSpPr>
        <p:sp>
          <p:nvSpPr>
            <p:cNvPr id="24" name="Rectangle 23">
              <a:extLst>
                <a:ext uri="{FF2B5EF4-FFF2-40B4-BE49-F238E27FC236}">
                  <a16:creationId xmlns:a16="http://schemas.microsoft.com/office/drawing/2014/main" id="{CB7CCA1E-99F4-4C10-B01C-9964D77682DE}"/>
                </a:ext>
              </a:extLst>
            </p:cNvPr>
            <p:cNvSpPr/>
            <p:nvPr/>
          </p:nvSpPr>
          <p:spPr>
            <a:xfrm>
              <a:off x="542923" y="1736761"/>
              <a:ext cx="8058154" cy="15465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4F24CA6A-9784-4673-8893-471012589C19}"/>
                </a:ext>
              </a:extLst>
            </p:cNvPr>
            <p:cNvSpPr txBox="1"/>
            <p:nvPr/>
          </p:nvSpPr>
          <p:spPr>
            <a:xfrm>
              <a:off x="542923" y="1833012"/>
              <a:ext cx="7807571" cy="1323439"/>
            </a:xfrm>
            <a:prstGeom prst="rect">
              <a:avLst/>
            </a:prstGeom>
            <a:grpFill/>
          </p:spPr>
          <p:txBody>
            <a:bodyPr wrap="square" rtlCol="0">
              <a:spAutoFit/>
            </a:bodyPr>
            <a:lstStyle/>
            <a:p>
              <a:pPr algn="ctr"/>
              <a:r>
                <a:rPr lang="en-US" sz="2000" dirty="0">
                  <a:solidFill>
                    <a:schemeClr val="bg1"/>
                  </a:solidFill>
                </a:rPr>
                <a:t>The goal should be productive efficiency, where your country falls on the </a:t>
              </a:r>
              <a:r>
                <a:rPr lang="en-US" sz="2000" i="1" dirty="0">
                  <a:solidFill>
                    <a:schemeClr val="bg1"/>
                  </a:solidFill>
                </a:rPr>
                <a:t>PPF</a:t>
              </a:r>
              <a:r>
                <a:rPr lang="en-US" sz="2000" dirty="0">
                  <a:solidFill>
                    <a:schemeClr val="bg1"/>
                  </a:solidFill>
                </a:rPr>
                <a:t>, instead of below it. However, each country will have to decide their own allocative efficiency, or the choice of where they will fall on the </a:t>
              </a:r>
              <a:r>
                <a:rPr lang="en-US" sz="2000" i="1" dirty="0">
                  <a:solidFill>
                    <a:schemeClr val="bg1"/>
                  </a:solidFill>
                </a:rPr>
                <a:t>PPF</a:t>
              </a:r>
              <a:r>
                <a:rPr lang="en-US" sz="2000" dirty="0">
                  <a:solidFill>
                    <a:schemeClr val="bg1"/>
                  </a:solidFill>
                </a:rPr>
                <a:t> between economic output and environmental protection.</a:t>
              </a:r>
            </a:p>
          </p:txBody>
        </p:sp>
      </p:grpSp>
    </p:spTree>
    <p:extLst>
      <p:ext uri="{BB962C8B-B14F-4D97-AF65-F5344CB8AC3E}">
        <p14:creationId xmlns:p14="http://schemas.microsoft.com/office/powerpoint/2010/main" val="280820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Positive Externality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B7A74F64-74F7-4D44-80E9-45C597A45C0E}"/>
              </a:ext>
            </a:extLst>
          </p:cNvPr>
          <p:cNvSpPr/>
          <p:nvPr/>
        </p:nvSpPr>
        <p:spPr>
          <a:xfrm>
            <a:off x="1881188" y="1473416"/>
            <a:ext cx="8429625" cy="143217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An unintended benefit that falls upon a third party, like getting a vaccination that prevents you and others from getting sick</a:t>
            </a:r>
          </a:p>
        </p:txBody>
      </p:sp>
      <p:sp>
        <p:nvSpPr>
          <p:cNvPr id="19" name="Rectangle 18">
            <a:extLst>
              <a:ext uri="{FF2B5EF4-FFF2-40B4-BE49-F238E27FC236}">
                <a16:creationId xmlns:a16="http://schemas.microsoft.com/office/drawing/2014/main" id="{34AE0611-F18D-480C-AFD1-311850B9EF7E}"/>
              </a:ext>
            </a:extLst>
          </p:cNvPr>
          <p:cNvSpPr/>
          <p:nvPr/>
        </p:nvSpPr>
        <p:spPr>
          <a:xfrm>
            <a:off x="8001000" y="5164202"/>
            <a:ext cx="596900" cy="4579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of a medical worker preparing a vaccine">
            <a:extLst>
              <a:ext uri="{FF2B5EF4-FFF2-40B4-BE49-F238E27FC236}">
                <a16:creationId xmlns:a16="http://schemas.microsoft.com/office/drawing/2014/main" id="{457E1B77-9829-40EF-B5C8-B4330D0DE8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5052" y="3121956"/>
            <a:ext cx="4921896" cy="3515327"/>
          </a:xfrm>
          <a:prstGeom prst="rect">
            <a:avLst/>
          </a:prstGeom>
        </p:spPr>
      </p:pic>
    </p:spTree>
    <p:extLst>
      <p:ext uri="{BB962C8B-B14F-4D97-AF65-F5344CB8AC3E}">
        <p14:creationId xmlns:p14="http://schemas.microsoft.com/office/powerpoint/2010/main" val="28367318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19202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Economists know that choices inside a </a:t>
            </a:r>
            <a:r>
              <a:rPr lang="en-US" sz="2000" i="1" dirty="0"/>
              <a:t>PPF</a:t>
            </a:r>
            <a:r>
              <a:rPr lang="en-US" sz="2000" dirty="0"/>
              <a:t> are inefficient, yet some countries looking at the tradeoff between economic output and environmental protection might operate at such a point. What types of countries are more likely to operate inside the </a:t>
            </a:r>
            <a:r>
              <a:rPr lang="en-US" sz="2000" i="1" dirty="0"/>
              <a:t>PPF</a:t>
            </a:r>
            <a:r>
              <a:rPr lang="en-US" sz="2000" dirty="0"/>
              <a:t>?</a:t>
            </a:r>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4843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09384"/>
            <a:ext cx="9273061" cy="2862322"/>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Depending on their different income levels and political preferences, countries are likely to make different choices about allocative efficiency: the choice between economic output and environmental protection along the production possibility frontier that is socially optimal.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All countries should prefer to make a choice that shows productive efficiency: the choice somewhere on the production possibility frontier rather than inside it.</a:t>
            </a:r>
          </a:p>
          <a:p>
            <a:endParaRPr lang="en-US" sz="2000" dirty="0">
              <a:solidFill>
                <a:schemeClr val="bg1"/>
              </a:solidFill>
            </a:endParaRPr>
          </a:p>
        </p:txBody>
      </p:sp>
    </p:spTree>
    <p:extLst>
      <p:ext uri="{BB962C8B-B14F-4D97-AF65-F5344CB8AC3E}">
        <p14:creationId xmlns:p14="http://schemas.microsoft.com/office/powerpoint/2010/main" val="72870941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Negative Externality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B7A74F64-74F7-4D44-80E9-45C597A45C0E}"/>
              </a:ext>
            </a:extLst>
          </p:cNvPr>
          <p:cNvSpPr/>
          <p:nvPr/>
        </p:nvSpPr>
        <p:spPr>
          <a:xfrm>
            <a:off x="1881188" y="1473416"/>
            <a:ext cx="8429625" cy="143217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An unintended cost that falls upon a third party, like loud music from a concert across the street waking you up</a:t>
            </a:r>
          </a:p>
        </p:txBody>
      </p:sp>
      <p:sp>
        <p:nvSpPr>
          <p:cNvPr id="19" name="Rectangle 18">
            <a:extLst>
              <a:ext uri="{FF2B5EF4-FFF2-40B4-BE49-F238E27FC236}">
                <a16:creationId xmlns:a16="http://schemas.microsoft.com/office/drawing/2014/main" id="{34AE0611-F18D-480C-AFD1-311850B9EF7E}"/>
              </a:ext>
            </a:extLst>
          </p:cNvPr>
          <p:cNvSpPr/>
          <p:nvPr/>
        </p:nvSpPr>
        <p:spPr>
          <a:xfrm>
            <a:off x="8001000" y="5164202"/>
            <a:ext cx="596900" cy="4579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of a rock concert">
            <a:extLst>
              <a:ext uri="{FF2B5EF4-FFF2-40B4-BE49-F238E27FC236}">
                <a16:creationId xmlns:a16="http://schemas.microsoft.com/office/drawing/2014/main" id="{39414473-2531-4631-84F5-4D78898208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7441" y="3241096"/>
            <a:ext cx="5177117" cy="3429000"/>
          </a:xfrm>
          <a:prstGeom prst="rect">
            <a:avLst/>
          </a:prstGeom>
        </p:spPr>
      </p:pic>
    </p:spTree>
    <p:extLst>
      <p:ext uri="{BB962C8B-B14F-4D97-AF65-F5344CB8AC3E}">
        <p14:creationId xmlns:p14="http://schemas.microsoft.com/office/powerpoint/2010/main" val="4614543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383374"/>
            <a:ext cx="9273061" cy="237744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628840"/>
            <a:ext cx="8851342" cy="1938992"/>
          </a:xfrm>
          <a:prstGeom prst="rect">
            <a:avLst/>
          </a:prstGeom>
          <a:solidFill>
            <a:srgbClr val="627981"/>
          </a:solidFill>
        </p:spPr>
        <p:txBody>
          <a:bodyPr wrap="square" rtlCol="0" anchor="ctr">
            <a:spAutoFit/>
          </a:bodyPr>
          <a:lstStyle/>
          <a:p>
            <a:pPr algn="ctr"/>
            <a:r>
              <a:rPr lang="en-US" sz="2400" dirty="0">
                <a:solidFill>
                  <a:schemeClr val="bg1"/>
                </a:solidFill>
              </a:rPr>
              <a:t>Suppose you have a neighbor who decides to install a security light outside his garage. While this provides great light at night, it happens to shine into your bedroom. What would you call this situation? Since you had no say in installing this light, what can you do to restore your sleep?</a:t>
            </a:r>
          </a:p>
        </p:txBody>
      </p:sp>
    </p:spTree>
    <p:extLst>
      <p:ext uri="{BB962C8B-B14F-4D97-AF65-F5344CB8AC3E}">
        <p14:creationId xmlns:p14="http://schemas.microsoft.com/office/powerpoint/2010/main" val="25727999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383374"/>
            <a:ext cx="9273061" cy="521208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581512"/>
            <a:ext cx="8851342" cy="4893647"/>
          </a:xfrm>
          <a:prstGeom prst="rect">
            <a:avLst/>
          </a:prstGeom>
          <a:solidFill>
            <a:srgbClr val="627981"/>
          </a:solidFill>
        </p:spPr>
        <p:txBody>
          <a:bodyPr wrap="square" rtlCol="0" anchor="ctr">
            <a:spAutoFit/>
          </a:bodyPr>
          <a:lstStyle/>
          <a:p>
            <a:pPr algn="ctr"/>
            <a:r>
              <a:rPr lang="en-US" sz="2400" dirty="0">
                <a:solidFill>
                  <a:schemeClr val="bg1"/>
                </a:solidFill>
              </a:rPr>
              <a:t>Suppose you have a neighbor who decides to install a security light outside his garage. While this provides great light at night, it happens to shine into your bedroom. What would you call this situation? Since you had no say in installing this light, what can you do to restore your sleep?</a:t>
            </a:r>
          </a:p>
          <a:p>
            <a:pPr algn="ctr"/>
            <a:endParaRPr lang="en-US" sz="2400" dirty="0">
              <a:solidFill>
                <a:schemeClr val="bg1"/>
              </a:solidFill>
            </a:endParaRPr>
          </a:p>
          <a:p>
            <a:pPr algn="ctr"/>
            <a:r>
              <a:rPr lang="en-US" sz="2400" i="1" dirty="0">
                <a:solidFill>
                  <a:schemeClr val="bg1"/>
                </a:solidFill>
              </a:rPr>
              <a:t>The installation of the light imposes a negative externality on you. You had no involvement in the decision to install the light, yet it has a negative impact on your sleep. You have a few options to try to correct the externality. The first option is to ask your neighbor to move the light. If the neighbor refuses, you can install some window covering to block the light. Unfortunately, you probably cannot force your neighbor to correct this negative externality!</a:t>
            </a:r>
          </a:p>
        </p:txBody>
      </p:sp>
    </p:spTree>
    <p:extLst>
      <p:ext uri="{BB962C8B-B14F-4D97-AF65-F5344CB8AC3E}">
        <p14:creationId xmlns:p14="http://schemas.microsoft.com/office/powerpoint/2010/main" val="16589211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358</TotalTime>
  <Words>6454</Words>
  <Application>Microsoft Office PowerPoint</Application>
  <PresentationFormat>Widescreen</PresentationFormat>
  <Paragraphs>550</Paragraphs>
  <Slides>62</Slides>
  <Notes>54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62</vt:i4>
      </vt:variant>
    </vt:vector>
  </HeadingPairs>
  <TitlesOfParts>
    <vt:vector size="68" baseType="lpstr">
      <vt:lpstr>Arial</vt:lpstr>
      <vt:lpstr>Calibri</vt:lpstr>
      <vt:lpstr>Calibri Light</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Sarah Claus</cp:lastModifiedBy>
  <cp:revision>45</cp:revision>
  <dcterms:created xsi:type="dcterms:W3CDTF">2017-06-16T13:06:21Z</dcterms:created>
  <dcterms:modified xsi:type="dcterms:W3CDTF">2022-01-17T18:40:44Z</dcterms:modified>
</cp:coreProperties>
</file>