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56" r:id="rId3"/>
    <p:sldId id="367" r:id="rId4"/>
    <p:sldId id="293" r:id="rId5"/>
    <p:sldId id="294" r:id="rId6"/>
    <p:sldId id="295" r:id="rId7"/>
    <p:sldId id="297" r:id="rId8"/>
    <p:sldId id="368" r:id="rId9"/>
    <p:sldId id="370" r:id="rId10"/>
    <p:sldId id="371" r:id="rId11"/>
    <p:sldId id="296" r:id="rId12"/>
    <p:sldId id="298" r:id="rId13"/>
    <p:sldId id="301" r:id="rId14"/>
    <p:sldId id="369" r:id="rId15"/>
    <p:sldId id="372" r:id="rId16"/>
    <p:sldId id="365" r:id="rId17"/>
    <p:sldId id="364" r:id="rId18"/>
    <p:sldId id="2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FF8181"/>
    <a:srgbClr val="2FB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107" d="100"/>
          <a:sy n="107" d="100"/>
        </p:scale>
        <p:origin x="750" y="114"/>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Across the country, countless people have protested, even risking arrest, against the Keystone XL Pipeline. Environmental concerns matter when discussing issues related to economic growth. However, how much should economists factor in these issues when deciding policy? In the  case of the pipeline, how do we know how much damage it would cause when we do not know how to put a value on the environment? Would the pipeline’s benefits outweigh the opportunity cost?</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Social costs are the sum or combination of the private costs of production and the costs of externalities, like pollution. For example, assume that for every refrigerator a firm produces, $100 worth of pollution is emitted. If the firm is required to pay $100 for the additional external costs of pollution for each refrigerator, the supply curve shifts up by $100.</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When the externality of pollution exists, the supply curve no longer represents all social costs. Externalities represent a case where markets no longer consider all social costs, but only some of them. Economists commonly refer to externalities as an example of market failure.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 </a:t>
            </a:r>
            <a:r>
              <a:rPr lang="en-US" sz="1200" kern="1200" dirty="0">
                <a:solidFill>
                  <a:schemeClr val="tx1"/>
                </a:solidFill>
                <a:effectLst/>
                <a:latin typeface="+mn-lt"/>
                <a:ea typeface="+mn-ea"/>
                <a:cs typeface="+mn-cs"/>
              </a:rPr>
              <a:t>In the case of pollution, at the market output, social costs of production exceed social benefits to consumers, and the market produces too much of the product.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dirty="0">
                <a:solidFill>
                  <a:schemeClr val="bg1"/>
                </a:solidFill>
              </a:rPr>
              <a:t>Traffic is an example of a market failure of a public good. When roads are overcrowded and traffic is heavy, there are additional external costs, including the opportunity costs of lost time and extra pollution.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1549577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3124179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3302209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problem of pollution arises for every economy in the world, whether high- or low-income, market-oriented or command-oriented. Every country needs to strike some balance between production and environmental quality. Firms may fail to take certain social costs, like pollution, into their planning if they do not need to pay these costs. Traditionally, policies for environmental protection have focused on governmental limits on how much of each pollutant could be emitted.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order to find the right balance, a firm must think about how much it will cost to produce a certain quantity </a:t>
            </a:r>
            <a:r>
              <a:rPr lang="en-US" sz="1200" kern="1200">
                <a:solidFill>
                  <a:schemeClr val="tx1"/>
                </a:solidFill>
                <a:effectLst/>
                <a:latin typeface="+mn-lt"/>
                <a:ea typeface="+mn-ea"/>
                <a:cs typeface="+mn-cs"/>
              </a:rPr>
              <a:t>of output</a:t>
            </a:r>
            <a:r>
              <a:rPr lang="en-US" sz="1200" kern="1200" dirty="0">
                <a:solidFill>
                  <a:schemeClr val="tx1"/>
                </a:solidFill>
                <a:effectLst/>
                <a:latin typeface="+mn-lt"/>
                <a:ea typeface="+mn-ea"/>
                <a:cs typeface="+mn-cs"/>
              </a:rPr>
              <a:t>, how much pollution or the environmental cost of producing that quantity, and how much they are willing to spend to </a:t>
            </a:r>
            <a:r>
              <a:rPr lang="en-US" sz="1200" kern="1200">
                <a:solidFill>
                  <a:schemeClr val="tx1"/>
                </a:solidFill>
                <a:effectLst/>
                <a:latin typeface="+mn-lt"/>
                <a:ea typeface="+mn-ea"/>
                <a:cs typeface="+mn-cs"/>
              </a:rPr>
              <a:t>cut down </a:t>
            </a:r>
            <a:r>
              <a:rPr lang="en-US" sz="1200" kern="1200" dirty="0">
                <a:solidFill>
                  <a:schemeClr val="tx1"/>
                </a:solidFill>
                <a:effectLst/>
                <a:latin typeface="+mn-lt"/>
                <a:ea typeface="+mn-ea"/>
                <a:cs typeface="+mn-cs"/>
              </a:rPr>
              <a:t>or clean up the amount of pollution.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Pollution is an example of an externality.  An externality is the effect of a market exchange on a third party who is outside or external to the exchange.  </a:t>
            </a:r>
          </a:p>
          <a:p>
            <a:r>
              <a:rPr lang="en-US" sz="1200" kern="1200" dirty="0">
                <a:solidFill>
                  <a:schemeClr val="tx1"/>
                </a:solidFill>
                <a:effectLst/>
                <a:latin typeface="+mn-lt"/>
                <a:ea typeface="+mn-ea"/>
                <a:cs typeface="+mn-cs"/>
              </a:rPr>
              <a:t>Because externalities that occur in market transactions affect other parties beyond those involved, they are sometimes called spillovers. Externalities can either be positive or negative depending on whether they provide an unintended benefit or unintended cost.</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positive externality is an unintended benefit that falls upon a third party, like getting a vaccination that prevents you and others from getting sick.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negative externality is an unintended cost that falls upon a third party, like loud music from a concert across the street waking you 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2222298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chemeClr val="bg1"/>
                </a:solidFill>
              </a:rPr>
              <a:t>Suppose you have a neighbor who decides to install a security light outside his garage. While this provides great light at night, it happens to shine into your bedroom. What would you call this situation? Since you had no say in installing this light, what can you do to restore your sleep?</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4965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chemeClr val="bg1"/>
                </a:solidFill>
              </a:rPr>
              <a:t>Suppose you have a neighbor who decides to install a security light outside his garage. While this provides great light at night, it happens to shine into your bedroom. What would you call this situation? Since you had no say in installing this light, what can you do to restore your sleep?</a:t>
            </a: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3764147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Pollution is a negative externality that serves as a cost to society. Economists illustrate the social costs of production with a demand and supply diagram. Accounting for additional external costs brought on by an externality shifts a firm's supply curve to the left.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915901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322153" y="3116413"/>
            <a:ext cx="9265024" cy="923330"/>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The Economics of Pollution</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2930111" y="418515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2930111" y="3024658"/>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615954" y="4185157"/>
            <a:ext cx="2349746" cy="369332"/>
          </a:xfrm>
          <a:prstGeom prst="rect">
            <a:avLst/>
          </a:prstGeom>
          <a:noFill/>
        </p:spPr>
        <p:txBody>
          <a:bodyPr wrap="none" rtlCol="0">
            <a:spAutoFit/>
          </a:bodyPr>
          <a:lstStyle/>
          <a:p>
            <a:r>
              <a:rPr lang="en-US" i="1" dirty="0"/>
              <a:t>Principles of 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Pollution as a Negative Externality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84EF6097-E1B1-44A2-8F22-C332E12CCABC}"/>
              </a:ext>
            </a:extLst>
          </p:cNvPr>
          <p:cNvGrpSpPr/>
          <p:nvPr/>
        </p:nvGrpSpPr>
        <p:grpSpPr>
          <a:xfrm>
            <a:off x="1524001" y="2590526"/>
            <a:ext cx="4001971" cy="1146018"/>
            <a:chOff x="542922" y="1736761"/>
            <a:chExt cx="8058155" cy="806935"/>
          </a:xfrm>
          <a:solidFill>
            <a:srgbClr val="627981"/>
          </a:solidFill>
        </p:grpSpPr>
        <p:sp>
          <p:nvSpPr>
            <p:cNvPr id="12" name="Rectangle 11">
              <a:extLst>
                <a:ext uri="{FF2B5EF4-FFF2-40B4-BE49-F238E27FC236}">
                  <a16:creationId xmlns:a16="http://schemas.microsoft.com/office/drawing/2014/main" id="{0806E826-6B9E-48F4-B47E-70AFF94A2C7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2921B056-89C7-4AB3-92EA-67ED602870AE}"/>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illustrate the </a:t>
              </a:r>
              <a:r>
                <a:rPr lang="en-US" sz="2000" b="1" dirty="0">
                  <a:solidFill>
                    <a:schemeClr val="bg1"/>
                  </a:solidFill>
                </a:rPr>
                <a:t>social costs </a:t>
              </a:r>
              <a:r>
                <a:rPr lang="en-US" sz="2000" dirty="0">
                  <a:solidFill>
                    <a:schemeClr val="bg1"/>
                  </a:solidFill>
                </a:rPr>
                <a:t>of production with a demand and supply diagram.</a:t>
              </a:r>
            </a:p>
          </p:txBody>
        </p:sp>
      </p:grpSp>
      <p:grpSp>
        <p:nvGrpSpPr>
          <p:cNvPr id="14" name="Group 13">
            <a:extLst>
              <a:ext uri="{FF2B5EF4-FFF2-40B4-BE49-F238E27FC236}">
                <a16:creationId xmlns:a16="http://schemas.microsoft.com/office/drawing/2014/main" id="{3C6B422C-47C6-415E-984C-0535FF36E586}"/>
              </a:ext>
            </a:extLst>
          </p:cNvPr>
          <p:cNvGrpSpPr/>
          <p:nvPr/>
        </p:nvGrpSpPr>
        <p:grpSpPr>
          <a:xfrm>
            <a:off x="1532042" y="3836122"/>
            <a:ext cx="4001971" cy="1487035"/>
            <a:chOff x="542923" y="1736761"/>
            <a:chExt cx="8058154" cy="806935"/>
          </a:xfrm>
          <a:solidFill>
            <a:srgbClr val="627981"/>
          </a:solidFill>
        </p:grpSpPr>
        <p:sp>
          <p:nvSpPr>
            <p:cNvPr id="15" name="Rectangle 14">
              <a:extLst>
                <a:ext uri="{FF2B5EF4-FFF2-40B4-BE49-F238E27FC236}">
                  <a16:creationId xmlns:a16="http://schemas.microsoft.com/office/drawing/2014/main" id="{763C1E67-728F-419E-8F63-9BC48009A23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1253328E-5EB5-4DA4-B0FB-C5ECB1B8AE8C}"/>
                </a:ext>
              </a:extLst>
            </p:cNvPr>
            <p:cNvSpPr txBox="1"/>
            <p:nvPr/>
          </p:nvSpPr>
          <p:spPr>
            <a:xfrm>
              <a:off x="542923" y="1782589"/>
              <a:ext cx="7807570" cy="71816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Accounting for additional external costs brought on by an externality shifts a firm's supply curve to the left.</a:t>
              </a:r>
            </a:p>
          </p:txBody>
        </p:sp>
      </p:grpSp>
      <p:pic>
        <p:nvPicPr>
          <p:cNvPr id="2050" name="Picture 2" descr="The graph shows how equilibrium changes based on whether a firm focuses on its own costs or social costs.">
            <a:extLst>
              <a:ext uri="{FF2B5EF4-FFF2-40B4-BE49-F238E27FC236}">
                <a16:creationId xmlns:a16="http://schemas.microsoft.com/office/drawing/2014/main" id="{F8AC28FF-FCD6-4855-82EB-210EF5E03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83374"/>
            <a:ext cx="5239406" cy="5381307"/>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FADF7671-050C-41E1-A5F8-A8B946769022}"/>
              </a:ext>
            </a:extLst>
          </p:cNvPr>
          <p:cNvGrpSpPr/>
          <p:nvPr/>
        </p:nvGrpSpPr>
        <p:grpSpPr>
          <a:xfrm>
            <a:off x="1532042" y="1534843"/>
            <a:ext cx="4001971" cy="956105"/>
            <a:chOff x="542922" y="1736761"/>
            <a:chExt cx="8058155" cy="806935"/>
          </a:xfrm>
          <a:solidFill>
            <a:srgbClr val="627981"/>
          </a:solidFill>
        </p:grpSpPr>
        <p:sp>
          <p:nvSpPr>
            <p:cNvPr id="22" name="Rectangle 21">
              <a:extLst>
                <a:ext uri="{FF2B5EF4-FFF2-40B4-BE49-F238E27FC236}">
                  <a16:creationId xmlns:a16="http://schemas.microsoft.com/office/drawing/2014/main" id="{4DF87C7F-FDD1-4CF0-81A6-67DC76B89AE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F2C45854-4CC5-462C-B759-773F9C750B60}"/>
                </a:ext>
              </a:extLst>
            </p:cNvPr>
            <p:cNvSpPr txBox="1"/>
            <p:nvPr/>
          </p:nvSpPr>
          <p:spPr>
            <a:xfrm>
              <a:off x="542922" y="1820803"/>
              <a:ext cx="8041964" cy="59744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Pollution is a negative externality that serves as a cost to society.</a:t>
              </a:r>
            </a:p>
          </p:txBody>
        </p:sp>
      </p:grpSp>
    </p:spTree>
    <p:extLst>
      <p:ext uri="{BB962C8B-B14F-4D97-AF65-F5344CB8AC3E}">
        <p14:creationId xmlns:p14="http://schemas.microsoft.com/office/powerpoint/2010/main" val="3470955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Social Costs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1" name="Flowchart: Alternate Process 10">
            <a:extLst>
              <a:ext uri="{FF2B5EF4-FFF2-40B4-BE49-F238E27FC236}">
                <a16:creationId xmlns:a16="http://schemas.microsoft.com/office/drawing/2014/main" id="{A6A313D8-43AB-4830-B4EF-82283D108A33}"/>
              </a:ext>
            </a:extLst>
          </p:cNvPr>
          <p:cNvSpPr/>
          <p:nvPr/>
        </p:nvSpPr>
        <p:spPr>
          <a:xfrm>
            <a:off x="1881188" y="4849733"/>
            <a:ext cx="2082800" cy="1092183"/>
          </a:xfrm>
          <a:prstGeom prst="flowChartAlternateProcess">
            <a:avLst/>
          </a:prstGeom>
          <a:solidFill>
            <a:srgbClr val="62798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Private Costs of Production</a:t>
            </a:r>
          </a:p>
        </p:txBody>
      </p:sp>
      <p:sp>
        <p:nvSpPr>
          <p:cNvPr id="13" name="Flowchart: Alternate Process 12">
            <a:extLst>
              <a:ext uri="{FF2B5EF4-FFF2-40B4-BE49-F238E27FC236}">
                <a16:creationId xmlns:a16="http://schemas.microsoft.com/office/drawing/2014/main" id="{5EC8A4E0-CFDF-45C9-9EE7-6CDD46F06FBE}"/>
              </a:ext>
            </a:extLst>
          </p:cNvPr>
          <p:cNvSpPr/>
          <p:nvPr/>
        </p:nvSpPr>
        <p:spPr>
          <a:xfrm>
            <a:off x="5054600" y="4849735"/>
            <a:ext cx="2082800" cy="1092183"/>
          </a:xfrm>
          <a:prstGeom prst="flowChartAlternateProcess">
            <a:avLst/>
          </a:prstGeom>
          <a:solidFill>
            <a:srgbClr val="62798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Costs of Externalities</a:t>
            </a:r>
          </a:p>
        </p:txBody>
      </p:sp>
      <p:sp>
        <p:nvSpPr>
          <p:cNvPr id="14" name="Flowchart: Alternate Process 13">
            <a:extLst>
              <a:ext uri="{FF2B5EF4-FFF2-40B4-BE49-F238E27FC236}">
                <a16:creationId xmlns:a16="http://schemas.microsoft.com/office/drawing/2014/main" id="{ED870A78-3666-4FB8-A63A-3F65574F99C2}"/>
              </a:ext>
            </a:extLst>
          </p:cNvPr>
          <p:cNvSpPr/>
          <p:nvPr/>
        </p:nvSpPr>
        <p:spPr>
          <a:xfrm>
            <a:off x="8228012" y="4849733"/>
            <a:ext cx="2082800" cy="1092183"/>
          </a:xfrm>
          <a:prstGeom prst="flowChartAlternateProcess">
            <a:avLst/>
          </a:prstGeom>
          <a:solidFill>
            <a:srgbClr val="62798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Social Costs</a:t>
            </a:r>
          </a:p>
        </p:txBody>
      </p:sp>
      <p:sp>
        <p:nvSpPr>
          <p:cNvPr id="16" name="Plus Sign 15">
            <a:extLst>
              <a:ext uri="{FF2B5EF4-FFF2-40B4-BE49-F238E27FC236}">
                <a16:creationId xmlns:a16="http://schemas.microsoft.com/office/drawing/2014/main" id="{4751929C-C39A-4047-A678-C9752890D2B3}"/>
              </a:ext>
            </a:extLst>
          </p:cNvPr>
          <p:cNvSpPr/>
          <p:nvPr/>
        </p:nvSpPr>
        <p:spPr>
          <a:xfrm>
            <a:off x="4216400" y="5116429"/>
            <a:ext cx="558800" cy="558789"/>
          </a:xfrm>
          <a:prstGeom prst="mathPlus">
            <a:avLst/>
          </a:prstGeom>
          <a:solidFill>
            <a:srgbClr val="62798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quals 16">
            <a:extLst>
              <a:ext uri="{FF2B5EF4-FFF2-40B4-BE49-F238E27FC236}">
                <a16:creationId xmlns:a16="http://schemas.microsoft.com/office/drawing/2014/main" id="{97C815DC-B4F3-4C73-8E9E-0813691A20E2}"/>
              </a:ext>
            </a:extLst>
          </p:cNvPr>
          <p:cNvSpPr/>
          <p:nvPr/>
        </p:nvSpPr>
        <p:spPr>
          <a:xfrm>
            <a:off x="7365206" y="5141825"/>
            <a:ext cx="635000" cy="507995"/>
          </a:xfrm>
          <a:prstGeom prst="mathEqual">
            <a:avLst/>
          </a:prstGeom>
          <a:solidFill>
            <a:srgbClr val="62798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2" name="Group 21">
            <a:extLst>
              <a:ext uri="{FF2B5EF4-FFF2-40B4-BE49-F238E27FC236}">
                <a16:creationId xmlns:a16="http://schemas.microsoft.com/office/drawing/2014/main" id="{E5334F6D-9AF1-4D27-B807-286D9531FF63}"/>
              </a:ext>
            </a:extLst>
          </p:cNvPr>
          <p:cNvGrpSpPr/>
          <p:nvPr/>
        </p:nvGrpSpPr>
        <p:grpSpPr>
          <a:xfrm>
            <a:off x="2066922" y="1580912"/>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D9A6AD93-C231-44EC-A049-224B144BDAA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E8EA912A-30B5-4D08-A488-46C9BC4584E9}"/>
                </a:ext>
              </a:extLst>
            </p:cNvPr>
            <p:cNvSpPr txBox="1"/>
            <p:nvPr/>
          </p:nvSpPr>
          <p:spPr>
            <a:xfrm>
              <a:off x="54292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Social costs are the sum or combination of the private costs of production and the costs of externalities, like pollution. </a:t>
              </a:r>
            </a:p>
          </p:txBody>
        </p:sp>
      </p:grpSp>
      <p:grpSp>
        <p:nvGrpSpPr>
          <p:cNvPr id="28" name="Group 27">
            <a:extLst>
              <a:ext uri="{FF2B5EF4-FFF2-40B4-BE49-F238E27FC236}">
                <a16:creationId xmlns:a16="http://schemas.microsoft.com/office/drawing/2014/main" id="{9B890D45-40DC-45FE-A191-32C303727756}"/>
              </a:ext>
            </a:extLst>
          </p:cNvPr>
          <p:cNvGrpSpPr/>
          <p:nvPr/>
        </p:nvGrpSpPr>
        <p:grpSpPr>
          <a:xfrm>
            <a:off x="2066922" y="2505706"/>
            <a:ext cx="8058154" cy="806935"/>
            <a:chOff x="542923" y="1736761"/>
            <a:chExt cx="8058154" cy="806935"/>
          </a:xfrm>
          <a:solidFill>
            <a:srgbClr val="627981"/>
          </a:solidFill>
        </p:grpSpPr>
        <p:sp>
          <p:nvSpPr>
            <p:cNvPr id="29" name="Rectangle 28">
              <a:extLst>
                <a:ext uri="{FF2B5EF4-FFF2-40B4-BE49-F238E27FC236}">
                  <a16:creationId xmlns:a16="http://schemas.microsoft.com/office/drawing/2014/main" id="{FAED64AF-183C-4982-AF5A-E67D580D3B2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B6D177FB-75DE-4195-821D-6ECBC2E3EB17}"/>
                </a:ext>
              </a:extLst>
            </p:cNvPr>
            <p:cNvSpPr txBox="1"/>
            <p:nvPr/>
          </p:nvSpPr>
          <p:spPr>
            <a:xfrm>
              <a:off x="54292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assume that for every refrigerator a firm produces, $100 worth of pollution is emitted.</a:t>
              </a:r>
            </a:p>
          </p:txBody>
        </p:sp>
      </p:grpSp>
      <p:grpSp>
        <p:nvGrpSpPr>
          <p:cNvPr id="31" name="Group 30">
            <a:extLst>
              <a:ext uri="{FF2B5EF4-FFF2-40B4-BE49-F238E27FC236}">
                <a16:creationId xmlns:a16="http://schemas.microsoft.com/office/drawing/2014/main" id="{95F93C47-358A-4004-B5FC-DE0901A89FF3}"/>
              </a:ext>
            </a:extLst>
          </p:cNvPr>
          <p:cNvGrpSpPr/>
          <p:nvPr/>
        </p:nvGrpSpPr>
        <p:grpSpPr>
          <a:xfrm>
            <a:off x="2066922" y="3429000"/>
            <a:ext cx="8058154" cy="806935"/>
            <a:chOff x="542923" y="1736761"/>
            <a:chExt cx="8058154" cy="806935"/>
          </a:xfrm>
          <a:solidFill>
            <a:srgbClr val="627981"/>
          </a:solidFill>
        </p:grpSpPr>
        <p:sp>
          <p:nvSpPr>
            <p:cNvPr id="32" name="Rectangle 31">
              <a:extLst>
                <a:ext uri="{FF2B5EF4-FFF2-40B4-BE49-F238E27FC236}">
                  <a16:creationId xmlns:a16="http://schemas.microsoft.com/office/drawing/2014/main" id="{839E5281-B55C-46ED-AB05-9229161D5AE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3" name="TextBox 32">
              <a:extLst>
                <a:ext uri="{FF2B5EF4-FFF2-40B4-BE49-F238E27FC236}">
                  <a16:creationId xmlns:a16="http://schemas.microsoft.com/office/drawing/2014/main" id="{C8194CBD-5571-4974-90A8-DDACBD0FC5C3}"/>
                </a:ext>
              </a:extLst>
            </p:cNvPr>
            <p:cNvSpPr txBox="1"/>
            <p:nvPr/>
          </p:nvSpPr>
          <p:spPr>
            <a:xfrm>
              <a:off x="54292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firm is required to pay $100 for the additional external costs of pollution for each refrigerator, the supply curve shifts up by $100.</a:t>
              </a:r>
            </a:p>
          </p:txBody>
        </p:sp>
      </p:grpSp>
    </p:spTree>
    <p:extLst>
      <p:ext uri="{BB962C8B-B14F-4D97-AF65-F5344CB8AC3E}">
        <p14:creationId xmlns:p14="http://schemas.microsoft.com/office/powerpoint/2010/main" val="3622172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Market Failure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4324261A-4272-42A9-927D-C0E11AD09CA8}"/>
              </a:ext>
            </a:extLst>
          </p:cNvPr>
          <p:cNvGrpSpPr/>
          <p:nvPr/>
        </p:nvGrpSpPr>
        <p:grpSpPr>
          <a:xfrm>
            <a:off x="2066921" y="1580912"/>
            <a:ext cx="8058155" cy="806935"/>
            <a:chOff x="542922" y="1736761"/>
            <a:chExt cx="8058155" cy="806935"/>
          </a:xfrm>
          <a:solidFill>
            <a:srgbClr val="627981"/>
          </a:solidFill>
        </p:grpSpPr>
        <p:sp>
          <p:nvSpPr>
            <p:cNvPr id="16" name="Rectangle 15">
              <a:extLst>
                <a:ext uri="{FF2B5EF4-FFF2-40B4-BE49-F238E27FC236}">
                  <a16:creationId xmlns:a16="http://schemas.microsoft.com/office/drawing/2014/main" id="{AABE517B-DD82-44CF-B307-DAECE008385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196E51CA-C413-41B9-B7C8-562D49C80051}"/>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the externality of pollution exists, the supply curve no longer represents all social costs. </a:t>
              </a:r>
            </a:p>
          </p:txBody>
        </p:sp>
      </p:grpSp>
      <p:grpSp>
        <p:nvGrpSpPr>
          <p:cNvPr id="21" name="Group 20">
            <a:extLst>
              <a:ext uri="{FF2B5EF4-FFF2-40B4-BE49-F238E27FC236}">
                <a16:creationId xmlns:a16="http://schemas.microsoft.com/office/drawing/2014/main" id="{8B7FF60A-EB96-44B1-921A-BCE10E4AAE75}"/>
              </a:ext>
            </a:extLst>
          </p:cNvPr>
          <p:cNvGrpSpPr/>
          <p:nvPr/>
        </p:nvGrpSpPr>
        <p:grpSpPr>
          <a:xfrm>
            <a:off x="2066922" y="2504956"/>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1BE52A9-58F9-46AC-BCFC-70C973F2D84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023CEA62-62A9-467F-ABDB-E6A4A6021207}"/>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Externalities represent a case where markets no longer consider all social costs, but only some of them.</a:t>
              </a:r>
            </a:p>
          </p:txBody>
        </p:sp>
      </p:grpSp>
      <p:grpSp>
        <p:nvGrpSpPr>
          <p:cNvPr id="24" name="Group 23">
            <a:extLst>
              <a:ext uri="{FF2B5EF4-FFF2-40B4-BE49-F238E27FC236}">
                <a16:creationId xmlns:a16="http://schemas.microsoft.com/office/drawing/2014/main" id="{D3995449-082F-48B4-B933-1AB22A63848D}"/>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E26A8696-0007-449D-8347-6DF37A42F6C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CE6A5C91-45A3-482E-8CC1-1930BF1C4DA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commonly refer to externalities as an example of </a:t>
              </a:r>
              <a:r>
                <a:rPr lang="en-US" sz="2000" b="1" dirty="0">
                  <a:solidFill>
                    <a:schemeClr val="bg1"/>
                  </a:solidFill>
                </a:rPr>
                <a:t>market failure</a:t>
              </a:r>
              <a:r>
                <a:rPr lang="en-US" sz="2000" dirty="0">
                  <a:solidFill>
                    <a:schemeClr val="bg1"/>
                  </a:solidFill>
                </a:rPr>
                <a:t>.</a:t>
              </a:r>
            </a:p>
          </p:txBody>
        </p:sp>
      </p:grpSp>
      <p:grpSp>
        <p:nvGrpSpPr>
          <p:cNvPr id="28" name="Group 27">
            <a:extLst>
              <a:ext uri="{FF2B5EF4-FFF2-40B4-BE49-F238E27FC236}">
                <a16:creationId xmlns:a16="http://schemas.microsoft.com/office/drawing/2014/main" id="{FD390085-3AB4-46EF-AB82-ADBCEFC6780A}"/>
              </a:ext>
            </a:extLst>
          </p:cNvPr>
          <p:cNvGrpSpPr/>
          <p:nvPr/>
        </p:nvGrpSpPr>
        <p:grpSpPr>
          <a:xfrm>
            <a:off x="2066921" y="4353044"/>
            <a:ext cx="8058154" cy="806935"/>
            <a:chOff x="542923" y="1736761"/>
            <a:chExt cx="8058154" cy="806935"/>
          </a:xfrm>
          <a:solidFill>
            <a:srgbClr val="627981"/>
          </a:solidFill>
        </p:grpSpPr>
        <p:sp>
          <p:nvSpPr>
            <p:cNvPr id="29" name="Rectangle 28">
              <a:extLst>
                <a:ext uri="{FF2B5EF4-FFF2-40B4-BE49-F238E27FC236}">
                  <a16:creationId xmlns:a16="http://schemas.microsoft.com/office/drawing/2014/main" id="{FE80EB19-DF33-49CB-9047-3D400795172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D397B434-6A77-41B7-998F-AE0D5719F95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case of pollution, at the market output, social costs of production exceed social benefits to consumers.</a:t>
              </a:r>
            </a:p>
          </p:txBody>
        </p:sp>
      </p:grpSp>
    </p:spTree>
    <p:extLst>
      <p:ext uri="{BB962C8B-B14F-4D97-AF65-F5344CB8AC3E}">
        <p14:creationId xmlns:p14="http://schemas.microsoft.com/office/powerpoint/2010/main" val="1908000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Market Failure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ED189A8-9E1F-4AEB-9F6A-CCCF2493B9D3}"/>
              </a:ext>
            </a:extLst>
          </p:cNvPr>
          <p:cNvSpPr/>
          <p:nvPr/>
        </p:nvSpPr>
        <p:spPr>
          <a:xfrm>
            <a:off x="1881188" y="1473416"/>
            <a:ext cx="8429625" cy="174274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Traffic is an example of a market failure of a public good. When roads are overcrowded and traffic is heavy, there are additional external costs, including the opportunity costs of lost time and extra pollution.</a:t>
            </a:r>
          </a:p>
        </p:txBody>
      </p:sp>
      <p:pic>
        <p:nvPicPr>
          <p:cNvPr id="1026" name="Picture 2" descr="A photograph of several lines of cars in traffic">
            <a:extLst>
              <a:ext uri="{FF2B5EF4-FFF2-40B4-BE49-F238E27FC236}">
                <a16:creationId xmlns:a16="http://schemas.microsoft.com/office/drawing/2014/main" id="{9AEF649E-B74B-4594-A224-2F5C4211D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0298" y="3524928"/>
            <a:ext cx="4791403" cy="2994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303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81189" y="1383374"/>
            <a:ext cx="8429624" cy="4678204"/>
          </a:xfrm>
          <a:prstGeom prst="rect">
            <a:avLst/>
          </a:prstGeom>
          <a:solidFill>
            <a:srgbClr val="627981"/>
          </a:solidFill>
        </p:spPr>
        <p:txBody>
          <a:bodyPr wrap="square" rtlCol="0">
            <a:spAutoFit/>
          </a:bodyPr>
          <a:lstStyle/>
          <a:p>
            <a:r>
              <a:rPr lang="en-US" sz="2000" dirty="0">
                <a:solidFill>
                  <a:schemeClr val="bg1"/>
                </a:solidFill>
              </a:rPr>
              <a:t>The social costs of production are illustrated using:</a:t>
            </a:r>
          </a:p>
          <a:p>
            <a:endParaRPr lang="en-US" sz="2000" dirty="0">
              <a:solidFill>
                <a:schemeClr val="bg1"/>
              </a:solidFill>
            </a:endParaRPr>
          </a:p>
          <a:p>
            <a:r>
              <a:rPr lang="en-US" sz="2000" dirty="0">
                <a:solidFill>
                  <a:schemeClr val="bg1"/>
                </a:solidFill>
              </a:rPr>
              <a:t>☐ The average cost curve</a:t>
            </a:r>
          </a:p>
          <a:p>
            <a:r>
              <a:rPr lang="en-US" sz="2000" dirty="0">
                <a:solidFill>
                  <a:schemeClr val="bg1"/>
                </a:solidFill>
              </a:rPr>
              <a:t>☐ The marginal cost curve</a:t>
            </a:r>
          </a:p>
          <a:p>
            <a:r>
              <a:rPr lang="en-US" sz="2000" dirty="0">
                <a:solidFill>
                  <a:schemeClr val="bg1"/>
                </a:solidFill>
              </a:rPr>
              <a:t>☐ The supply and demand curves</a:t>
            </a:r>
          </a:p>
          <a:p>
            <a:r>
              <a:rPr lang="en-US" sz="2000" dirty="0">
                <a:solidFill>
                  <a:schemeClr val="bg1"/>
                </a:solidFill>
              </a:rPr>
              <a:t>☐ The demand curve</a:t>
            </a:r>
          </a:p>
          <a:p>
            <a:endParaRPr lang="en-US" sz="2000" dirty="0">
              <a:solidFill>
                <a:schemeClr val="bg1"/>
              </a:solidFill>
            </a:endParaRPr>
          </a:p>
          <a:p>
            <a:r>
              <a:rPr lang="en-US" sz="2000" dirty="0">
                <a:solidFill>
                  <a:schemeClr val="bg1"/>
                </a:solidFill>
              </a:rPr>
              <a:t>The social costs of pollution include:</a:t>
            </a:r>
          </a:p>
          <a:p>
            <a:endParaRPr lang="en-US" sz="2000" dirty="0">
              <a:solidFill>
                <a:schemeClr val="bg1"/>
              </a:solidFill>
            </a:endParaRPr>
          </a:p>
          <a:p>
            <a:r>
              <a:rPr lang="en-US" sz="2000" dirty="0">
                <a:solidFill>
                  <a:schemeClr val="bg1"/>
                </a:solidFill>
              </a:rPr>
              <a:t>☐ The private costs of production</a:t>
            </a:r>
          </a:p>
          <a:p>
            <a:r>
              <a:rPr lang="en-US" sz="2000" dirty="0">
                <a:solidFill>
                  <a:schemeClr val="bg1"/>
                </a:solidFill>
              </a:rPr>
              <a:t>☐ The external costs of pollution</a:t>
            </a:r>
          </a:p>
          <a:p>
            <a:r>
              <a:rPr lang="en-US" sz="2000" dirty="0">
                <a:solidFill>
                  <a:schemeClr val="bg1"/>
                </a:solidFill>
              </a:rPr>
              <a:t>☐ The regulatory cost on the industry</a:t>
            </a:r>
          </a:p>
          <a:p>
            <a:r>
              <a:rPr lang="en-US" sz="2000" dirty="0">
                <a:solidFill>
                  <a:schemeClr val="bg1"/>
                </a:solidFill>
              </a:rPr>
              <a:t>☐ Both the private costs of production and the external costs of pollution</a:t>
            </a:r>
          </a:p>
          <a:p>
            <a:r>
              <a:rPr lang="en-US" sz="2000" dirty="0">
                <a:solidFill>
                  <a:schemeClr val="bg1"/>
                </a:solidFill>
              </a:rPr>
              <a:t>☐ Both the external costs of pollution and the regulatory cost on the industry</a:t>
            </a:r>
          </a:p>
          <a:p>
            <a:endParaRPr lang="en-US" dirty="0">
              <a:solidFill>
                <a:schemeClr val="bg1"/>
              </a:solidFill>
            </a:endParaRPr>
          </a:p>
        </p:txBody>
      </p:sp>
    </p:spTree>
    <p:extLst>
      <p:ext uri="{BB962C8B-B14F-4D97-AF65-F5344CB8AC3E}">
        <p14:creationId xmlns:p14="http://schemas.microsoft.com/office/powerpoint/2010/main" val="3508108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81189" y="1383374"/>
            <a:ext cx="8429624" cy="4678204"/>
          </a:xfrm>
          <a:prstGeom prst="rect">
            <a:avLst/>
          </a:prstGeom>
          <a:solidFill>
            <a:srgbClr val="627981"/>
          </a:solidFill>
        </p:spPr>
        <p:txBody>
          <a:bodyPr wrap="square" rtlCol="0">
            <a:spAutoFit/>
          </a:bodyPr>
          <a:lstStyle/>
          <a:p>
            <a:r>
              <a:rPr lang="en-US" sz="2000" dirty="0">
                <a:solidFill>
                  <a:schemeClr val="bg1"/>
                </a:solidFill>
              </a:rPr>
              <a:t>The social costs of production are illustrated using:</a:t>
            </a:r>
          </a:p>
          <a:p>
            <a:endParaRPr lang="en-US" sz="2000" dirty="0">
              <a:solidFill>
                <a:schemeClr val="bg1"/>
              </a:solidFill>
            </a:endParaRPr>
          </a:p>
          <a:p>
            <a:r>
              <a:rPr lang="en-US" sz="2000" dirty="0">
                <a:solidFill>
                  <a:schemeClr val="bg1"/>
                </a:solidFill>
              </a:rPr>
              <a:t>☐ The average cost curve</a:t>
            </a:r>
          </a:p>
          <a:p>
            <a:r>
              <a:rPr lang="en-US" sz="2000" dirty="0">
                <a:solidFill>
                  <a:schemeClr val="bg1"/>
                </a:solidFill>
              </a:rPr>
              <a:t>☐ The marginal cost curve</a:t>
            </a:r>
          </a:p>
          <a:p>
            <a:r>
              <a:rPr lang="en-US" sz="2000" dirty="0">
                <a:solidFill>
                  <a:schemeClr val="bg1"/>
                </a:solidFill>
              </a:rPr>
              <a:t>☐ </a:t>
            </a:r>
            <a:r>
              <a:rPr lang="en-US" sz="2000" b="1" dirty="0">
                <a:solidFill>
                  <a:schemeClr val="bg1"/>
                </a:solidFill>
              </a:rPr>
              <a:t>The supply and demand curves</a:t>
            </a:r>
          </a:p>
          <a:p>
            <a:r>
              <a:rPr lang="en-US" sz="2000" dirty="0">
                <a:solidFill>
                  <a:schemeClr val="bg1"/>
                </a:solidFill>
              </a:rPr>
              <a:t>☐ The demand curve</a:t>
            </a:r>
          </a:p>
          <a:p>
            <a:endParaRPr lang="en-US" sz="2000" dirty="0">
              <a:solidFill>
                <a:schemeClr val="bg1"/>
              </a:solidFill>
            </a:endParaRPr>
          </a:p>
          <a:p>
            <a:r>
              <a:rPr lang="en-US" sz="2000" dirty="0">
                <a:solidFill>
                  <a:schemeClr val="bg1"/>
                </a:solidFill>
              </a:rPr>
              <a:t>The social costs of pollution include:</a:t>
            </a:r>
          </a:p>
          <a:p>
            <a:endParaRPr lang="en-US" sz="2000" dirty="0">
              <a:solidFill>
                <a:schemeClr val="bg1"/>
              </a:solidFill>
            </a:endParaRPr>
          </a:p>
          <a:p>
            <a:r>
              <a:rPr lang="en-US" sz="2000" dirty="0">
                <a:solidFill>
                  <a:schemeClr val="bg1"/>
                </a:solidFill>
              </a:rPr>
              <a:t>☐ The private costs of production</a:t>
            </a:r>
          </a:p>
          <a:p>
            <a:r>
              <a:rPr lang="en-US" sz="2000" dirty="0">
                <a:solidFill>
                  <a:schemeClr val="bg1"/>
                </a:solidFill>
              </a:rPr>
              <a:t>☐ The external costs of pollution</a:t>
            </a:r>
          </a:p>
          <a:p>
            <a:r>
              <a:rPr lang="en-US" sz="2000" dirty="0">
                <a:solidFill>
                  <a:schemeClr val="bg1"/>
                </a:solidFill>
              </a:rPr>
              <a:t>☐ The regulatory cost on the industry</a:t>
            </a:r>
          </a:p>
          <a:p>
            <a:r>
              <a:rPr lang="en-US" sz="2000" dirty="0">
                <a:solidFill>
                  <a:schemeClr val="bg1"/>
                </a:solidFill>
              </a:rPr>
              <a:t>☐ </a:t>
            </a:r>
            <a:r>
              <a:rPr lang="en-US" sz="2000" b="1" dirty="0">
                <a:solidFill>
                  <a:schemeClr val="bg1"/>
                </a:solidFill>
              </a:rPr>
              <a:t>Both the private costs of production and the external costs of pollution</a:t>
            </a:r>
          </a:p>
          <a:p>
            <a:r>
              <a:rPr lang="en-US" sz="2000" dirty="0">
                <a:solidFill>
                  <a:schemeClr val="bg1"/>
                </a:solidFill>
              </a:rPr>
              <a:t>☐ Both the external costs of pollution and the regulatory cost on the industry</a:t>
            </a:r>
          </a:p>
          <a:p>
            <a:endParaRPr lang="en-US" dirty="0">
              <a:solidFill>
                <a:schemeClr val="bg1"/>
              </a:solidFill>
            </a:endParaRPr>
          </a:p>
        </p:txBody>
      </p:sp>
      <p:sp>
        <p:nvSpPr>
          <p:cNvPr id="2" name="Rectangle 1">
            <a:extLst>
              <a:ext uri="{FF2B5EF4-FFF2-40B4-BE49-F238E27FC236}">
                <a16:creationId xmlns:a16="http://schemas.microsoft.com/office/drawing/2014/main" id="{0982B6D4-CE2C-4BE1-80A3-FDFEDD5F614D}"/>
              </a:ext>
            </a:extLst>
          </p:cNvPr>
          <p:cNvSpPr/>
          <p:nvPr/>
        </p:nvSpPr>
        <p:spPr>
          <a:xfrm>
            <a:off x="1970689" y="2707770"/>
            <a:ext cx="204951" cy="1734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B467427-23BE-430A-89AC-E72566C9A078}"/>
              </a:ext>
            </a:extLst>
          </p:cNvPr>
          <p:cNvSpPr/>
          <p:nvPr/>
        </p:nvSpPr>
        <p:spPr>
          <a:xfrm>
            <a:off x="1957550" y="5134303"/>
            <a:ext cx="204951" cy="1734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011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552674"/>
            <a:ext cx="9273061" cy="5016758"/>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Economic production can cause environmental damage.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An externality occurs when an exchange between a buyer and seller has an impact on a third party who is not part of the exchange.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An externality, which is sometimes called a spillover, can have a negative or a positive impact on the third party.</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If those parties that impose a negative externality on others had to account for the broader social cost of their behavior, they would have an incentive to reduce the production of whatever is causing the negative externality.</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In the case of a positive externality, the third party obtains benefits from the exchange between a buyer and a seller, but they are not paying for these benefits.</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The Economics of Environmental Protection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635484E1-69B7-45C0-93D1-3E34A99FCB56}"/>
              </a:ext>
            </a:extLst>
          </p:cNvPr>
          <p:cNvGrpSpPr/>
          <p:nvPr/>
        </p:nvGrpSpPr>
        <p:grpSpPr>
          <a:xfrm>
            <a:off x="1427289" y="4573774"/>
            <a:ext cx="9337419" cy="1945781"/>
            <a:chOff x="-371649" y="1664821"/>
            <a:chExt cx="9407117" cy="1798743"/>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371649" y="1664821"/>
              <a:ext cx="9407117" cy="17924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274218" y="1671097"/>
              <a:ext cx="9212253" cy="1792467"/>
            </a:xfrm>
            <a:prstGeom prst="rect">
              <a:avLst/>
            </a:prstGeom>
            <a:grpFill/>
          </p:spPr>
          <p:txBody>
            <a:bodyPr wrap="square" rtlCol="0">
              <a:spAutoFit/>
            </a:bodyPr>
            <a:lstStyle/>
            <a:p>
              <a:pPr algn="ctr"/>
              <a:r>
                <a:rPr lang="en-US" sz="2000" dirty="0">
                  <a:solidFill>
                    <a:schemeClr val="bg1"/>
                  </a:solidFill>
                </a:rPr>
                <a:t>Across the country, countless people have protested, even risking arrest, against the Keystone XL Pipeline. Environmental concerns matter when discussing issues related to economic growth. However, how much should economists factor in these issues when deciding policy? In the  case of the pipeline, how do we know how much damage it would cause when we do not know how to put a value on the environment? Would the pipeline’s benefits outweigh the opportunity cost?</a:t>
              </a:r>
            </a:p>
          </p:txBody>
        </p:sp>
      </p:grpSp>
      <p:pic>
        <p:nvPicPr>
          <p:cNvPr id="1026" name="Picture 2" descr="This photo shows a protest against the Keystone XL Pipeline at the White House in 2011. A sign reads &quot;People Over Pipelines&quot;.">
            <a:extLst>
              <a:ext uri="{FF2B5EF4-FFF2-40B4-BE49-F238E27FC236}">
                <a16:creationId xmlns:a16="http://schemas.microsoft.com/office/drawing/2014/main" id="{57C05EF5-A8CE-418F-A377-8E809F876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0041" y="1383373"/>
            <a:ext cx="5411917" cy="2958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76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Economics of Pollution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CE2B92E4-7C2D-4B51-9B32-4CE524A5D164}"/>
              </a:ext>
            </a:extLst>
          </p:cNvPr>
          <p:cNvGrpSpPr/>
          <p:nvPr/>
        </p:nvGrpSpPr>
        <p:grpSpPr>
          <a:xfrm>
            <a:off x="2066922" y="1580912"/>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2034C219-F2FA-4A3D-8C0A-DCCC4CE9998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325931BD-AF33-4931-B3D4-39347B947205}"/>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problem of pollution arises for every economy in the world, whether high- or low-income, market-oriented or command-oriented. </a:t>
              </a:r>
            </a:p>
          </p:txBody>
        </p:sp>
      </p:grpSp>
      <p:grpSp>
        <p:nvGrpSpPr>
          <p:cNvPr id="13" name="Group 12">
            <a:extLst>
              <a:ext uri="{FF2B5EF4-FFF2-40B4-BE49-F238E27FC236}">
                <a16:creationId xmlns:a16="http://schemas.microsoft.com/office/drawing/2014/main" id="{35B2ABB4-FFBE-47F7-9922-AF14F85C4414}"/>
              </a:ext>
            </a:extLst>
          </p:cNvPr>
          <p:cNvGrpSpPr/>
          <p:nvPr/>
        </p:nvGrpSpPr>
        <p:grpSpPr>
          <a:xfrm>
            <a:off x="2066922" y="2504956"/>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DC6E4313-0E84-4ED3-AA69-4FA6ADB187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50D4B806-9E87-4CCA-8DEF-6A45F1A46CF8}"/>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Every country needs to strike some balance between production and environmental quality. </a:t>
              </a:r>
            </a:p>
          </p:txBody>
        </p:sp>
      </p:grpSp>
      <p:grpSp>
        <p:nvGrpSpPr>
          <p:cNvPr id="16" name="Group 15">
            <a:extLst>
              <a:ext uri="{FF2B5EF4-FFF2-40B4-BE49-F238E27FC236}">
                <a16:creationId xmlns:a16="http://schemas.microsoft.com/office/drawing/2014/main" id="{CC746CB9-6715-4EA5-88FD-40A693A93C99}"/>
              </a:ext>
            </a:extLst>
          </p:cNvPr>
          <p:cNvGrpSpPr/>
          <p:nvPr/>
        </p:nvGrpSpPr>
        <p:grpSpPr>
          <a:xfrm>
            <a:off x="2066922" y="342900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1FB728B8-B223-49B0-AA5E-135905D9DEA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E5DB0CBD-5242-489A-8B5C-E330460A8B0F}"/>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Firms may fail to take certain social costs, like pollution, into their planning if they do not need to pay these costs.</a:t>
              </a:r>
            </a:p>
          </p:txBody>
        </p:sp>
      </p:grpSp>
      <p:grpSp>
        <p:nvGrpSpPr>
          <p:cNvPr id="19" name="Group 18">
            <a:extLst>
              <a:ext uri="{FF2B5EF4-FFF2-40B4-BE49-F238E27FC236}">
                <a16:creationId xmlns:a16="http://schemas.microsoft.com/office/drawing/2014/main" id="{24452304-23E0-493F-B272-1A83EF6413F2}"/>
              </a:ext>
            </a:extLst>
          </p:cNvPr>
          <p:cNvGrpSpPr/>
          <p:nvPr/>
        </p:nvGrpSpPr>
        <p:grpSpPr>
          <a:xfrm>
            <a:off x="2066922" y="4353044"/>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5ED5B80E-7D14-4393-9724-01CC88AD5AA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B2F70526-1F70-4767-A5DA-300E179AD61B}"/>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Traditionally, policies for environmental protection have focused on governmental limits on how much of each pollutant could be emitted.</a:t>
              </a:r>
            </a:p>
          </p:txBody>
        </p:sp>
      </p:grpSp>
    </p:spTree>
    <p:extLst>
      <p:ext uri="{BB962C8B-B14F-4D97-AF65-F5344CB8AC3E}">
        <p14:creationId xmlns:p14="http://schemas.microsoft.com/office/powerpoint/2010/main" val="2858252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Right Balance of Pollution and Production?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7" name="Graphic 6" descr="Office worker">
            <a:extLst>
              <a:ext uri="{FF2B5EF4-FFF2-40B4-BE49-F238E27FC236}">
                <a16:creationId xmlns:a16="http://schemas.microsoft.com/office/drawing/2014/main" id="{2593A9D0-34A7-4A53-A52A-3CBD736B75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00344" y="3588248"/>
            <a:ext cx="2391311" cy="2391311"/>
          </a:xfrm>
          <a:prstGeom prst="rect">
            <a:avLst/>
          </a:prstGeom>
        </p:spPr>
      </p:pic>
      <p:sp>
        <p:nvSpPr>
          <p:cNvPr id="9" name="Speech Bubble: Rectangle with Corners Rounded 8">
            <a:extLst>
              <a:ext uri="{FF2B5EF4-FFF2-40B4-BE49-F238E27FC236}">
                <a16:creationId xmlns:a16="http://schemas.microsoft.com/office/drawing/2014/main" id="{C596928B-44C1-4C46-A19A-0ED6C65C62BC}"/>
              </a:ext>
            </a:extLst>
          </p:cNvPr>
          <p:cNvSpPr/>
          <p:nvPr/>
        </p:nvSpPr>
        <p:spPr>
          <a:xfrm>
            <a:off x="4827647" y="1610522"/>
            <a:ext cx="2536704" cy="1818478"/>
          </a:xfrm>
          <a:prstGeom prst="wedgeRoundRectCallout">
            <a:avLst/>
          </a:prstGeom>
          <a:solidFill>
            <a:srgbClr val="6279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What is the environmental cost?</a:t>
            </a:r>
          </a:p>
        </p:txBody>
      </p:sp>
      <p:sp>
        <p:nvSpPr>
          <p:cNvPr id="14" name="Speech Bubble: Rectangle with Corners Rounded 13">
            <a:extLst>
              <a:ext uri="{FF2B5EF4-FFF2-40B4-BE49-F238E27FC236}">
                <a16:creationId xmlns:a16="http://schemas.microsoft.com/office/drawing/2014/main" id="{A6FA4BC0-ED0A-4767-A70D-480B6F5ED79A}"/>
              </a:ext>
            </a:extLst>
          </p:cNvPr>
          <p:cNvSpPr/>
          <p:nvPr/>
        </p:nvSpPr>
        <p:spPr>
          <a:xfrm>
            <a:off x="7518810" y="2938454"/>
            <a:ext cx="2536704" cy="1853155"/>
          </a:xfrm>
          <a:prstGeom prst="wedgeRoundRectCallout">
            <a:avLst/>
          </a:prstGeom>
          <a:solidFill>
            <a:srgbClr val="6279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How much are we willing to spend to minimize pollution?</a:t>
            </a:r>
          </a:p>
        </p:txBody>
      </p:sp>
      <p:sp>
        <p:nvSpPr>
          <p:cNvPr id="17" name="Speech Bubble: Rectangle with Corners Rounded 16">
            <a:extLst>
              <a:ext uri="{FF2B5EF4-FFF2-40B4-BE49-F238E27FC236}">
                <a16:creationId xmlns:a16="http://schemas.microsoft.com/office/drawing/2014/main" id="{6FFBFADD-0D67-487A-8418-579D233432BF}"/>
              </a:ext>
            </a:extLst>
          </p:cNvPr>
          <p:cNvSpPr/>
          <p:nvPr/>
        </p:nvSpPr>
        <p:spPr>
          <a:xfrm>
            <a:off x="2136484" y="2973131"/>
            <a:ext cx="2536704" cy="1818478"/>
          </a:xfrm>
          <a:prstGeom prst="wedgeRoundRectCallout">
            <a:avLst/>
          </a:prstGeom>
          <a:solidFill>
            <a:srgbClr val="6279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How much will it cost to produce?</a:t>
            </a:r>
          </a:p>
        </p:txBody>
      </p:sp>
    </p:spTree>
    <p:extLst>
      <p:ext uri="{BB962C8B-B14F-4D97-AF65-F5344CB8AC3E}">
        <p14:creationId xmlns:p14="http://schemas.microsoft.com/office/powerpoint/2010/main" val="1337498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Process 16">
            <a:extLst>
              <a:ext uri="{FF2B5EF4-FFF2-40B4-BE49-F238E27FC236}">
                <a16:creationId xmlns:a16="http://schemas.microsoft.com/office/drawing/2014/main" id="{A24015BA-3007-4C3C-A25E-7A3E280EB1C2}"/>
              </a:ext>
            </a:extLst>
          </p:cNvPr>
          <p:cNvSpPr/>
          <p:nvPr/>
        </p:nvSpPr>
        <p:spPr>
          <a:xfrm>
            <a:off x="3047999" y="4513581"/>
            <a:ext cx="1320800" cy="99569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Externality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FADE6FEE-4955-44D3-9CCA-F78F649809FE}"/>
              </a:ext>
            </a:extLst>
          </p:cNvPr>
          <p:cNvGrpSpPr/>
          <p:nvPr/>
        </p:nvGrpSpPr>
        <p:grpSpPr>
          <a:xfrm>
            <a:off x="2066922" y="1580912"/>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C872DB54-F110-4887-BC67-C0D2828F361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21CEBC35-EB29-4F30-871F-E0E8CCDAB0C5}"/>
                </a:ext>
              </a:extLst>
            </p:cNvPr>
            <p:cNvSpPr txBox="1"/>
            <p:nvPr/>
          </p:nvSpPr>
          <p:spPr>
            <a:xfrm>
              <a:off x="542923"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Pollution is an example of an </a:t>
              </a:r>
              <a:r>
                <a:rPr lang="en-US" sz="2000" b="1" dirty="0">
                  <a:solidFill>
                    <a:schemeClr val="bg1"/>
                  </a:solidFill>
                </a:rPr>
                <a:t>externality</a:t>
              </a:r>
              <a:r>
                <a:rPr lang="en-US" sz="2000" dirty="0">
                  <a:solidFill>
                    <a:schemeClr val="bg1"/>
                  </a:solidFill>
                </a:rPr>
                <a:t>. </a:t>
              </a:r>
            </a:p>
          </p:txBody>
        </p:sp>
      </p:grpSp>
      <p:grpSp>
        <p:nvGrpSpPr>
          <p:cNvPr id="21" name="Group 20">
            <a:extLst>
              <a:ext uri="{FF2B5EF4-FFF2-40B4-BE49-F238E27FC236}">
                <a16:creationId xmlns:a16="http://schemas.microsoft.com/office/drawing/2014/main" id="{DFDE800D-82C2-4805-A9EA-F047B46B277E}"/>
              </a:ext>
            </a:extLst>
          </p:cNvPr>
          <p:cNvGrpSpPr/>
          <p:nvPr/>
        </p:nvGrpSpPr>
        <p:grpSpPr>
          <a:xfrm>
            <a:off x="2066922" y="2504956"/>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D0FB0AD-50D3-4425-823A-76793AA504B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B616B207-0CA0-4D0A-9468-30901F399668}"/>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externality is the effect of a market exchange on a third party who is outside or external to the exchange. </a:t>
              </a:r>
            </a:p>
          </p:txBody>
        </p:sp>
      </p:grpSp>
      <p:grpSp>
        <p:nvGrpSpPr>
          <p:cNvPr id="24" name="Group 23">
            <a:extLst>
              <a:ext uri="{FF2B5EF4-FFF2-40B4-BE49-F238E27FC236}">
                <a16:creationId xmlns:a16="http://schemas.microsoft.com/office/drawing/2014/main" id="{E48EF4D8-42FB-4751-AD34-4088A7E36754}"/>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631550E1-8D4B-4961-9466-6A0CFE2B077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115E2677-E573-4EF9-8BEB-0C1E81EDA9CC}"/>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Because externalities that occur in market transactions affect other parties beyond those involved, they are sometimes called </a:t>
              </a:r>
              <a:r>
                <a:rPr lang="en-US" sz="2000" b="1" dirty="0">
                  <a:solidFill>
                    <a:schemeClr val="bg1"/>
                  </a:solidFill>
                </a:rPr>
                <a:t>spillovers</a:t>
              </a:r>
              <a:r>
                <a:rPr lang="en-US" sz="2000" dirty="0">
                  <a:solidFill>
                    <a:schemeClr val="bg1"/>
                  </a:solidFill>
                </a:rPr>
                <a:t>.</a:t>
              </a:r>
            </a:p>
          </p:txBody>
        </p:sp>
      </p:grpSp>
      <p:grpSp>
        <p:nvGrpSpPr>
          <p:cNvPr id="28" name="Group 27">
            <a:extLst>
              <a:ext uri="{FF2B5EF4-FFF2-40B4-BE49-F238E27FC236}">
                <a16:creationId xmlns:a16="http://schemas.microsoft.com/office/drawing/2014/main" id="{13EC744E-BE04-4203-8749-0A7A81A301DB}"/>
              </a:ext>
            </a:extLst>
          </p:cNvPr>
          <p:cNvGrpSpPr/>
          <p:nvPr/>
        </p:nvGrpSpPr>
        <p:grpSpPr>
          <a:xfrm>
            <a:off x="2066922" y="4353044"/>
            <a:ext cx="8058154" cy="806935"/>
            <a:chOff x="542923" y="1736761"/>
            <a:chExt cx="8058154" cy="806935"/>
          </a:xfrm>
          <a:solidFill>
            <a:srgbClr val="627981"/>
          </a:solidFill>
        </p:grpSpPr>
        <p:sp>
          <p:nvSpPr>
            <p:cNvPr id="29" name="Rectangle 28">
              <a:extLst>
                <a:ext uri="{FF2B5EF4-FFF2-40B4-BE49-F238E27FC236}">
                  <a16:creationId xmlns:a16="http://schemas.microsoft.com/office/drawing/2014/main" id="{0BAA76E1-FC75-41DC-A903-F3D8DE408C4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B8E7F774-1B67-4BAB-AC2B-C11A0BFE87BC}"/>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Externalities can either be </a:t>
              </a:r>
              <a:r>
                <a:rPr lang="en-US" sz="2000" b="1" dirty="0">
                  <a:solidFill>
                    <a:schemeClr val="bg1"/>
                  </a:solidFill>
                </a:rPr>
                <a:t>positive</a:t>
              </a:r>
              <a:r>
                <a:rPr lang="en-US" sz="2000" dirty="0">
                  <a:solidFill>
                    <a:schemeClr val="bg1"/>
                  </a:solidFill>
                </a:rPr>
                <a:t> or </a:t>
              </a:r>
              <a:r>
                <a:rPr lang="en-US" sz="2000" b="1" dirty="0">
                  <a:solidFill>
                    <a:schemeClr val="bg1"/>
                  </a:solidFill>
                </a:rPr>
                <a:t>negative</a:t>
              </a:r>
              <a:r>
                <a:rPr lang="en-US" sz="2000" dirty="0">
                  <a:solidFill>
                    <a:schemeClr val="bg1"/>
                  </a:solidFill>
                </a:rPr>
                <a:t> depending on whether they provide an unintended benefit or unintended cost.</a:t>
              </a:r>
            </a:p>
          </p:txBody>
        </p:sp>
      </p:grpSp>
    </p:spTree>
    <p:extLst>
      <p:ext uri="{BB962C8B-B14F-4D97-AF65-F5344CB8AC3E}">
        <p14:creationId xmlns:p14="http://schemas.microsoft.com/office/powerpoint/2010/main" val="13947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Positive Externality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7A74F64-74F7-4D44-80E9-45C597A45C0E}"/>
              </a:ext>
            </a:extLst>
          </p:cNvPr>
          <p:cNvSpPr/>
          <p:nvPr/>
        </p:nvSpPr>
        <p:spPr>
          <a:xfrm>
            <a:off x="1881188" y="1473416"/>
            <a:ext cx="8429625" cy="143217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An unintended benefit that falls upon a third party, like getting a vaccination that prevents you and others from getting sick</a:t>
            </a:r>
          </a:p>
        </p:txBody>
      </p:sp>
      <p:sp>
        <p:nvSpPr>
          <p:cNvPr id="19" name="Rectangle 18">
            <a:extLst>
              <a:ext uri="{FF2B5EF4-FFF2-40B4-BE49-F238E27FC236}">
                <a16:creationId xmlns:a16="http://schemas.microsoft.com/office/drawing/2014/main" id="{34AE0611-F18D-480C-AFD1-311850B9EF7E}"/>
              </a:ext>
            </a:extLst>
          </p:cNvPr>
          <p:cNvSpPr/>
          <p:nvPr/>
        </p:nvSpPr>
        <p:spPr>
          <a:xfrm>
            <a:off x="8001000" y="5164202"/>
            <a:ext cx="596900" cy="457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of a medical worker preparing a vaccine">
            <a:extLst>
              <a:ext uri="{FF2B5EF4-FFF2-40B4-BE49-F238E27FC236}">
                <a16:creationId xmlns:a16="http://schemas.microsoft.com/office/drawing/2014/main" id="{457E1B77-9829-40EF-B5C8-B4330D0DE8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052" y="3121956"/>
            <a:ext cx="4921896" cy="3515327"/>
          </a:xfrm>
          <a:prstGeom prst="rect">
            <a:avLst/>
          </a:prstGeom>
        </p:spPr>
      </p:pic>
    </p:spTree>
    <p:extLst>
      <p:ext uri="{BB962C8B-B14F-4D97-AF65-F5344CB8AC3E}">
        <p14:creationId xmlns:p14="http://schemas.microsoft.com/office/powerpoint/2010/main" val="2836731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Negative Externality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7A74F64-74F7-4D44-80E9-45C597A45C0E}"/>
              </a:ext>
            </a:extLst>
          </p:cNvPr>
          <p:cNvSpPr/>
          <p:nvPr/>
        </p:nvSpPr>
        <p:spPr>
          <a:xfrm>
            <a:off x="1881188" y="1473416"/>
            <a:ext cx="8429625" cy="143217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An unintended cost that falls upon a third party, like loud music from a concert across the street waking you up</a:t>
            </a:r>
          </a:p>
        </p:txBody>
      </p:sp>
      <p:sp>
        <p:nvSpPr>
          <p:cNvPr id="19" name="Rectangle 18">
            <a:extLst>
              <a:ext uri="{FF2B5EF4-FFF2-40B4-BE49-F238E27FC236}">
                <a16:creationId xmlns:a16="http://schemas.microsoft.com/office/drawing/2014/main" id="{34AE0611-F18D-480C-AFD1-311850B9EF7E}"/>
              </a:ext>
            </a:extLst>
          </p:cNvPr>
          <p:cNvSpPr/>
          <p:nvPr/>
        </p:nvSpPr>
        <p:spPr>
          <a:xfrm>
            <a:off x="8001000" y="5164202"/>
            <a:ext cx="596900" cy="457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of a rock concert">
            <a:extLst>
              <a:ext uri="{FF2B5EF4-FFF2-40B4-BE49-F238E27FC236}">
                <a16:creationId xmlns:a16="http://schemas.microsoft.com/office/drawing/2014/main" id="{39414473-2531-4631-84F5-4D78898208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7441" y="3241096"/>
            <a:ext cx="5177117" cy="3429000"/>
          </a:xfrm>
          <a:prstGeom prst="rect">
            <a:avLst/>
          </a:prstGeom>
        </p:spPr>
      </p:pic>
    </p:spTree>
    <p:extLst>
      <p:ext uri="{BB962C8B-B14F-4D97-AF65-F5344CB8AC3E}">
        <p14:creationId xmlns:p14="http://schemas.microsoft.com/office/powerpoint/2010/main" val="461454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6B01FD4-BF71-4ABB-AD66-EB5BBE9E9DC7}"/>
              </a:ext>
            </a:extLst>
          </p:cNvPr>
          <p:cNvSpPr txBox="1"/>
          <p:nvPr/>
        </p:nvSpPr>
        <p:spPr>
          <a:xfrm>
            <a:off x="1524001" y="1383374"/>
            <a:ext cx="9273061" cy="2377440"/>
          </a:xfrm>
          <a:prstGeom prst="rect">
            <a:avLst/>
          </a:prstGeom>
          <a:solidFill>
            <a:srgbClr val="627981"/>
          </a:solidFill>
        </p:spPr>
        <p:txBody>
          <a:bodyPr wrap="square" rtlCol="0" anchor="ctr">
            <a:spAutoFit/>
          </a:bodyPr>
          <a:lstStyle/>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734860" y="1628840"/>
            <a:ext cx="8851342" cy="1938992"/>
          </a:xfrm>
          <a:prstGeom prst="rect">
            <a:avLst/>
          </a:prstGeom>
          <a:solidFill>
            <a:srgbClr val="627981"/>
          </a:solidFill>
        </p:spPr>
        <p:txBody>
          <a:bodyPr wrap="square" rtlCol="0" anchor="ctr">
            <a:spAutoFit/>
          </a:bodyPr>
          <a:lstStyle/>
          <a:p>
            <a:pPr algn="ctr"/>
            <a:r>
              <a:rPr lang="en-US" sz="2400" dirty="0">
                <a:solidFill>
                  <a:schemeClr val="bg1"/>
                </a:solidFill>
              </a:rPr>
              <a:t>Suppose you have a neighbor who decides to install a security light outside his garage. While this provides great light at night, it happens to shine into your bedroom. What would you call this situation? Since you had no say in installing this light, what can you do to restore your sleep?</a:t>
            </a:r>
          </a:p>
        </p:txBody>
      </p:sp>
    </p:spTree>
    <p:extLst>
      <p:ext uri="{BB962C8B-B14F-4D97-AF65-F5344CB8AC3E}">
        <p14:creationId xmlns:p14="http://schemas.microsoft.com/office/powerpoint/2010/main" val="2572799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6B01FD4-BF71-4ABB-AD66-EB5BBE9E9DC7}"/>
              </a:ext>
            </a:extLst>
          </p:cNvPr>
          <p:cNvSpPr txBox="1"/>
          <p:nvPr/>
        </p:nvSpPr>
        <p:spPr>
          <a:xfrm>
            <a:off x="1524001" y="1383374"/>
            <a:ext cx="9273061" cy="5212080"/>
          </a:xfrm>
          <a:prstGeom prst="rect">
            <a:avLst/>
          </a:prstGeom>
          <a:solidFill>
            <a:srgbClr val="627981"/>
          </a:solidFill>
        </p:spPr>
        <p:txBody>
          <a:bodyPr wrap="square" rtlCol="0" anchor="ctr">
            <a:spAutoFit/>
          </a:bodyPr>
          <a:lstStyle/>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1581512"/>
            <a:ext cx="8851342" cy="4893647"/>
          </a:xfrm>
          <a:prstGeom prst="rect">
            <a:avLst/>
          </a:prstGeom>
          <a:solidFill>
            <a:srgbClr val="627981"/>
          </a:solidFill>
        </p:spPr>
        <p:txBody>
          <a:bodyPr wrap="square" rtlCol="0" anchor="ctr">
            <a:spAutoFit/>
          </a:bodyPr>
          <a:lstStyle/>
          <a:p>
            <a:pPr algn="ctr"/>
            <a:r>
              <a:rPr lang="en-US" sz="2400" dirty="0">
                <a:solidFill>
                  <a:schemeClr val="bg1"/>
                </a:solidFill>
              </a:rPr>
              <a:t>Suppose you have a neighbor who decides to install a security light outside his garage. While this provides great light at night, it happens to shine into your bedroom. What would you call this situation? Since you had no say in installing this light, what can you do to restore your sleep?</a:t>
            </a:r>
          </a:p>
          <a:p>
            <a:pPr algn="ctr"/>
            <a:endParaRPr lang="en-US" sz="2400" dirty="0">
              <a:solidFill>
                <a:schemeClr val="bg1"/>
              </a:solidFill>
            </a:endParaRPr>
          </a:p>
          <a:p>
            <a:pPr algn="ctr"/>
            <a:r>
              <a:rPr lang="en-US" sz="2400" i="1" dirty="0">
                <a:solidFill>
                  <a:schemeClr val="bg1"/>
                </a:solidFill>
              </a:rPr>
              <a:t>The installation of the light imposes a negative externality on you. You had no involvement in the decision to install the light, yet it has a negative impact on your sleep. You have a few options to try to correct the externality. The first option is to ask your neighbor to move the light. If the neighbor refuses, you can install some window covering to block the light. Unfortunately, you probably cannot force your neighbor to correct this negative externality!</a:t>
            </a:r>
          </a:p>
        </p:txBody>
      </p:sp>
    </p:spTree>
    <p:extLst>
      <p:ext uri="{BB962C8B-B14F-4D97-AF65-F5344CB8AC3E}">
        <p14:creationId xmlns:p14="http://schemas.microsoft.com/office/powerpoint/2010/main" val="16589211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TotalTime>
  <Words>1799</Words>
  <Application>Microsoft Office PowerPoint</Application>
  <PresentationFormat>Widescreen</PresentationFormat>
  <Paragraphs>151</Paragraphs>
  <Slides>17</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Sarah Claus</cp:lastModifiedBy>
  <cp:revision>44</cp:revision>
  <dcterms:created xsi:type="dcterms:W3CDTF">2017-06-16T13:06:21Z</dcterms:created>
  <dcterms:modified xsi:type="dcterms:W3CDTF">2022-01-17T18:41:18Z</dcterms:modified>
</cp:coreProperties>
</file>