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0" r:id="rId4"/>
    <p:sldId id="301" r:id="rId5"/>
    <p:sldId id="302" r:id="rId6"/>
    <p:sldId id="371" r:id="rId7"/>
    <p:sldId id="370" r:id="rId8"/>
    <p:sldId id="303" r:id="rId9"/>
    <p:sldId id="292" r:id="rId10"/>
    <p:sldId id="304" r:id="rId11"/>
    <p:sldId id="305" r:id="rId12"/>
    <p:sldId id="306" r:id="rId13"/>
    <p:sldId id="296" r:id="rId14"/>
    <p:sldId id="298" r:id="rId15"/>
    <p:sldId id="307" r:id="rId16"/>
    <p:sldId id="308" r:id="rId17"/>
    <p:sldId id="372" r:id="rId18"/>
    <p:sldId id="373"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includes laws that specify allowable quantities of pollution. This regulation may detail which pollution-control technologies companies may use. In effect, command-and-control regulation requires that firms increase their costs by installing anti-pollution equipment. Firms are required to account for the social costs of pollution in deciding how much output to produce.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6418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2799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Property rights are the legal rights of ownership on which others are not allowed to infringe without paying compensation. The property rights approach is highly relevant in cases involving endangered species, for example. The U.S. government's endangered species list includes about 1,000 plants and animals, and about 90% live on privately owned land. The protection of these endangered species requires careful thinking about incentives and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704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protection of endangered species on privately owned land has created unintended incentives for landowners.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08213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policy tools will work better in some situations than in others. For example, marketable permits work best when a few dozen or few hundred parties are highly interested in trading. For cases in which many users emit small amounts of pollution and have no interest in trading, pollution charges offer a better choice. Alternatively, the government could combine marketable permits with a pollution tax on any emissions not covered by a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285252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5458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has been highly successful in protecting and cleaning up the U.S. environment. In 1970, the Federal government created the Environmental Protection Agency (EPA) to oversee all environmental laws. These laws include the Clean Air Act and the Clean Water Act of 1970.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6594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pointed out three difficulties with command-and-control environmental regulation. Command-and-control regulation offers no incentive to reduce pollution below the standard set by law. Command-and-control regulation is inflexible because it applies the same standard of pollution reduction to all polluters. Legislators and EPA analysts write the regulations, so they are subject to compromises in the political process that may weaken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972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4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 </a:t>
            </a:r>
          </a:p>
          <a:p>
            <a:pPr algn="l"/>
            <a:r>
              <a:rPr lang="en-US" sz="1800"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503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Market-oriented environmental policies create incentives to allow firms some flexibility in reducing pollution. There are three main categories of market-oriented approaches to pollution control: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1881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charges are taxes imposed on the quantity of pollution that a firm emits. Gives firms an incentive to reduce pollution as long as the marginal cost is less than the tax. The marginal cost of pollution reduction, like most marginal cost curves, increases with output, at least in the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 has no incentive to reduce pollutants beyond the point of the pollution tax because this would be more costly than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490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84798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20002" y="2875342"/>
            <a:ext cx="9351996"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Policies to Reduce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2936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92"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465228"/>
            <a:ext cx="8058154" cy="1041763"/>
            <a:chOff x="542923" y="1736761"/>
            <a:chExt cx="8058154" cy="1041763"/>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652448" y="1762861"/>
              <a:ext cx="7807571" cy="1015663"/>
            </a:xfrm>
            <a:prstGeom prst="rect">
              <a:avLst/>
            </a:prstGeom>
            <a:grpFill/>
          </p:spPr>
          <p:txBody>
            <a:bodyPr wrap="square" rtlCol="0">
              <a:spAutoFit/>
            </a:bodyPr>
            <a:lstStyle/>
            <a:p>
              <a:pPr algn="ctr"/>
              <a:r>
                <a:rPr lang="en-US" sz="2000" dirty="0">
                  <a:solidFill>
                    <a:schemeClr val="bg1"/>
                  </a:solidFill>
                </a:rPr>
                <a:t>In order to limit the amount of pollution emitted into the environment, governments can give companies marketable permits that allow a certain amount of pollution.</a:t>
              </a:r>
            </a:p>
          </p:txBody>
        </p:sp>
      </p:grpSp>
      <p:pic>
        <p:nvPicPr>
          <p:cNvPr id="2050" name="Picture 2" descr="A photograph of a factory spewing pollution into the air">
            <a:extLst>
              <a:ext uri="{FF2B5EF4-FFF2-40B4-BE49-F238E27FC236}">
                <a16:creationId xmlns:a16="http://schemas.microsoft.com/office/drawing/2014/main" id="{41CE7B30-49FB-4288-9873-D1CCD08A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78" y="2834311"/>
            <a:ext cx="6290442"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0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city or state government may set up a marketable permit program (e.g. cap-and-trade).</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State and local governments determine the overall level of pollution they will allow.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divides permits allowing the determined level of pollution among firms.</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buy and sell the permits.</a:t>
              </a:r>
            </a:p>
          </p:txBody>
        </p:sp>
      </p:grpSp>
    </p:spTree>
    <p:extLst>
      <p:ext uri="{BB962C8B-B14F-4D97-AF65-F5344CB8AC3E}">
        <p14:creationId xmlns:p14="http://schemas.microsoft.com/office/powerpoint/2010/main" val="25751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0B96BCBE-3FC8-4F71-B8B7-8DEEE8627444}"/>
              </a:ext>
            </a:extLst>
          </p:cNvPr>
          <p:cNvGraphicFramePr>
            <a:graphicFrameLocks noGrp="1"/>
          </p:cNvGraphicFramePr>
          <p:nvPr>
            <p:extLst>
              <p:ext uri="{D42A27DB-BD31-4B8C-83A1-F6EECF244321}">
                <p14:modId xmlns:p14="http://schemas.microsoft.com/office/powerpoint/2010/main" val="3739780730"/>
              </p:ext>
            </p:extLst>
          </p:nvPr>
        </p:nvGraphicFramePr>
        <p:xfrm>
          <a:off x="664780" y="3039755"/>
          <a:ext cx="10862440" cy="3479800"/>
        </p:xfrm>
        <a:graphic>
          <a:graphicData uri="http://schemas.openxmlformats.org/drawingml/2006/table">
            <a:tbl>
              <a:tblPr firstRow="1" bandRow="1">
                <a:tableStyleId>{5C22544A-7EE6-4342-B048-85BDC9FD1C3A}</a:tableStyleId>
              </a:tblPr>
              <a:tblGrid>
                <a:gridCol w="2380593">
                  <a:extLst>
                    <a:ext uri="{9D8B030D-6E8A-4147-A177-3AD203B41FA5}">
                      <a16:colId xmlns:a16="http://schemas.microsoft.com/office/drawing/2014/main" val="1543613008"/>
                    </a:ext>
                  </a:extLst>
                </a:gridCol>
                <a:gridCol w="1964383">
                  <a:extLst>
                    <a:ext uri="{9D8B030D-6E8A-4147-A177-3AD203B41FA5}">
                      <a16:colId xmlns:a16="http://schemas.microsoft.com/office/drawing/2014/main" val="3577331236"/>
                    </a:ext>
                  </a:extLst>
                </a:gridCol>
                <a:gridCol w="2172488">
                  <a:extLst>
                    <a:ext uri="{9D8B030D-6E8A-4147-A177-3AD203B41FA5}">
                      <a16:colId xmlns:a16="http://schemas.microsoft.com/office/drawing/2014/main" val="3885028966"/>
                    </a:ext>
                  </a:extLst>
                </a:gridCol>
                <a:gridCol w="2172488">
                  <a:extLst>
                    <a:ext uri="{9D8B030D-6E8A-4147-A177-3AD203B41FA5}">
                      <a16:colId xmlns:a16="http://schemas.microsoft.com/office/drawing/2014/main" val="2213913101"/>
                    </a:ext>
                  </a:extLst>
                </a:gridCol>
                <a:gridCol w="2172488">
                  <a:extLst>
                    <a:ext uri="{9D8B030D-6E8A-4147-A177-3AD203B41FA5}">
                      <a16:colId xmlns:a16="http://schemas.microsoft.com/office/drawing/2014/main" val="3931738822"/>
                    </a:ext>
                  </a:extLst>
                </a:gridCol>
              </a:tblGrid>
              <a:tr h="370840">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Delta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09298"/>
                  </a:ext>
                </a:extLst>
              </a:tr>
              <a:tr h="370840">
                <a:tc>
                  <a:txBody>
                    <a:bodyPr/>
                    <a:lstStyle/>
                    <a:p>
                      <a:pPr algn="ctr"/>
                      <a:r>
                        <a:rPr lang="en-US" b="0" dirty="0">
                          <a:solidFill>
                            <a:schemeClr val="tx1"/>
                          </a:solidFill>
                        </a:rPr>
                        <a:t>Current emissions: permits distributed free for this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972920"/>
                  </a:ext>
                </a:extLst>
              </a:tr>
              <a:tr h="370840">
                <a:tc>
                  <a:txBody>
                    <a:bodyPr/>
                    <a:lstStyle/>
                    <a:p>
                      <a:pPr algn="ctr"/>
                      <a:r>
                        <a:rPr lang="en-US" b="0" dirty="0">
                          <a:solidFill>
                            <a:schemeClr val="tx1"/>
                          </a:solidFill>
                        </a:rPr>
                        <a:t>How much pollution will these permits allow in one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794411"/>
                  </a:ext>
                </a:extLst>
              </a:tr>
              <a:tr h="370840">
                <a:tc>
                  <a:txBody>
                    <a:bodyPr/>
                    <a:lstStyle/>
                    <a:p>
                      <a:pPr algn="ctr"/>
                      <a:r>
                        <a:rPr lang="en-US" b="0" dirty="0">
                          <a:solidFill>
                            <a:schemeClr val="tx1"/>
                          </a:solidFill>
                        </a:rPr>
                        <a:t>Actual emissions one year in the future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814805"/>
                  </a:ext>
                </a:extLst>
              </a:tr>
              <a:tr h="370840">
                <a:tc>
                  <a:txBody>
                    <a:bodyPr/>
                    <a:lstStyle/>
                    <a:p>
                      <a:pPr algn="ctr"/>
                      <a:r>
                        <a:rPr lang="en-US" b="0" dirty="0">
                          <a:solidFill>
                            <a:schemeClr val="tx1"/>
                          </a:solidFill>
                        </a:rPr>
                        <a:t>Buyer or seller of marketable permit?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Doesn't buy or sell permits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Sells permits for 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470781"/>
                  </a:ext>
                </a:extLst>
              </a:tr>
            </a:tbl>
          </a:graphicData>
        </a:graphic>
      </p:graphicFrame>
      <p:grpSp>
        <p:nvGrpSpPr>
          <p:cNvPr id="12" name="Group 11">
            <a:extLst>
              <a:ext uri="{FF2B5EF4-FFF2-40B4-BE49-F238E27FC236}">
                <a16:creationId xmlns:a16="http://schemas.microsoft.com/office/drawing/2014/main" id="{CC2BFB19-81E0-4300-B35F-B9ACF583C5DF}"/>
              </a:ext>
            </a:extLst>
          </p:cNvPr>
          <p:cNvGrpSpPr/>
          <p:nvPr/>
        </p:nvGrpSpPr>
        <p:grpSpPr>
          <a:xfrm>
            <a:off x="2066923" y="1383374"/>
            <a:ext cx="8058154" cy="1349540"/>
            <a:chOff x="542923" y="1736761"/>
            <a:chExt cx="8058154" cy="1349540"/>
          </a:xfrm>
          <a:solidFill>
            <a:srgbClr val="627981"/>
          </a:solidFill>
        </p:grpSpPr>
        <p:sp>
          <p:nvSpPr>
            <p:cNvPr id="13" name="Rectangle 12">
              <a:extLst>
                <a:ext uri="{FF2B5EF4-FFF2-40B4-BE49-F238E27FC236}">
                  <a16:creationId xmlns:a16="http://schemas.microsoft.com/office/drawing/2014/main" id="{6FA336AD-AFC0-4A26-B2F1-232362BF44D1}"/>
                </a:ext>
              </a:extLst>
            </p:cNvPr>
            <p:cNvSpPr/>
            <p:nvPr/>
          </p:nvSpPr>
          <p:spPr>
            <a:xfrm>
              <a:off x="542923" y="1736761"/>
              <a:ext cx="8058154" cy="134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03F8C63-C5C7-4584-962B-23438CFE21C8}"/>
                </a:ext>
              </a:extLst>
            </p:cNvPr>
            <p:cNvSpPr txBox="1"/>
            <p:nvPr/>
          </p:nvSpPr>
          <p:spPr>
            <a:xfrm>
              <a:off x="542923" y="1762862"/>
              <a:ext cx="7807571" cy="1323439"/>
            </a:xfrm>
            <a:prstGeom prst="rect">
              <a:avLst/>
            </a:prstGeom>
            <a:grpFill/>
          </p:spPr>
          <p:txBody>
            <a:bodyPr wrap="square" rtlCol="0">
              <a:spAutoFit/>
            </a:bodyPr>
            <a:lstStyle/>
            <a:p>
              <a:pPr algn="ctr"/>
              <a:r>
                <a:rPr lang="en-US" sz="2000" dirty="0">
                  <a:solidFill>
                    <a:schemeClr val="bg1"/>
                  </a:solidFill>
                </a:rPr>
                <a:t>Firms will buy and sell permits. For example, Alpha can reduce its pollution at a relatively low cost to 150 tons, but it still has 50 tons of pollution above its permitted amount. Alpha will buy permits from Gamma for the 50 tons over its 100-ton limit.</a:t>
              </a:r>
            </a:p>
          </p:txBody>
        </p:sp>
      </p:grpSp>
    </p:spTree>
    <p:extLst>
      <p:ext uri="{BB962C8B-B14F-4D97-AF65-F5344CB8AC3E}">
        <p14:creationId xmlns:p14="http://schemas.microsoft.com/office/powerpoint/2010/main" val="263472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Better-Defined 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Property rights </a:t>
              </a:r>
              <a:r>
                <a:rPr lang="en-US" sz="2000" dirty="0">
                  <a:solidFill>
                    <a:schemeClr val="bg1"/>
                  </a:solidFill>
                </a:rPr>
                <a:t>are the legal rights of ownership on which others are not allowed to infringe without paying compensation.</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property rights approach is highly relevant in cases involving endangered species, for example.</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government's endangered species list includes about 1,000 plants and animals, and about 90% live on privately owned land.</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protection of these endangered species requires careful thinking about incentives and property rights.</a:t>
              </a:r>
            </a:p>
          </p:txBody>
        </p:sp>
      </p:grpSp>
    </p:spTree>
    <p:extLst>
      <p:ext uri="{BB962C8B-B14F-4D97-AF65-F5344CB8AC3E}">
        <p14:creationId xmlns:p14="http://schemas.microsoft.com/office/powerpoint/2010/main" val="261436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small endangered animal">
            <a:extLst>
              <a:ext uri="{FF2B5EF4-FFF2-40B4-BE49-F238E27FC236}">
                <a16:creationId xmlns:a16="http://schemas.microsoft.com/office/drawing/2014/main" id="{741F2C23-4302-409A-91B1-C309DE0B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04" y="2609896"/>
            <a:ext cx="2598191" cy="390965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B9D6D0FE-B46B-4EBD-8F8E-7790EF3CDDFA}"/>
              </a:ext>
            </a:extLst>
          </p:cNvPr>
          <p:cNvGrpSpPr/>
          <p:nvPr/>
        </p:nvGrpSpPr>
        <p:grpSpPr>
          <a:xfrm>
            <a:off x="2066922" y="1474062"/>
            <a:ext cx="8058154" cy="799680"/>
            <a:chOff x="542923" y="1736761"/>
            <a:chExt cx="8058154" cy="1041763"/>
          </a:xfrm>
          <a:solidFill>
            <a:srgbClr val="627981"/>
          </a:solidFill>
        </p:grpSpPr>
        <p:sp>
          <p:nvSpPr>
            <p:cNvPr id="23" name="Rectangle 22">
              <a:extLst>
                <a:ext uri="{FF2B5EF4-FFF2-40B4-BE49-F238E27FC236}">
                  <a16:creationId xmlns:a16="http://schemas.microsoft.com/office/drawing/2014/main" id="{FAE14BB1-6A3E-4A52-9910-2E733EEDDD2A}"/>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E5D2CC08-4D4E-4241-9D1B-02DAEB1EDCA7}"/>
                </a:ext>
              </a:extLst>
            </p:cNvPr>
            <p:cNvSpPr txBox="1"/>
            <p:nvPr/>
          </p:nvSpPr>
          <p:spPr>
            <a:xfrm>
              <a:off x="668214" y="1799173"/>
              <a:ext cx="7807571" cy="707886"/>
            </a:xfrm>
            <a:prstGeom prst="rect">
              <a:avLst/>
            </a:prstGeom>
            <a:grpFill/>
          </p:spPr>
          <p:txBody>
            <a:bodyPr wrap="square" rtlCol="0">
              <a:spAutoFit/>
            </a:bodyPr>
            <a:lstStyle/>
            <a:p>
              <a:pPr algn="ctr"/>
              <a:r>
                <a:rPr lang="en-US" sz="2000" dirty="0">
                  <a:solidFill>
                    <a:schemeClr val="bg1"/>
                  </a:solidFill>
                </a:rPr>
                <a:t>The protection of endangered species on privately owned land has created unintended incentives for landowners.</a:t>
              </a:r>
            </a:p>
          </p:txBody>
        </p:sp>
      </p:grpSp>
    </p:spTree>
    <p:extLst>
      <p:ext uri="{BB962C8B-B14F-4D97-AF65-F5344CB8AC3E}">
        <p14:creationId xmlns:p14="http://schemas.microsoft.com/office/powerpoint/2010/main" val="380059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Applying 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1" y="1580912"/>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 policy tools will work better in some situations than in others.</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marketable permits work best when a few dozen or few hundred parties are highly interested in trading.</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cases in which many users emit small amounts of pollution and have no interest in trading, pollution charges offer a better choice.</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Alternatively, the government could combine marketable permits with a pollution tax on any emissions not covered by a permit.</a:t>
              </a:r>
            </a:p>
          </p:txBody>
        </p:sp>
      </p:grpSp>
    </p:spTree>
    <p:extLst>
      <p:ext uri="{BB962C8B-B14F-4D97-AF65-F5344CB8AC3E}">
        <p14:creationId xmlns:p14="http://schemas.microsoft.com/office/powerpoint/2010/main" val="292189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5016758"/>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incentives; flexibility</a:t>
            </a:r>
          </a:p>
          <a:p>
            <a:endParaRPr lang="en-US" sz="2000"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985980"/>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a:t>
            </a:r>
            <a:r>
              <a:rPr lang="en-US" sz="2000" b="1" dirty="0">
                <a:solidFill>
                  <a:schemeClr val="bg1"/>
                </a:solidFill>
              </a:rPr>
              <a:t>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a:t>
            </a:r>
            <a:r>
              <a:rPr lang="en-US" sz="2000" b="1" dirty="0">
                <a:solidFill>
                  <a:schemeClr val="bg1"/>
                </a:solidFill>
              </a:rPr>
              <a:t>incentives; flexibility</a:t>
            </a:r>
            <a:endParaRPr lang="en-US" sz="2000" dirty="0">
              <a:solidFill>
                <a:schemeClr val="bg1"/>
              </a:solidFill>
            </a:endParaRPr>
          </a:p>
          <a:p>
            <a:endParaRPr lang="en-US" dirty="0">
              <a:solidFill>
                <a:schemeClr val="bg1"/>
              </a:solidFill>
            </a:endParaRPr>
          </a:p>
        </p:txBody>
      </p:sp>
      <p:sp>
        <p:nvSpPr>
          <p:cNvPr id="6" name="Rectangle 5">
            <a:extLst>
              <a:ext uri="{FF2B5EF4-FFF2-40B4-BE49-F238E27FC236}">
                <a16:creationId xmlns:a16="http://schemas.microsoft.com/office/drawing/2014/main" id="{CF651B05-C60E-4E87-ACE4-B9985054B3B8}"/>
              </a:ext>
            </a:extLst>
          </p:cNvPr>
          <p:cNvSpPr/>
          <p:nvPr/>
        </p:nvSpPr>
        <p:spPr>
          <a:xfrm>
            <a:off x="1970689" y="3622182"/>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81ECFE-38D0-47C1-8652-6B5791A77CF2}"/>
              </a:ext>
            </a:extLst>
          </p:cNvPr>
          <p:cNvSpPr/>
          <p:nvPr/>
        </p:nvSpPr>
        <p:spPr>
          <a:xfrm>
            <a:off x="1964754" y="575282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79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Command-and-control regulation sets specific limits for pollution emissions and/or specific pollution-control technologies that firms must use.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Although such regulations have helped protect the environment, they have three shortcomings: they provide no incentive for going beyond the limits they set; they offer limited flexibility on where and how to reduce pollution; and they often have politically motivated loopholes.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Examples of market-oriented environmental policies include pollution charges, marketable permits, and better-defined property rights.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Market-oriented environmental policies include taxes, markets, and property rights so that those who impose negative externalities must face the social cost.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Command-and-control regulation</a:t>
              </a:r>
              <a:r>
                <a:rPr lang="en-US" sz="2000" dirty="0">
                  <a:solidFill>
                    <a:schemeClr val="bg1"/>
                  </a:solidFill>
                </a:rPr>
                <a:t> includes laws that specify allowable quantities of pollution.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regulation may detail which pollution-control technologies companies may use.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are required to account for the social costs of pollution in deciding how much output to produce.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command-and-control regulation requires that firms increase their costs by installing anti-pollution equipment.</a:t>
              </a:r>
            </a:p>
          </p:txBody>
        </p:sp>
      </p:grpSp>
    </p:spTree>
    <p:extLst>
      <p:ext uri="{BB962C8B-B14F-4D97-AF65-F5344CB8AC3E}">
        <p14:creationId xmlns:p14="http://schemas.microsoft.com/office/powerpoint/2010/main" val="183712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has been highly successful in protecting and cleaning up the U.S. environment.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the Federal government created the Environmental Protection Agency (EPA) to oversee all environmental laws.</a:t>
              </a:r>
            </a:p>
          </p:txBody>
        </p:sp>
      </p:grpSp>
      <p:sp>
        <p:nvSpPr>
          <p:cNvPr id="16" name="Rectangle 15">
            <a:extLst>
              <a:ext uri="{FF2B5EF4-FFF2-40B4-BE49-F238E27FC236}">
                <a16:creationId xmlns:a16="http://schemas.microsoft.com/office/drawing/2014/main" id="{D17B2327-23A2-4C41-B811-A686DA736DFC}"/>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Command-and-control regulations</a:t>
            </a:r>
          </a:p>
        </p:txBody>
      </p:sp>
      <p:cxnSp>
        <p:nvCxnSpPr>
          <p:cNvPr id="17" name="Straight Connector 16">
            <a:extLst>
              <a:ext uri="{FF2B5EF4-FFF2-40B4-BE49-F238E27FC236}">
                <a16:creationId xmlns:a16="http://schemas.microsoft.com/office/drawing/2014/main" id="{231B73CA-6D9C-49FB-AC4A-962BE71F3C20}"/>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E6F3FE0-6C8E-4638-A594-EE29C6B8C74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Air Act 1970</a:t>
            </a:r>
          </a:p>
        </p:txBody>
      </p:sp>
      <p:sp>
        <p:nvSpPr>
          <p:cNvPr id="19" name="Rectangle 18">
            <a:extLst>
              <a:ext uri="{FF2B5EF4-FFF2-40B4-BE49-F238E27FC236}">
                <a16:creationId xmlns:a16="http://schemas.microsoft.com/office/drawing/2014/main" id="{F35D4EB9-EE6F-44C2-8A75-DB52E25BDD90}"/>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Water Act 1970</a:t>
            </a:r>
          </a:p>
        </p:txBody>
      </p:sp>
      <p:cxnSp>
        <p:nvCxnSpPr>
          <p:cNvPr id="20" name="Straight Connector 19">
            <a:extLst>
              <a:ext uri="{FF2B5EF4-FFF2-40B4-BE49-F238E27FC236}">
                <a16:creationId xmlns:a16="http://schemas.microsoft.com/office/drawing/2014/main" id="{9E8DE5E7-DCC6-46AD-9D21-600025126720}"/>
              </a:ext>
            </a:extLst>
          </p:cNvPr>
          <p:cNvCxnSpPr>
            <a:cxnSpLocks/>
            <a:endCxn id="18"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F42811-FA85-4760-B337-4E621AAE5A5E}"/>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Difficulties With 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pointed out three difficulties with command-and-control environmental regulation.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offers no incentive to reduce pollution below the standard set by law.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is inflexible because it applies the same standard of pollution reduction to all polluters. </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Legislators and EPA analysts write the regulations, so they are subject to compromises in the political process that may weaken the impact.</a:t>
              </a:r>
            </a:p>
          </p:txBody>
        </p:sp>
      </p:grpSp>
    </p:spTree>
    <p:extLst>
      <p:ext uri="{BB962C8B-B14F-4D97-AF65-F5344CB8AC3E}">
        <p14:creationId xmlns:p14="http://schemas.microsoft.com/office/powerpoint/2010/main" val="197204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Tree>
    <p:extLst>
      <p:ext uri="{BB962C8B-B14F-4D97-AF65-F5344CB8AC3E}">
        <p14:creationId xmlns:p14="http://schemas.microsoft.com/office/powerpoint/2010/main" val="10440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1206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559455"/>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a:p>
            <a:pPr algn="ctr"/>
            <a:endParaRPr lang="en-US" sz="2400" dirty="0">
              <a:solidFill>
                <a:schemeClr val="bg1"/>
              </a:solidFill>
            </a:endParaRPr>
          </a:p>
          <a:p>
            <a:pPr algn="ctr"/>
            <a:r>
              <a:rPr lang="en-US" sz="2400" i="1"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ctr"/>
            <a:endParaRPr lang="en-US" sz="2400" dirty="0">
              <a:solidFill>
                <a:schemeClr val="bg1"/>
              </a:solidFill>
            </a:endParaRPr>
          </a:p>
        </p:txBody>
      </p:sp>
    </p:spTree>
    <p:extLst>
      <p:ext uri="{BB962C8B-B14F-4D97-AF65-F5344CB8AC3E}">
        <p14:creationId xmlns:p14="http://schemas.microsoft.com/office/powerpoint/2010/main" val="282266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240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Market-oriented environmental policies create incentives to allow firms some flexibility in reducing pollution.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three main categories of market-oriented approaches to pollution control.</a:t>
              </a:r>
            </a:p>
          </p:txBody>
        </p:sp>
      </p:grpSp>
      <p:sp>
        <p:nvSpPr>
          <p:cNvPr id="16" name="Rectangle 15">
            <a:extLst>
              <a:ext uri="{FF2B5EF4-FFF2-40B4-BE49-F238E27FC236}">
                <a16:creationId xmlns:a16="http://schemas.microsoft.com/office/drawing/2014/main" id="{3FF5FCBC-0F4A-4E8F-85BA-095CB8E4F474}"/>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Pollution charges</a:t>
            </a:r>
          </a:p>
        </p:txBody>
      </p:sp>
      <p:sp>
        <p:nvSpPr>
          <p:cNvPr id="17" name="Rectangle 16">
            <a:extLst>
              <a:ext uri="{FF2B5EF4-FFF2-40B4-BE49-F238E27FC236}">
                <a16:creationId xmlns:a16="http://schemas.microsoft.com/office/drawing/2014/main" id="{46A08813-020E-4581-A6E9-AD3AF53EE43C}"/>
              </a:ext>
            </a:extLst>
          </p:cNvPr>
          <p:cNvSpPr/>
          <p:nvPr/>
        </p:nvSpPr>
        <p:spPr>
          <a:xfrm>
            <a:off x="4311110" y="458988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Marketable permits</a:t>
            </a:r>
          </a:p>
        </p:txBody>
      </p:sp>
      <p:sp>
        <p:nvSpPr>
          <p:cNvPr id="18" name="Rectangle 17">
            <a:extLst>
              <a:ext uri="{FF2B5EF4-FFF2-40B4-BE49-F238E27FC236}">
                <a16:creationId xmlns:a16="http://schemas.microsoft.com/office/drawing/2014/main" id="{7E1A102C-6E80-486E-8F93-8A504700284C}"/>
              </a:ext>
            </a:extLst>
          </p:cNvPr>
          <p:cNvSpPr/>
          <p:nvPr/>
        </p:nvSpPr>
        <p:spPr>
          <a:xfrm>
            <a:off x="4311110" y="5633668"/>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Better-defined property rights</a:t>
            </a:r>
          </a:p>
        </p:txBody>
      </p:sp>
    </p:spTree>
    <p:extLst>
      <p:ext uri="{BB962C8B-B14F-4D97-AF65-F5344CB8AC3E}">
        <p14:creationId xmlns:p14="http://schemas.microsoft.com/office/powerpoint/2010/main" val="333161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366684" y="1598126"/>
            <a:ext cx="3545603" cy="1108178"/>
            <a:chOff x="542921" y="1736761"/>
            <a:chExt cx="8058156" cy="806935"/>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790943"/>
              <a:ext cx="7807571" cy="73956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charges are taxes imposed on the quantity of pollution that a firm emits.</a:t>
              </a:r>
            </a:p>
          </p:txBody>
        </p:sp>
      </p:grpSp>
      <p:grpSp>
        <p:nvGrpSpPr>
          <p:cNvPr id="10" name="Group 9">
            <a:extLst>
              <a:ext uri="{FF2B5EF4-FFF2-40B4-BE49-F238E27FC236}">
                <a16:creationId xmlns:a16="http://schemas.microsoft.com/office/drawing/2014/main" id="{67D1A345-EE2C-480F-97EC-C8FC5FBC2BD8}"/>
              </a:ext>
            </a:extLst>
          </p:cNvPr>
          <p:cNvGrpSpPr/>
          <p:nvPr/>
        </p:nvGrpSpPr>
        <p:grpSpPr>
          <a:xfrm>
            <a:off x="1366685" y="2794489"/>
            <a:ext cx="3545602" cy="1396318"/>
            <a:chOff x="542923" y="1736761"/>
            <a:chExt cx="8058154" cy="806935"/>
          </a:xfrm>
          <a:solidFill>
            <a:srgbClr val="627981"/>
          </a:solidFill>
        </p:grpSpPr>
        <p:sp>
          <p:nvSpPr>
            <p:cNvPr id="11" name="Rectangle 10">
              <a:extLst>
                <a:ext uri="{FF2B5EF4-FFF2-40B4-BE49-F238E27FC236}">
                  <a16:creationId xmlns:a16="http://schemas.microsoft.com/office/drawing/2014/main" id="{DD9A7F55-6E22-4A2D-BAB1-B93450AFF1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4825197A-E101-4FC9-BAF3-B1B2B67E61A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Gives firms an incentive to reduce pollution as long as the marginal cost is less than the tax.</a:t>
              </a:r>
            </a:p>
          </p:txBody>
        </p:sp>
      </p:grpSp>
      <p:grpSp>
        <p:nvGrpSpPr>
          <p:cNvPr id="17" name="Group 16">
            <a:extLst>
              <a:ext uri="{FF2B5EF4-FFF2-40B4-BE49-F238E27FC236}">
                <a16:creationId xmlns:a16="http://schemas.microsoft.com/office/drawing/2014/main" id="{9D38C52D-FB7A-4425-9833-71B0424EE8DF}"/>
              </a:ext>
            </a:extLst>
          </p:cNvPr>
          <p:cNvGrpSpPr/>
          <p:nvPr/>
        </p:nvGrpSpPr>
        <p:grpSpPr>
          <a:xfrm>
            <a:off x="1366685" y="4278991"/>
            <a:ext cx="3545602" cy="1676383"/>
            <a:chOff x="542923" y="1736760"/>
            <a:chExt cx="8058154" cy="968785"/>
          </a:xfrm>
          <a:solidFill>
            <a:srgbClr val="627981"/>
          </a:solidFill>
        </p:grpSpPr>
        <p:sp>
          <p:nvSpPr>
            <p:cNvPr id="18" name="Rectangle 17">
              <a:extLst>
                <a:ext uri="{FF2B5EF4-FFF2-40B4-BE49-F238E27FC236}">
                  <a16:creationId xmlns:a16="http://schemas.microsoft.com/office/drawing/2014/main" id="{9BF95E17-B0EB-4AB1-A67D-85E732FCABDA}"/>
                </a:ext>
              </a:extLst>
            </p:cNvPr>
            <p:cNvSpPr/>
            <p:nvPr/>
          </p:nvSpPr>
          <p:spPr>
            <a:xfrm>
              <a:off x="542923" y="1736760"/>
              <a:ext cx="8058154" cy="9687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506C324A-8D56-4887-BE58-F27F1D2A0638}"/>
                </a:ext>
              </a:extLst>
            </p:cNvPr>
            <p:cNvSpPr txBox="1"/>
            <p:nvPr/>
          </p:nvSpPr>
          <p:spPr>
            <a:xfrm>
              <a:off x="542923" y="1762862"/>
              <a:ext cx="7807571" cy="94268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of pollution reduction, like most marginal cost curves, increases with output, at least in the short run.</a:t>
              </a:r>
            </a:p>
          </p:txBody>
        </p:sp>
      </p:grpSp>
      <p:pic>
        <p:nvPicPr>
          <p:cNvPr id="3" name="Picture 2" descr="An upward-sloping marginal cost curve for a small firm that must reduce pollution.">
            <a:extLst>
              <a:ext uri="{FF2B5EF4-FFF2-40B4-BE49-F238E27FC236}">
                <a16:creationId xmlns:a16="http://schemas.microsoft.com/office/drawing/2014/main" id="{15BAC6F1-4E03-4571-8B76-91009FEC8754}"/>
              </a:ext>
            </a:extLst>
          </p:cNvPr>
          <p:cNvPicPr>
            <a:picLocks noChangeAspect="1"/>
          </p:cNvPicPr>
          <p:nvPr/>
        </p:nvPicPr>
        <p:blipFill>
          <a:blip r:embed="rId3"/>
          <a:stretch>
            <a:fillRect/>
          </a:stretch>
        </p:blipFill>
        <p:spPr>
          <a:xfrm>
            <a:off x="5128598" y="1605536"/>
            <a:ext cx="6302768" cy="42678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upward-sloping marginal cost curve for a small firm that must reduce pollution.">
            <a:extLst>
              <a:ext uri="{FF2B5EF4-FFF2-40B4-BE49-F238E27FC236}">
                <a16:creationId xmlns:a16="http://schemas.microsoft.com/office/drawing/2014/main" id="{B1A9D641-E4B5-4F4E-820A-F8C2F775AE32}"/>
              </a:ext>
            </a:extLst>
          </p:cNvPr>
          <p:cNvPicPr>
            <a:picLocks noChangeAspect="1"/>
          </p:cNvPicPr>
          <p:nvPr/>
        </p:nvPicPr>
        <p:blipFill>
          <a:blip r:embed="rId3"/>
          <a:stretch>
            <a:fillRect/>
          </a:stretch>
        </p:blipFill>
        <p:spPr>
          <a:xfrm>
            <a:off x="5128598" y="1605536"/>
            <a:ext cx="6302768" cy="4267889"/>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415845" y="1601418"/>
            <a:ext cx="3545603" cy="1879621"/>
            <a:chOff x="542921" y="1736760"/>
            <a:chExt cx="8058156" cy="1263167"/>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0"/>
              <a:ext cx="8058154" cy="1263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812135"/>
              <a:ext cx="7807571" cy="118779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has no incentive to reduce pollutants beyond the point of the pollution tax because this would be more costly than the tax.</a:t>
              </a:r>
            </a:p>
          </p:txBody>
        </p:sp>
      </p:grpSp>
      <p:cxnSp>
        <p:nvCxnSpPr>
          <p:cNvPr id="3" name="Straight Arrow Connector 2">
            <a:extLst>
              <a:ext uri="{FF2B5EF4-FFF2-40B4-BE49-F238E27FC236}">
                <a16:creationId xmlns:a16="http://schemas.microsoft.com/office/drawing/2014/main" id="{DB7186E1-751A-49E7-AC4E-C3343BF7D2ED}"/>
              </a:ext>
            </a:extLst>
          </p:cNvPr>
          <p:cNvCxnSpPr>
            <a:cxnSpLocks/>
          </p:cNvCxnSpPr>
          <p:nvPr/>
        </p:nvCxnSpPr>
        <p:spPr>
          <a:xfrm>
            <a:off x="4961448" y="2787027"/>
            <a:ext cx="3808926" cy="1254031"/>
          </a:xfrm>
          <a:prstGeom prst="straightConnector1">
            <a:avLst/>
          </a:prstGeom>
          <a:ln>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03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1926</Words>
  <Application>Microsoft Office PowerPoint</Application>
  <PresentationFormat>Widescreen</PresentationFormat>
  <Paragraphs>196</Paragraphs>
  <Slides>19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37</cp:revision>
  <dcterms:created xsi:type="dcterms:W3CDTF">2017-06-16T13:06:21Z</dcterms:created>
  <dcterms:modified xsi:type="dcterms:W3CDTF">2022-01-17T18:42:07Z</dcterms:modified>
</cp:coreProperties>
</file>