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89" r:id="rId5"/>
    <p:sldId id="290" r:id="rId6"/>
    <p:sldId id="291" r:id="rId7"/>
    <p:sldId id="295" r:id="rId8"/>
    <p:sldId id="296" r:id="rId9"/>
    <p:sldId id="371" r:id="rId10"/>
    <p:sldId id="364"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matter how many environmental regulations a country has, some issues spill over borders. In this lesson, titled “International Environmental Issues,” we’ll explore those and how countries must work together on them.</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88815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prominent example of an international externality is global warming. No one country can reduce their carbon dioxide emissions enough to solve the problem by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bg1"/>
                </a:solidFill>
              </a:rPr>
              <a:t>Biodiversity includes the full spectrum of animal and plant genetic material. Although a nation can protect biodiversity within its own borders, no nation acting alone can protect biodiversity everywhere.</a:t>
            </a:r>
          </a:p>
          <a:p>
            <a:pPr marL="0" indent="0">
              <a:buFont typeface="Arial" panose="020B0604020202020204" pitchFamily="34" charset="0"/>
              <a:buNone/>
            </a:pPr>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Bringing the nations of the world together to address environmental issues requires a difficult set of negotiations between countries. Low-income countries point out that high-income countries do not have much moral standing to lecture them on the environment. It is hard to tell people in a low-income country that they should sacrifice an improved quality of life for a cleaner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Durban climate conference in launched negotiations to develop a new international climate change agreement. The outcome of these negotiations was the Paris Climate Agreement, passed in 2016. The Paris Agreement committed participating countries to significant limits on CO2 emissions. Nearly 200 nations have signed on, including the two biggest emitters of greenhouse gases: China and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161357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high-income countries want low-income countries to reduce their emissions, the high-income countries may need to pay the costs. Perhaps some of these payments will happen through private markets, like high amounts of ecotourism. It is unlikely that some form of world government will impose a detailed system of environmental regulation around the world. A decentralized and market-oriented approach may be the only way to address international issues such as global warming and biodiversity.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298056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Suppose Switzerland and Somalia want to reduce their greenhouse gas emission. Switzerland is generally considered a higher-income country. What are some ways that Switzerland can help solve the international externality?</a:t>
            </a:r>
          </a:p>
          <a:p>
            <a:pPr algn="l"/>
            <a:endParaRPr lang="en-US" sz="18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41129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International Environmental Issues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57291"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International Environmental Issues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0B0A6548-50DF-4094-8033-1E46286EDEBE}"/>
              </a:ext>
            </a:extLst>
          </p:cNvPr>
          <p:cNvGrpSpPr/>
          <p:nvPr/>
        </p:nvGrpSpPr>
        <p:grpSpPr>
          <a:xfrm>
            <a:off x="2135749" y="1620241"/>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036A0D87-9499-4785-AF9F-5EF9181F47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6C9E6692-208B-46A5-A414-70EDA43C70F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if most nations took steps to address their environmental issues, no nation acting alone can solve worldwide environment issues.</a:t>
              </a:r>
            </a:p>
          </p:txBody>
        </p:sp>
      </p:grpSp>
      <p:grpSp>
        <p:nvGrpSpPr>
          <p:cNvPr id="12" name="Group 11">
            <a:extLst>
              <a:ext uri="{FF2B5EF4-FFF2-40B4-BE49-F238E27FC236}">
                <a16:creationId xmlns:a16="http://schemas.microsoft.com/office/drawing/2014/main" id="{1E7A81E6-2446-4960-86B7-4E6BB4E54019}"/>
              </a:ext>
            </a:extLst>
          </p:cNvPr>
          <p:cNvGrpSpPr/>
          <p:nvPr/>
        </p:nvGrpSpPr>
        <p:grpSpPr>
          <a:xfrm>
            <a:off x="2135749" y="3400499"/>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7ED20A0-7349-4BB5-9741-C59FC3C069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5E11BD1E-FD67-4D93-922D-6BBDCCDD56A1}"/>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Global warming and biodiversity are examples of </a:t>
              </a:r>
              <a:r>
                <a:rPr lang="en-US" sz="2000" b="1" dirty="0">
                  <a:solidFill>
                    <a:schemeClr val="bg1"/>
                  </a:solidFill>
                </a:rPr>
                <a:t>international externalities</a:t>
              </a:r>
              <a:r>
                <a:rPr lang="en-US" sz="2000" dirty="0">
                  <a:solidFill>
                    <a:schemeClr val="bg1"/>
                  </a:solidFill>
                </a:rPr>
                <a:t>.</a:t>
              </a:r>
            </a:p>
          </p:txBody>
        </p:sp>
      </p:grpSp>
      <p:grpSp>
        <p:nvGrpSpPr>
          <p:cNvPr id="15" name="Group 14">
            <a:extLst>
              <a:ext uri="{FF2B5EF4-FFF2-40B4-BE49-F238E27FC236}">
                <a16:creationId xmlns:a16="http://schemas.microsoft.com/office/drawing/2014/main" id="{A4A37280-E4A1-4B78-A057-40D68A970AD1}"/>
              </a:ext>
            </a:extLst>
          </p:cNvPr>
          <p:cNvGrpSpPr/>
          <p:nvPr/>
        </p:nvGrpSpPr>
        <p:grpSpPr>
          <a:xfrm>
            <a:off x="2135749" y="250576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131C2D72-D79B-4548-B5E0-71EC95677C2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9DC53CB7-61AD-4F36-80BC-03E627B4D3B7}"/>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Countries often have an issue with preserving </a:t>
              </a:r>
              <a:r>
                <a:rPr lang="en-US" sz="2000" b="1" dirty="0">
                  <a:solidFill>
                    <a:schemeClr val="bg1"/>
                  </a:solidFill>
                </a:rPr>
                <a:t>biodiversity</a:t>
              </a:r>
              <a:r>
                <a:rPr lang="en-US" sz="2000" dirty="0">
                  <a:solidFill>
                    <a:schemeClr val="bg1"/>
                  </a:solidFill>
                </a:rPr>
                <a:t>, which includes the full spectrum of animal and plant genetic material. </a:t>
              </a:r>
            </a:p>
          </p:txBody>
        </p:sp>
      </p:grpSp>
      <p:grpSp>
        <p:nvGrpSpPr>
          <p:cNvPr id="21" name="Group 20">
            <a:extLst>
              <a:ext uri="{FF2B5EF4-FFF2-40B4-BE49-F238E27FC236}">
                <a16:creationId xmlns:a16="http://schemas.microsoft.com/office/drawing/2014/main" id="{80AF8A5F-B303-4D88-92CF-2DB258ED9DAE}"/>
              </a:ext>
            </a:extLst>
          </p:cNvPr>
          <p:cNvGrpSpPr/>
          <p:nvPr/>
        </p:nvGrpSpPr>
        <p:grpSpPr>
          <a:xfrm>
            <a:off x="2135749" y="4295234"/>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5C5223F3-8F8E-43D4-8C88-7CB4FD6DC4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EDF2C380-48F1-4ADE-823D-969F1388C854}"/>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High-income countries have historically been the primary contributors to greenhouse warming by burning </a:t>
              </a:r>
              <a:r>
                <a:rPr lang="en-US" sz="2000" b="1" dirty="0">
                  <a:solidFill>
                    <a:schemeClr val="bg1"/>
                  </a:solidFill>
                </a:rPr>
                <a:t>fossil fuels</a:t>
              </a:r>
              <a:r>
                <a:rPr lang="en-US" sz="2000" dirty="0">
                  <a:solidFill>
                    <a:schemeClr val="bg1"/>
                  </a:solidFill>
                </a:rPr>
                <a:t>—and still are today.</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Global Warming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5D288D2-EA8C-48BB-A995-164BA211200C}"/>
              </a:ext>
            </a:extLst>
          </p:cNvPr>
          <p:cNvGrpSpPr/>
          <p:nvPr/>
        </p:nvGrpSpPr>
        <p:grpSpPr>
          <a:xfrm>
            <a:off x="2135749" y="1620241"/>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398DCCDB-C7BA-4067-98B1-58596618BC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TextBox 7">
              <a:extLst>
                <a:ext uri="{FF2B5EF4-FFF2-40B4-BE49-F238E27FC236}">
                  <a16:creationId xmlns:a16="http://schemas.microsoft.com/office/drawing/2014/main" id="{FF85DB62-E2E3-4373-AA2B-E289AE93F51F}"/>
                </a:ext>
              </a:extLst>
            </p:cNvPr>
            <p:cNvSpPr txBox="1"/>
            <p:nvPr/>
          </p:nvSpPr>
          <p:spPr>
            <a:xfrm>
              <a:off x="66821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prominent example of an international externality is global warming.</a:t>
              </a:r>
            </a:p>
          </p:txBody>
        </p:sp>
      </p:grpSp>
      <p:grpSp>
        <p:nvGrpSpPr>
          <p:cNvPr id="9" name="Group 8">
            <a:extLst>
              <a:ext uri="{FF2B5EF4-FFF2-40B4-BE49-F238E27FC236}">
                <a16:creationId xmlns:a16="http://schemas.microsoft.com/office/drawing/2014/main" id="{F37432B5-C92C-4973-B966-7FCC80A4232C}"/>
              </a:ext>
            </a:extLst>
          </p:cNvPr>
          <p:cNvGrpSpPr/>
          <p:nvPr/>
        </p:nvGrpSpPr>
        <p:grpSpPr>
          <a:xfrm>
            <a:off x="2135749" y="2505764"/>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1282CB54-6129-4ACC-9320-60F1C5586CF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85E74788-2904-448D-98E9-E17F8863D06D}"/>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 one country can reduce their carbon dioxide emissions enough to solve the problem by themselves.</a:t>
              </a:r>
            </a:p>
          </p:txBody>
        </p:sp>
      </p:grpSp>
      <p:pic>
        <p:nvPicPr>
          <p:cNvPr id="5" name="Picture 4" descr="A picture of smokestacks at a factory emitting pollutants into the air">
            <a:extLst>
              <a:ext uri="{FF2B5EF4-FFF2-40B4-BE49-F238E27FC236}">
                <a16:creationId xmlns:a16="http://schemas.microsoft.com/office/drawing/2014/main" id="{7484653A-73A4-4B4C-AEE7-04720E017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197" y="3545302"/>
            <a:ext cx="4747605" cy="3153260"/>
          </a:xfrm>
          <a:prstGeom prst="rect">
            <a:avLst/>
          </a:prstGeom>
        </p:spPr>
      </p:pic>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Biodiversity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frican elephant in long grass">
            <a:extLst>
              <a:ext uri="{FF2B5EF4-FFF2-40B4-BE49-F238E27FC236}">
                <a16:creationId xmlns:a16="http://schemas.microsoft.com/office/drawing/2014/main" id="{DBC98671-A784-4F01-8957-BACB2BB572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673" y="3737293"/>
            <a:ext cx="3856654" cy="2566708"/>
          </a:xfrm>
          <a:prstGeom prst="rect">
            <a:avLst/>
          </a:prstGeom>
        </p:spPr>
      </p:pic>
      <p:grpSp>
        <p:nvGrpSpPr>
          <p:cNvPr id="10" name="Group 9">
            <a:extLst>
              <a:ext uri="{FF2B5EF4-FFF2-40B4-BE49-F238E27FC236}">
                <a16:creationId xmlns:a16="http://schemas.microsoft.com/office/drawing/2014/main" id="{5DA667F9-F4F1-42F2-A875-F10045E1E3D6}"/>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D73CB952-CE9A-443F-8BCE-A6FAA6B47C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B04DFCB2-72D8-4EEF-AB9B-6D5118D4ECE0}"/>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Biodiversity includes the full spectrum of animal and plant genetic material.</a:t>
              </a:r>
            </a:p>
          </p:txBody>
        </p:sp>
      </p:grpSp>
      <p:grpSp>
        <p:nvGrpSpPr>
          <p:cNvPr id="13" name="Group 12">
            <a:extLst>
              <a:ext uri="{FF2B5EF4-FFF2-40B4-BE49-F238E27FC236}">
                <a16:creationId xmlns:a16="http://schemas.microsoft.com/office/drawing/2014/main" id="{2F4A487A-7F67-4CEF-83A1-D8FF89194BC5}"/>
              </a:ext>
            </a:extLst>
          </p:cNvPr>
          <p:cNvGrpSpPr/>
          <p:nvPr/>
        </p:nvGrpSpPr>
        <p:grpSpPr>
          <a:xfrm>
            <a:off x="2135749" y="250576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4A971C85-A858-49D2-94E6-E80619FFDD8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8D5B4EC8-6BFD-48FB-957C-C61386AB126C}"/>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Although a nation can protect biodiversity within its own borders, no nation acting alone can protect biodiversity everywhere.</a:t>
              </a:r>
            </a:p>
          </p:txBody>
        </p:sp>
      </p:grpSp>
    </p:spTree>
    <p:extLst>
      <p:ext uri="{BB962C8B-B14F-4D97-AF65-F5344CB8AC3E}">
        <p14:creationId xmlns:p14="http://schemas.microsoft.com/office/powerpoint/2010/main" val="180645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Difficulty in Negotiation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Bringing the nations of the world together to address environmental issues requires a difficult set of negotiations between countries.</a:t>
              </a:r>
            </a:p>
          </p:txBody>
        </p:sp>
      </p:grpSp>
      <p:grpSp>
        <p:nvGrpSpPr>
          <p:cNvPr id="15" name="Group 14">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hard to tell people in a low-income country that they should sacrifice an improved quality of life for a cleaner environment.</a:t>
              </a:r>
            </a:p>
          </p:txBody>
        </p:sp>
      </p:grpSp>
      <p:grpSp>
        <p:nvGrpSpPr>
          <p:cNvPr id="18" name="Group 17">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Low-income countries point out that high-income countries do not have much moral standing to lecture them on the environment.</a:t>
              </a:r>
            </a:p>
          </p:txBody>
        </p:sp>
      </p:grpSp>
    </p:spTree>
    <p:extLst>
      <p:ext uri="{BB962C8B-B14F-4D97-AF65-F5344CB8AC3E}">
        <p14:creationId xmlns:p14="http://schemas.microsoft.com/office/powerpoint/2010/main" val="133699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Durban Climate Conference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Durban climate conference in 2011 launched negotiations to develop a new international climate change agreement.</a:t>
              </a:r>
            </a:p>
          </p:txBody>
        </p:sp>
      </p:grpSp>
      <p:grpSp>
        <p:nvGrpSpPr>
          <p:cNvPr id="15" name="Group 14">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Paris Agreement committed participating countries to significant limits on CO</a:t>
              </a:r>
              <a:r>
                <a:rPr lang="en-US" sz="2000" baseline="-25000" dirty="0">
                  <a:solidFill>
                    <a:schemeClr val="bg1"/>
                  </a:solidFill>
                </a:rPr>
                <a:t>2</a:t>
              </a:r>
              <a:r>
                <a:rPr lang="en-US" sz="2000" dirty="0">
                  <a:solidFill>
                    <a:schemeClr val="bg1"/>
                  </a:solidFill>
                </a:rPr>
                <a:t> emissions.</a:t>
              </a:r>
            </a:p>
          </p:txBody>
        </p:sp>
      </p:grpSp>
      <p:grpSp>
        <p:nvGrpSpPr>
          <p:cNvPr id="18" name="Group 17">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outcome of these negotiations was the Paris Climate Agreement, passed in 2016.</a:t>
              </a:r>
            </a:p>
          </p:txBody>
        </p:sp>
      </p:grpSp>
      <p:grpSp>
        <p:nvGrpSpPr>
          <p:cNvPr id="21" name="Group 20">
            <a:extLst>
              <a:ext uri="{FF2B5EF4-FFF2-40B4-BE49-F238E27FC236}">
                <a16:creationId xmlns:a16="http://schemas.microsoft.com/office/drawing/2014/main" id="{F503DF68-5168-4851-ADDD-84A7E45C9A69}"/>
              </a:ext>
            </a:extLst>
          </p:cNvPr>
          <p:cNvGrpSpPr/>
          <p:nvPr/>
        </p:nvGrpSpPr>
        <p:grpSpPr>
          <a:xfrm>
            <a:off x="2135749" y="431624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89A2E55-8139-4720-BB08-E08E27D87B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7411A1F0-B86F-4521-BEE8-C263D7D8CF51}"/>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Nearly 200 nations have signed on, including the two biggest emitters of greenhouse gases: China and the United States.</a:t>
              </a:r>
            </a:p>
          </p:txBody>
        </p:sp>
      </p:grpSp>
    </p:spTree>
    <p:extLst>
      <p:ext uri="{BB962C8B-B14F-4D97-AF65-F5344CB8AC3E}">
        <p14:creationId xmlns:p14="http://schemas.microsoft.com/office/powerpoint/2010/main" val="1382150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Solution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F551CE8-CA1E-468C-99BB-E828EA0F8F27}"/>
              </a:ext>
            </a:extLst>
          </p:cNvPr>
          <p:cNvGrpSpPr/>
          <p:nvPr/>
        </p:nvGrpSpPr>
        <p:grpSpPr>
          <a:xfrm>
            <a:off x="2135749" y="1620241"/>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FF49F902-21D4-4905-AE05-7CFE0640F27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TextBox 13">
              <a:extLst>
                <a:ext uri="{FF2B5EF4-FFF2-40B4-BE49-F238E27FC236}">
                  <a16:creationId xmlns:a16="http://schemas.microsoft.com/office/drawing/2014/main" id="{29F60B53-42B4-4064-B53F-EE445E940A46}"/>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high-income countries want low-income countries to reduce their emissions, the high-income countries may need to pay the costs.</a:t>
              </a:r>
            </a:p>
          </p:txBody>
        </p:sp>
      </p:grpSp>
      <p:grpSp>
        <p:nvGrpSpPr>
          <p:cNvPr id="15" name="Group 14">
            <a:extLst>
              <a:ext uri="{FF2B5EF4-FFF2-40B4-BE49-F238E27FC236}">
                <a16:creationId xmlns:a16="http://schemas.microsoft.com/office/drawing/2014/main" id="{65DEAB84-F467-4398-8CC9-8A72F3609598}"/>
              </a:ext>
            </a:extLst>
          </p:cNvPr>
          <p:cNvGrpSpPr/>
          <p:nvPr/>
        </p:nvGrpSpPr>
        <p:grpSpPr>
          <a:xfrm>
            <a:off x="2135749" y="3400499"/>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52D6BFD-673F-4212-8677-D5EA11B3C5F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1C20DE77-A5E2-47B5-BAAC-ADE09653D3AE}"/>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unlikely that some form of world government will impose a detailed system of environmental regulation around the world.</a:t>
              </a:r>
            </a:p>
          </p:txBody>
        </p:sp>
      </p:grpSp>
      <p:grpSp>
        <p:nvGrpSpPr>
          <p:cNvPr id="18" name="Group 17">
            <a:extLst>
              <a:ext uri="{FF2B5EF4-FFF2-40B4-BE49-F238E27FC236}">
                <a16:creationId xmlns:a16="http://schemas.microsoft.com/office/drawing/2014/main" id="{E78EB05B-AC0D-4ACD-B4EE-3F2A9A34B234}"/>
              </a:ext>
            </a:extLst>
          </p:cNvPr>
          <p:cNvGrpSpPr/>
          <p:nvPr/>
        </p:nvGrpSpPr>
        <p:grpSpPr>
          <a:xfrm>
            <a:off x="2135749" y="2505764"/>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2869A27D-E0C9-4133-9B21-2BF20ABC2E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5FBBAF71-9F09-42E0-AC58-06F32182ABEA}"/>
                </a:ext>
              </a:extLst>
            </p:cNvPr>
            <p:cNvSpPr txBox="1"/>
            <p:nvPr/>
          </p:nvSpPr>
          <p:spPr>
            <a:xfrm>
              <a:off x="633045" y="178631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Perhaps some of these payments will happen through private markets, like high amounts of ecotourism.</a:t>
              </a:r>
            </a:p>
          </p:txBody>
        </p:sp>
      </p:grpSp>
      <p:grpSp>
        <p:nvGrpSpPr>
          <p:cNvPr id="21" name="Group 20">
            <a:extLst>
              <a:ext uri="{FF2B5EF4-FFF2-40B4-BE49-F238E27FC236}">
                <a16:creationId xmlns:a16="http://schemas.microsoft.com/office/drawing/2014/main" id="{F503DF68-5168-4851-ADDD-84A7E45C9A69}"/>
              </a:ext>
            </a:extLst>
          </p:cNvPr>
          <p:cNvGrpSpPr/>
          <p:nvPr/>
        </p:nvGrpSpPr>
        <p:grpSpPr>
          <a:xfrm>
            <a:off x="2135749" y="431624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89A2E55-8139-4720-BB08-E08E27D87B3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7411A1F0-B86F-4521-BEE8-C263D7D8CF51}"/>
                </a:ext>
              </a:extLst>
            </p:cNvPr>
            <p:cNvSpPr txBox="1"/>
            <p:nvPr/>
          </p:nvSpPr>
          <p:spPr>
            <a:xfrm>
              <a:off x="633044" y="178267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decentralized and market-oriented approach may be the only way to address international issues such as global warming and biodiversity.</a:t>
              </a:r>
            </a:p>
          </p:txBody>
        </p:sp>
      </p:grpSp>
    </p:spTree>
    <p:extLst>
      <p:ext uri="{BB962C8B-B14F-4D97-AF65-F5344CB8AC3E}">
        <p14:creationId xmlns:p14="http://schemas.microsoft.com/office/powerpoint/2010/main" val="2589116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2377440"/>
          </a:xfrm>
          <a:prstGeom prst="rect">
            <a:avLst/>
          </a:prstGeom>
          <a:solidFill>
            <a:srgbClr val="627981"/>
          </a:solidFill>
        </p:spPr>
        <p:txBody>
          <a:bodyPr wrap="square" rtlCol="0" anchor="ctr">
            <a:spAutoFit/>
          </a:bodyPr>
          <a:lstStyle/>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a:p>
            <a:pPr algn="ctr"/>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813506"/>
            <a:ext cx="8851342" cy="1569660"/>
          </a:xfrm>
          <a:prstGeom prst="rect">
            <a:avLst/>
          </a:prstGeom>
          <a:solidFill>
            <a:srgbClr val="627981"/>
          </a:solidFill>
        </p:spPr>
        <p:txBody>
          <a:bodyPr wrap="square" rtlCol="0" anchor="ctr">
            <a:spAutoFit/>
          </a:bodyPr>
          <a:lstStyle/>
          <a:p>
            <a:pPr algn="ctr"/>
            <a:r>
              <a:rPr lang="en-US" sz="2400" dirty="0">
                <a:solidFill>
                  <a:schemeClr val="bg1"/>
                </a:solidFill>
              </a:rPr>
              <a:t>Suppose Switzerland and Somalia want to reduce their greenhouse gas emissions. Switzerland is generally considered a higher-income country. What are some ways that Switzerland can help solve the international externality?</a:t>
            </a:r>
          </a:p>
        </p:txBody>
      </p:sp>
    </p:spTree>
    <p:extLst>
      <p:ext uri="{BB962C8B-B14F-4D97-AF65-F5344CB8AC3E}">
        <p14:creationId xmlns:p14="http://schemas.microsoft.com/office/powerpoint/2010/main" val="1044072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99480"/>
            <a:ext cx="9273061" cy="255454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Certain global environmental issues, such as global warming and biodiversity, spill over national borders and require addressing with some form of international agreement.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decentralized and market-oriented approach may be the only way to address international issues such as global warming and biodiversity.</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801</Words>
  <Application>Microsoft Office PowerPoint</Application>
  <PresentationFormat>Widescreen</PresentationFormat>
  <Paragraphs>74</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27</cp:revision>
  <dcterms:created xsi:type="dcterms:W3CDTF">2017-06-16T13:06:21Z</dcterms:created>
  <dcterms:modified xsi:type="dcterms:W3CDTF">2022-01-17T18:44:21Z</dcterms:modified>
</cp:coreProperties>
</file>