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3"/>
  </p:notesMasterIdLst>
  <p:sldIdLst>
    <p:sldId id="256" r:id="rId3"/>
    <p:sldId id="367" r:id="rId4"/>
    <p:sldId id="293" r:id="rId5"/>
    <p:sldId id="368" r:id="rId6"/>
    <p:sldId id="369" r:id="rId7"/>
    <p:sldId id="294" r:id="rId8"/>
    <p:sldId id="370" r:id="rId9"/>
    <p:sldId id="371" r:id="rId10"/>
    <p:sldId id="372" r:id="rId11"/>
    <p:sldId id="373" r:id="rId12"/>
    <p:sldId id="289" r:id="rId13"/>
    <p:sldId id="290" r:id="rId14"/>
    <p:sldId id="291" r:id="rId15"/>
    <p:sldId id="297" r:id="rId16"/>
    <p:sldId id="374" r:id="rId17"/>
    <p:sldId id="364" r:id="rId18"/>
    <p:sldId id="375" r:id="rId19"/>
    <p:sldId id="376" r:id="rId20"/>
    <p:sldId id="377" r:id="rId21"/>
    <p:sldId id="378" r:id="rId22"/>
    <p:sldId id="379" r:id="rId23"/>
    <p:sldId id="380" r:id="rId24"/>
    <p:sldId id="381" r:id="rId25"/>
    <p:sldId id="382" r:id="rId26"/>
    <p:sldId id="383" r:id="rId27"/>
    <p:sldId id="384" r:id="rId28"/>
    <p:sldId id="385" r:id="rId29"/>
    <p:sldId id="386" r:id="rId30"/>
    <p:sldId id="387" r:id="rId31"/>
    <p:sldId id="388" r:id="rId32"/>
    <p:sldId id="389" r:id="rId33"/>
    <p:sldId id="390" r:id="rId34"/>
    <p:sldId id="257" r:id="rId35"/>
    <p:sldId id="391" r:id="rId36"/>
    <p:sldId id="392" r:id="rId37"/>
    <p:sldId id="292" r:id="rId38"/>
    <p:sldId id="393" r:id="rId39"/>
    <p:sldId id="394" r:id="rId40"/>
    <p:sldId id="395" r:id="rId41"/>
    <p:sldId id="396" r:id="rId42"/>
    <p:sldId id="397" r:id="rId43"/>
    <p:sldId id="398" r:id="rId44"/>
    <p:sldId id="399" r:id="rId45"/>
    <p:sldId id="298" r:id="rId46"/>
    <p:sldId id="299" r:id="rId47"/>
    <p:sldId id="300" r:id="rId48"/>
    <p:sldId id="400" r:id="rId49"/>
    <p:sldId id="401" r:id="rId50"/>
    <p:sldId id="402" r:id="rId51"/>
    <p:sldId id="278"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5A7E83"/>
    <a:srgbClr val="FF9F9F"/>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107" d="100"/>
          <a:sy n="107" d="100"/>
        </p:scale>
        <p:origin x="75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notesMaster" Target="notesMasters/notesMaster1.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1/17/2022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Launched by NASA on September 5, 1977, Voyager I's primary mission was to provide detailed images of Jupiter, Saturn, and their moons. It took this photograph of Jupiter on its journey. In August of 2012, Voyager I entered interstellar space (the first human-made object to do so), and it is expected to send data and images back to earth until 2025. Such a technological feat entails many economic principles.</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investment in anything, such as a new power plant, usually requires a certain upfront cost with an uncertain future benefit. The investment in education, or human capital, is no different. </a:t>
            </a:r>
            <a:r>
              <a:rPr lang="en-US" sz="1200" dirty="0">
                <a:solidFill>
                  <a:schemeClr val="bg1"/>
                </a:solidFill>
              </a:rPr>
              <a:t>The idea is that higher levels of educational attainment will eventually  increase the student's future productivity and subsequent ability to earn. </a:t>
            </a:r>
            <a:r>
              <a:rPr lang="en-US" sz="1200" kern="1200" dirty="0">
                <a:solidFill>
                  <a:schemeClr val="tx1"/>
                </a:solidFill>
                <a:effectLst/>
                <a:latin typeface="+mn-lt"/>
                <a:ea typeface="+mn-ea"/>
                <a:cs typeface="+mn-cs"/>
              </a:rPr>
              <a:t>Once the student crunches the numbers, does this investment pay off?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Almost universally, economists have found that education does indeed pay off as an investment. The estimated returns to education go primarily to the individual worker, so these returns are private rates of return to education.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also social returns to education, which justify government support for education. The social returns are the positive externality from education. These external benefits from education include better health outcomes, lower levels of crime, a cleaner environment and a more stable, democratic government.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focus of this chapter was on innovation, but there are other examples of positive externalities that tend to be under-delivered by private markets. These include getting vaccinated, washing your hands and planting a garden.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12015286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t>Innovation in technology creates a positive externality of beneficial spillovers to third parties. Think about a new technology or an improved technology. What are some of the positive externalities of this technology change? Who is affected by it? What other innovations came as a result? How did this affect you in your everyday life?</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31375016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A number of different government policies can increase the incentives to innovate, including guaranteeing intellectual property rights, government assistance with the costs of research and development (R&amp;D), and cooperative research ventures between universities and companies.</a:t>
            </a: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One way to increase new technology is to guarantee the innovator an exclusive right to that new product or process. Intellectual property rights include patents, trademarks, and copyrights.</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17599051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Copyright laws give an author the exclusive legal right over works of literature, music, film/video, and pictures. For example, in 2003, copyright protection for Mickey Mouse was scheduled to run out. Once the copyright had expired, anyone would be able to copy Mickey Mouse cartoons or draw and sell new ones. In 1998, however, the Sonny Bono Copyright Term Extension Act extended the copyright from 75 years to 95 years after publication.</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26088285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Patents give an inventor the exclusive legal right to make, use, or sell their invention for a limited time. For example, if a pharmaceutical firm has a patent on a new drug, no other firm can manufacture or sell that drug for 20 years. Without a patent, the pharmaceutical firm would have to face competition and could earn no more than a normal rate of profit. With a patent, a firm is able to earn monopoly profits on its product for a period of time.</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19057738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number of applications filed for patents increased substantially beginning in the 1990s, due in part to the invention of the internet.</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33911887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When we speak of innovation, we really are referring to new technologies. Technological breakthroughs have revolutionized consumer products. Some examples of this include GPS tracking devices, hybrid cars, the internet and search engines and social networking, like Facebook and Twitter. Technological investments include invention of new products, new ways of producing goods and services, and new ways to manage a company more efficiently.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 patents provide an incentive to innovate by protecting the innovator, they are not perfect. For </a:t>
            </a:r>
            <a:r>
              <a:rPr lang="en-US" dirty="0" err="1"/>
              <a:t>example:In</a:t>
            </a:r>
            <a:r>
              <a:rPr lang="en-US" dirty="0"/>
              <a:t> countries that already have patents, economic studies show that inventors receive only one-third to one-half of the total economic value of their inventions. In a fast-moving, high-technology industry like biotechnology or semiconductor design, patents may be almost irrelevant because technology is advancing so quickly. Not every new idea can be protected with a patent or a copyright, like a new way of organizing a factory or a new way of training employees. Patents may sometimes cover too much or be granted too easily. In the early 1970s, Xerox had received over 1,700 patents on various elements of the photocopy machine. Every time Xerox improved the photocopier, it received a patent on the improvement. The 20-year time period for a patent is somewhat arbitrary. Ideally, a patent should cover a long enough period of time for the inventor to earn a good return but not so long that it allows the inventor to charge a monopoly price permanently.</a:t>
            </a: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18425717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patents and copyright laws are…. laws, there are also other policies that the government can put in place to increase innovation.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If the private sector does not have sufficient incentive to carry out R&amp;D, one possibility is for the government to fund such work directly. While government spending on R&amp;D produces technology that is broadly available for firms to use, it costs taxpayers money. Government spending on R&amp;D can sometimes be directed more for political than scientific or economic reasons.</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28243846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complementary approach to supporting R&amp;D is to give firms a reduction in taxes depending on how much R&amp;D they do. The federal government refers to this policy as the research and experimentation (R&amp;E) tax credit. Tax breaks for research and development give firms an incentive to invest in research and development.</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24589156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Cooperation between government-funded universities and the private sector can spur product innovation and create whole new industries. For example, the National Academy of Scientists and the National Academy of Engineers receive federal grants for innovative projects.</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17713767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t>Suppose you are a technology company, and you are trying to develop a unique method to deliver faster internet services at a lower price point than ever before. What are some ways the government can provide incentives for you to develop this new technology, which would obviously provide social benefits?</a:t>
            </a:r>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31375016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t>Suppose you are a technology company, and you are trying to develop a unique method to deliver faster internet services at a lower price point than ever before. What are some ways the government can provide incentives for you to develop this new technology, which would obviously provide social benefits? </a:t>
            </a:r>
          </a:p>
          <a:p>
            <a:pPr algn="l"/>
            <a:r>
              <a:rPr lang="en-US" sz="1200" dirty="0"/>
              <a:t>The government could use a variety of policy tools at its disposal, including granting a patent on the technology, providing tax incentives to your company for developing the technology, directly funding the R&amp;D, and helping to form collaborations if they are helpful to your project.</a:t>
            </a:r>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35753283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new technology creates positive externalities that spill over to others, the inventor still receives some private return. What about a situation where the positive externalities are so extensive that private firms could not expect to receive any of the social benefit? We call this kind of good a public good.</a:t>
            </a: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have a strict definition of a public good, and it does not necessarily include all goods financed through taxes. The first characteristic, that a public good is nonexcludable, means that it is costly or impossible to exclude someone from using the good. The second characteristic of a public good, that it is nonrival, means that when one person uses the public good, another can also use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Nonexcludable</a:t>
            </a:r>
            <a:r>
              <a:rPr lang="en-US" sz="1200" kern="1200" dirty="0">
                <a:solidFill>
                  <a:schemeClr val="tx1"/>
                </a:solidFill>
                <a:effectLst/>
                <a:latin typeface="+mn-lt"/>
                <a:ea typeface="+mn-ea"/>
                <a:cs typeface="+mn-cs"/>
              </a:rPr>
              <a:t> means that it is impossible, or at least cost-prohibitive, to exclude someone from using the good. Using the earlier example of national defense, it protects everyone in a nation, no one is excluded.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Market competition can provide an incentive for discovering new technology. A firm earns higher profits by finding a way to produce products more cheaply or to create products with characteristics consumers want. In certain cases, however, competition can discourage new technology, especially when other firms can quickly copy a new idea. Many inventors over the years have discovered that their inventions brought them less profit than they might have reasonably expected.</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17599051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Nonrival </a:t>
            </a:r>
            <a:r>
              <a:rPr lang="en-US" sz="1200" kern="1200" dirty="0">
                <a:solidFill>
                  <a:schemeClr val="tx1"/>
                </a:solidFill>
                <a:effectLst/>
                <a:latin typeface="+mn-lt"/>
                <a:ea typeface="+mn-ea"/>
                <a:cs typeface="+mn-cs"/>
              </a:rPr>
              <a:t>means that people can use it without taking away use from anyone else - no two people are rivals to consume that good. In other words, my use of national defense doesn’t mean there is less for you to use.</a:t>
            </a: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4693939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Positive externalities and public goods are closely related concepts. Public goods have positive externalities, like police protection or public health funding. Not all goods and services with positive externalities, however, are public goods. Private companies can invest in new inventions, such as the iPad, and reap profits that may not capture all the social benefits.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Private companies find it difficult to produce public goods. When individuals make decisions about buying a public good, a free rider problem can arise. People may have an incentive to let others pay for the public good and "free ride" on the purchases of others. The free rider problem can be reduced by government actions, social pressures, and specific actions, such as collecting payments.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12081463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Suppose a group of neighbors decided to improve the neighborhood playground by purchasing and installing new equipment. Other neighbors who use the park but did not contribute to the new equipment are considered free riders.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37845223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t>Suppose you are a resident of a community with a public park and playground. To prevent excessive wear and tear on the land and resources, a quota regulates the number of hours you can spend at the park. Despite these quotas, the local government believes people are not abiding by the rules and that there is excessive wear and tear on this community resource. What is the likely approach the government would take in this situation?</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5406998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t>Suppose you are a resident of a community with a public park and playground. To prevent excessive wear and tear on the land and resources, a quota regulates the number of hours you can spend at the park. Despite these quotas, the local government believes people are not abiding by the rules and that there is excessive wear and tear on this community resource. What is the likely approach the government would take in this situation?</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38732085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key insights in paying for public goods are to find a way of ensuring that everyone will contribute and to prevent free riders. For example, if people agree to pay taxes and make decisions about the quantity of public goods, they can defeat the free rider problem. However, government spending and taxes are not the only way to provide public goods. In some cases, markets can produce public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40710547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Radio is nonexcludable since it would be very difficult to stop someone from receiving the signal once it is broadcast. </a:t>
            </a:r>
            <a:r>
              <a:rPr lang="en-US" sz="1200" kern="1200" dirty="0">
                <a:solidFill>
                  <a:schemeClr val="tx1"/>
                </a:solidFill>
                <a:effectLst/>
                <a:latin typeface="+mn-lt"/>
                <a:ea typeface="+mn-ea"/>
                <a:cs typeface="+mn-cs"/>
              </a:rPr>
              <a:t>It is nonrival since one person listening to the signal does not prevent others from listening as well. Because of these features, it is practically impossible to charge listeners directly for listening to conventional radio broadcasts.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415953793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some goods that do not fall neatly into the categories of private good or public good. While it is easy to classify a pizza as a private good and a city park as a public good, what about an item that is nonexcludable and rivalrous? We call goods that are nonexcludable and rivalrous common resources. For example, in the Caribbean, the queen conch is a large marine mollusk that lives in shallow waters of sea grass.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15124948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Caribbean, the queen conch is a large marine mollusk that lives in shallow waters of sea grass. These waters are so shallow and clear that a single diver may harvest many conch in a single day. Not only is conch meat a local delicacy and an important part of the local diet, but artists use the large ornate shells, and craftsmen transform them. Because almost anyone with a small boat, snorkel, and mask can participate in the conch harvest, it is essentially nonexcludable. At the same time, fishing for conch is rivalrous. Once a diver catches one conch, another diver cannot catch it.</a:t>
            </a: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29102302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Eli Whitney (1765–1825) invented the cotton gin, but then Southern cotton planters built their own seed-separating devices with a few minor changes in Whitney's design. When Whitney sued, he found that the courts in Southern states would not uphold his patent rights.</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90082567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Common resources can lead to overharvesting or overuse, wiping out the population. Typical fixes in cases like the conchs would be the government requiring fishing licenses, limiting harvests or shortening the fishing season.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30457017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rise in life expectancy seems to stem from three primary factors. First, systems for providing clean water and disposing of human waste helped to prevent the transmission of many diseases. Second, changes in public behavior have advanced health. Third, medicine has played a large role.</a:t>
            </a: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a:p>
        </p:txBody>
      </p:sp>
    </p:spTree>
    <p:extLst>
      <p:ext uri="{BB962C8B-B14F-4D97-AF65-F5344CB8AC3E}">
        <p14:creationId xmlns:p14="http://schemas.microsoft.com/office/powerpoint/2010/main" val="29567320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a:p>
        </p:txBody>
      </p:sp>
    </p:spTree>
    <p:extLst>
      <p:ext uri="{BB962C8B-B14F-4D97-AF65-F5344CB8AC3E}">
        <p14:creationId xmlns:p14="http://schemas.microsoft.com/office/powerpoint/2010/main" val="34535646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a:p>
        </p:txBody>
      </p:sp>
    </p:spTree>
    <p:extLst>
      <p:ext uri="{BB962C8B-B14F-4D97-AF65-F5344CB8AC3E}">
        <p14:creationId xmlns:p14="http://schemas.microsoft.com/office/powerpoint/2010/main" val="23038097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 externality is the external benefit or harm from an action not experienced by the firm or person taking the action. An example of a positive externality is innovation. An example of a negative externality is pollution.</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If a firm builds a factory or buys a piece of equipment, the firm receives all the economic benefits that result from the investments. When a firm invests in new technology, the private benefits, or profits, the firm receives are only a portion of overall social benefits. The social benefits of an innovation account for the value of all the positive externalities of the new idea or product. The positive externalities are beneficial spillovers to a third party or parties.</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14954651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invention of new technology does not only benefit the individual company but others as well.</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1428584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Assume a drug company faces a cost of borrowing of 8%. If the firm receives only the private benefits of investing in R&amp;D, its demand curve for financial capital is shown by Dprivate. If the firm could keep the social benefits of its investment for itself, its demand curve is shown by Dsocial.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1394371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drug company only receives the private benefits, it would under-invest. If the drug company received the social benefits, it would invest more.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36774466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2.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sv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24.svg"/></Relationships>
</file>

<file path=ppt/slides/_rels/slide35.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image" Target="../media/image34.svg"/></Relationships>
</file>

<file path=ppt/slides/_rels/slide4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sv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2.xml"/><Relationship Id="rId5" Type="http://schemas.openxmlformats.org/officeDocument/2006/relationships/image" Target="../media/image44.png"/><Relationship Id="rId4" Type="http://schemas.openxmlformats.org/officeDocument/2006/relationships/image" Target="../media/image43.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402012"/>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Why the Private Sector Underinvests in Innovation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24448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757291" y="4380366"/>
            <a:ext cx="2349746" cy="369332"/>
          </a:xfrm>
          <a:prstGeom prst="rect">
            <a:avLst/>
          </a:prstGeom>
          <a:noFill/>
        </p:spPr>
        <p:txBody>
          <a:bodyPr wrap="none" rtlCol="0">
            <a:spAutoFit/>
          </a:bodyPr>
          <a:lstStyle/>
          <a:p>
            <a:r>
              <a:rPr lang="en-US" i="1" dirty="0"/>
              <a:t>Principles of Economics</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aph of Big Drug's social and private demand curves. The supply curve is a horizontal line at 8%. There are two downward-sloping demand curves. The one labeled Dprivate intersects the supply curve at a quantity of financial capital of $30. The one labeled Dsocial is to the right of Dprivate and intersects the supply curve at a quantity of financial capital of $52.">
            <a:extLst>
              <a:ext uri="{FF2B5EF4-FFF2-40B4-BE49-F238E27FC236}">
                <a16:creationId xmlns:a16="http://schemas.microsoft.com/office/drawing/2014/main" id="{44C67EF5-6F9C-4E12-857D-94A2238C7A1A}"/>
              </a:ext>
            </a:extLst>
          </p:cNvPr>
          <p:cNvPicPr>
            <a:picLocks noChangeAspect="1"/>
          </p:cNvPicPr>
          <p:nvPr/>
        </p:nvPicPr>
        <p:blipFill>
          <a:blip r:embed="rId3"/>
          <a:stretch>
            <a:fillRect/>
          </a:stretch>
        </p:blipFill>
        <p:spPr>
          <a:xfrm>
            <a:off x="2787111" y="1575534"/>
            <a:ext cx="6625526" cy="4323157"/>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Underinvestment in Innovation: Drug Company</a:t>
            </a:r>
          </a:p>
        </p:txBody>
      </p:sp>
      <p:cxnSp>
        <p:nvCxnSpPr>
          <p:cNvPr id="55" name="Straight Connector 54"/>
          <p:cNvCxnSpPr/>
          <p:nvPr/>
        </p:nvCxnSpPr>
        <p:spPr>
          <a:xfrm>
            <a:off x="1881187" y="10617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1EF0DE40-3B9A-4DC8-99F0-FB86589DD9B1}"/>
              </a:ext>
            </a:extLst>
          </p:cNvPr>
          <p:cNvSpPr txBox="1"/>
          <p:nvPr/>
        </p:nvSpPr>
        <p:spPr>
          <a:xfrm>
            <a:off x="333795" y="1474244"/>
            <a:ext cx="2427932" cy="1323439"/>
          </a:xfrm>
          <a:prstGeom prst="rect">
            <a:avLst/>
          </a:prstGeom>
          <a:solidFill>
            <a:srgbClr val="627981"/>
          </a:solidFill>
        </p:spPr>
        <p:txBody>
          <a:bodyPr wrap="square" rtlCol="0">
            <a:spAutoFit/>
          </a:bodyPr>
          <a:lstStyle/>
          <a:p>
            <a:pPr algn="ctr"/>
            <a:r>
              <a:rPr lang="en-US" sz="2000" dirty="0">
                <a:solidFill>
                  <a:schemeClr val="bg1"/>
                </a:solidFill>
              </a:rPr>
              <a:t>If the drug company only receives the private benefits, it will under-invest.</a:t>
            </a:r>
          </a:p>
        </p:txBody>
      </p:sp>
      <p:sp>
        <p:nvSpPr>
          <p:cNvPr id="23" name="TextBox 22">
            <a:extLst>
              <a:ext uri="{FF2B5EF4-FFF2-40B4-BE49-F238E27FC236}">
                <a16:creationId xmlns:a16="http://schemas.microsoft.com/office/drawing/2014/main" id="{B0C8B2A5-552A-46F3-9E7F-1AAA8F0A7B2E}"/>
              </a:ext>
            </a:extLst>
          </p:cNvPr>
          <p:cNvSpPr txBox="1"/>
          <p:nvPr/>
        </p:nvSpPr>
        <p:spPr>
          <a:xfrm>
            <a:off x="9483954" y="1485293"/>
            <a:ext cx="2510727" cy="1312390"/>
          </a:xfrm>
          <a:prstGeom prst="rect">
            <a:avLst/>
          </a:prstGeom>
          <a:solidFill>
            <a:srgbClr val="627981"/>
          </a:solidFill>
        </p:spPr>
        <p:txBody>
          <a:bodyPr wrap="square" rtlCol="0">
            <a:spAutoFit/>
          </a:bodyPr>
          <a:lstStyle/>
          <a:p>
            <a:pPr algn="ctr"/>
            <a:r>
              <a:rPr lang="en-US" sz="2000" dirty="0">
                <a:solidFill>
                  <a:schemeClr val="bg1"/>
                </a:solidFill>
              </a:rPr>
              <a:t>If the drug company receives the social benefits, it will invest more.</a:t>
            </a:r>
          </a:p>
        </p:txBody>
      </p:sp>
      <p:cxnSp>
        <p:nvCxnSpPr>
          <p:cNvPr id="24" name="Straight Arrow Connector 23">
            <a:extLst>
              <a:ext uri="{FF2B5EF4-FFF2-40B4-BE49-F238E27FC236}">
                <a16:creationId xmlns:a16="http://schemas.microsoft.com/office/drawing/2014/main" id="{D24B20D6-1222-4AFB-BA02-BAE442DE23F4}"/>
              </a:ext>
            </a:extLst>
          </p:cNvPr>
          <p:cNvCxnSpPr>
            <a:cxnSpLocks/>
          </p:cNvCxnSpPr>
          <p:nvPr/>
        </p:nvCxnSpPr>
        <p:spPr>
          <a:xfrm>
            <a:off x="2618425" y="2135963"/>
            <a:ext cx="2748705" cy="3086744"/>
          </a:xfrm>
          <a:prstGeom prst="straightConnector1">
            <a:avLst/>
          </a:prstGeom>
          <a:ln w="76200">
            <a:solidFill>
              <a:srgbClr val="627981"/>
            </a:solidFill>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a:extLst>
              <a:ext uri="{FF2B5EF4-FFF2-40B4-BE49-F238E27FC236}">
                <a16:creationId xmlns:a16="http://schemas.microsoft.com/office/drawing/2014/main" id="{E9AF35EE-0883-426B-A0E0-5F593D6EA15F}"/>
              </a:ext>
            </a:extLst>
          </p:cNvPr>
          <p:cNvCxnSpPr>
            <a:cxnSpLocks/>
          </p:cNvCxnSpPr>
          <p:nvPr/>
        </p:nvCxnSpPr>
        <p:spPr>
          <a:xfrm flipH="1">
            <a:off x="6877879" y="1987826"/>
            <a:ext cx="2703444" cy="3234881"/>
          </a:xfrm>
          <a:prstGeom prst="straightConnector1">
            <a:avLst/>
          </a:prstGeom>
          <a:ln w="76200">
            <a:solidFill>
              <a:srgbClr val="627981"/>
            </a:solidFill>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22398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Why Invest in Human Capital?</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966FE6D9-C00E-4058-A2AA-75EA5CAAA691}"/>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50741D9B-B817-41BF-BCE4-66FDFD34A6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6CB38AAB-54E1-436C-8C6B-74CA84BAAE4F}"/>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investment in anything, such as a new power plant, usually requires a certain upfront cost with an uncertain future benefit.</a:t>
              </a:r>
            </a:p>
          </p:txBody>
        </p:sp>
      </p:grpSp>
      <p:grpSp>
        <p:nvGrpSpPr>
          <p:cNvPr id="11" name="Group 10">
            <a:extLst>
              <a:ext uri="{FF2B5EF4-FFF2-40B4-BE49-F238E27FC236}">
                <a16:creationId xmlns:a16="http://schemas.microsoft.com/office/drawing/2014/main" id="{D9E961F6-EA53-42AC-B718-4BB4837E2640}"/>
              </a:ext>
            </a:extLst>
          </p:cNvPr>
          <p:cNvGrpSpPr/>
          <p:nvPr/>
        </p:nvGrpSpPr>
        <p:grpSpPr>
          <a:xfrm>
            <a:off x="2135749" y="252585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CA396341-894B-4D8A-960C-7F109445C28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B95E59D-DC56-4968-954D-251C9AC3CA99}"/>
                </a:ext>
              </a:extLst>
            </p:cNvPr>
            <p:cNvSpPr txBox="1"/>
            <p:nvPr/>
          </p:nvSpPr>
          <p:spPr>
            <a:xfrm>
              <a:off x="599386"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investment in education, or human capital, is no different.</a:t>
              </a:r>
            </a:p>
          </p:txBody>
        </p:sp>
      </p:grpSp>
      <p:grpSp>
        <p:nvGrpSpPr>
          <p:cNvPr id="14" name="Group 13">
            <a:extLst>
              <a:ext uri="{FF2B5EF4-FFF2-40B4-BE49-F238E27FC236}">
                <a16:creationId xmlns:a16="http://schemas.microsoft.com/office/drawing/2014/main" id="{F2141488-8BD5-4BEF-B231-B51F78786302}"/>
              </a:ext>
            </a:extLst>
          </p:cNvPr>
          <p:cNvGrpSpPr/>
          <p:nvPr/>
        </p:nvGrpSpPr>
        <p:grpSpPr>
          <a:xfrm>
            <a:off x="2135749" y="3420572"/>
            <a:ext cx="8058154" cy="1080953"/>
            <a:chOff x="542923" y="1736761"/>
            <a:chExt cx="8058154" cy="1080953"/>
          </a:xfrm>
          <a:solidFill>
            <a:srgbClr val="627981"/>
          </a:solidFill>
        </p:grpSpPr>
        <p:sp>
          <p:nvSpPr>
            <p:cNvPr id="15" name="Rectangle 14">
              <a:extLst>
                <a:ext uri="{FF2B5EF4-FFF2-40B4-BE49-F238E27FC236}">
                  <a16:creationId xmlns:a16="http://schemas.microsoft.com/office/drawing/2014/main" id="{442011E0-E5BF-42E3-A88C-917E5D954D0E}"/>
                </a:ext>
              </a:extLst>
            </p:cNvPr>
            <p:cNvSpPr/>
            <p:nvPr/>
          </p:nvSpPr>
          <p:spPr>
            <a:xfrm>
              <a:off x="542923" y="1736761"/>
              <a:ext cx="8058154" cy="10809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6F8988A9-33C8-4EC3-BB63-7180075E4468}"/>
                </a:ext>
              </a:extLst>
            </p:cNvPr>
            <p:cNvSpPr txBox="1"/>
            <p:nvPr/>
          </p:nvSpPr>
          <p:spPr>
            <a:xfrm>
              <a:off x="599388" y="1802051"/>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idea is that higher levels of educational attainment will eventually  increase the student's future productivity and subsequent ability to earn.</a:t>
              </a:r>
            </a:p>
          </p:txBody>
        </p:sp>
      </p:grpSp>
      <p:grpSp>
        <p:nvGrpSpPr>
          <p:cNvPr id="17" name="Group 16">
            <a:extLst>
              <a:ext uri="{FF2B5EF4-FFF2-40B4-BE49-F238E27FC236}">
                <a16:creationId xmlns:a16="http://schemas.microsoft.com/office/drawing/2014/main" id="{E18CA31A-7038-4811-957E-8B25F101A09A}"/>
              </a:ext>
            </a:extLst>
          </p:cNvPr>
          <p:cNvGrpSpPr/>
          <p:nvPr/>
        </p:nvGrpSpPr>
        <p:grpSpPr>
          <a:xfrm>
            <a:off x="2135749" y="4589308"/>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C9BAF89F-65BA-4A61-8D08-DFA547BCA7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57A6659A-9B92-4B5D-87F3-82B76FE7CC46}"/>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Once the student crunches the numbers, does this investment pay off?</a:t>
              </a:r>
            </a:p>
          </p:txBody>
        </p:sp>
      </p:grpSp>
    </p:spTree>
    <p:extLst>
      <p:ext uri="{BB962C8B-B14F-4D97-AF65-F5344CB8AC3E}">
        <p14:creationId xmlns:p14="http://schemas.microsoft.com/office/powerpoint/2010/main" val="41906310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Private Rates of Return to Education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Table 4">
            <a:extLst>
              <a:ext uri="{FF2B5EF4-FFF2-40B4-BE49-F238E27FC236}">
                <a16:creationId xmlns:a16="http://schemas.microsoft.com/office/drawing/2014/main" id="{EBD08730-BE9F-4A79-BE33-BF1022B77C07}"/>
              </a:ext>
            </a:extLst>
          </p:cNvPr>
          <p:cNvGraphicFramePr>
            <a:graphicFrameLocks noGrp="1"/>
          </p:cNvGraphicFramePr>
          <p:nvPr>
            <p:extLst>
              <p:ext uri="{D42A27DB-BD31-4B8C-83A1-F6EECF244321}">
                <p14:modId xmlns:p14="http://schemas.microsoft.com/office/powerpoint/2010/main" val="945797368"/>
              </p:ext>
            </p:extLst>
          </p:nvPr>
        </p:nvGraphicFramePr>
        <p:xfrm>
          <a:off x="1207832" y="2166135"/>
          <a:ext cx="9776334" cy="1280160"/>
        </p:xfrm>
        <a:graphic>
          <a:graphicData uri="http://schemas.openxmlformats.org/drawingml/2006/table">
            <a:tbl>
              <a:tblPr firstRow="1" bandRow="1">
                <a:tableStyleId>{5C22544A-7EE6-4342-B048-85BDC9FD1C3A}</a:tableStyleId>
              </a:tblPr>
              <a:tblGrid>
                <a:gridCol w="3271220">
                  <a:extLst>
                    <a:ext uri="{9D8B030D-6E8A-4147-A177-3AD203B41FA5}">
                      <a16:colId xmlns:a16="http://schemas.microsoft.com/office/drawing/2014/main" val="2695455649"/>
                    </a:ext>
                  </a:extLst>
                </a:gridCol>
                <a:gridCol w="2167128">
                  <a:extLst>
                    <a:ext uri="{9D8B030D-6E8A-4147-A177-3AD203B41FA5}">
                      <a16:colId xmlns:a16="http://schemas.microsoft.com/office/drawing/2014/main" val="2860378645"/>
                    </a:ext>
                  </a:extLst>
                </a:gridCol>
                <a:gridCol w="2170858">
                  <a:extLst>
                    <a:ext uri="{9D8B030D-6E8A-4147-A177-3AD203B41FA5}">
                      <a16:colId xmlns:a16="http://schemas.microsoft.com/office/drawing/2014/main" val="1453609552"/>
                    </a:ext>
                  </a:extLst>
                </a:gridCol>
                <a:gridCol w="2167128">
                  <a:extLst>
                    <a:ext uri="{9D8B030D-6E8A-4147-A177-3AD203B41FA5}">
                      <a16:colId xmlns:a16="http://schemas.microsoft.com/office/drawing/2014/main" val="1829061086"/>
                    </a:ext>
                  </a:extLst>
                </a:gridCol>
              </a:tblGrid>
              <a:tr h="370840">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a:solidFill>
                            <a:schemeClr val="tx1"/>
                          </a:solidFill>
                        </a:rPr>
                        <a:t>Less than a High School Degree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a:solidFill>
                            <a:schemeClr val="tx1"/>
                          </a:solidFill>
                        </a:rPr>
                        <a:t>High School Degree, No College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a:solidFill>
                            <a:schemeClr val="tx1"/>
                          </a:solidFill>
                        </a:rPr>
                        <a:t>Bachelor's Degree and Higher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4717459"/>
                  </a:ext>
                </a:extLst>
              </a:tr>
              <a:tr h="370840">
                <a:tc>
                  <a:txBody>
                    <a:bodyPr/>
                    <a:lstStyle/>
                    <a:p>
                      <a:r>
                        <a:rPr lang="en-US" dirty="0">
                          <a:solidFill>
                            <a:schemeClr val="tx1"/>
                          </a:solidFill>
                        </a:rPr>
                        <a:t>Median Weekly Earnings (full-time workers over the age of 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$596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$747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$1,382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89621872"/>
                  </a:ext>
                </a:extLst>
              </a:tr>
            </a:tbl>
          </a:graphicData>
        </a:graphic>
      </p:graphicFrame>
      <p:grpSp>
        <p:nvGrpSpPr>
          <p:cNvPr id="8" name="Group 7">
            <a:extLst>
              <a:ext uri="{FF2B5EF4-FFF2-40B4-BE49-F238E27FC236}">
                <a16:creationId xmlns:a16="http://schemas.microsoft.com/office/drawing/2014/main" id="{F7466BDA-1E8E-45A7-A7F0-B1C58F6B2C32}"/>
              </a:ext>
            </a:extLst>
          </p:cNvPr>
          <p:cNvGrpSpPr/>
          <p:nvPr/>
        </p:nvGrpSpPr>
        <p:grpSpPr>
          <a:xfrm>
            <a:off x="2066923" y="388892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007CB1CE-9EA5-4203-9DA4-5E35FC56E0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32D0AAC-EC5A-40F2-9FBD-152A4F550F4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Almost universally, economists have found that education does indeed pay off as an investment.</a:t>
              </a:r>
            </a:p>
          </p:txBody>
        </p:sp>
      </p:grpSp>
      <p:grpSp>
        <p:nvGrpSpPr>
          <p:cNvPr id="11" name="Group 10">
            <a:extLst>
              <a:ext uri="{FF2B5EF4-FFF2-40B4-BE49-F238E27FC236}">
                <a16:creationId xmlns:a16="http://schemas.microsoft.com/office/drawing/2014/main" id="{55DA4BAD-E6B9-49DE-B8F2-78DB82DFD045}"/>
              </a:ext>
            </a:extLst>
          </p:cNvPr>
          <p:cNvGrpSpPr/>
          <p:nvPr/>
        </p:nvGrpSpPr>
        <p:grpSpPr>
          <a:xfrm>
            <a:off x="2066923" y="478364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CCCE9E9E-B58B-48DB-BDAC-C9D2EE54206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EC763493-AE2F-42B7-A364-457F5D3D5775}"/>
                </a:ext>
              </a:extLst>
            </p:cNvPr>
            <p:cNvSpPr txBox="1"/>
            <p:nvPr/>
          </p:nvSpPr>
          <p:spPr>
            <a:xfrm>
              <a:off x="599388" y="1802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estimated returns to education go primarily to the individual worker, so these returns are </a:t>
              </a:r>
              <a:r>
                <a:rPr lang="en-US" sz="2000" b="1" dirty="0">
                  <a:solidFill>
                    <a:schemeClr val="bg1"/>
                  </a:solidFill>
                </a:rPr>
                <a:t>private rates of return </a:t>
              </a:r>
              <a:r>
                <a:rPr lang="en-US" sz="2000" dirty="0">
                  <a:solidFill>
                    <a:schemeClr val="bg1"/>
                  </a:solidFill>
                </a:rPr>
                <a:t>to education.</a:t>
              </a:r>
            </a:p>
          </p:txBody>
        </p:sp>
      </p:grpSp>
      <p:sp>
        <p:nvSpPr>
          <p:cNvPr id="2" name="TextBox 1">
            <a:extLst>
              <a:ext uri="{FF2B5EF4-FFF2-40B4-BE49-F238E27FC236}">
                <a16:creationId xmlns:a16="http://schemas.microsoft.com/office/drawing/2014/main" id="{67B16C5C-1D64-4C22-9428-E64144A523F8}"/>
              </a:ext>
            </a:extLst>
          </p:cNvPr>
          <p:cNvSpPr txBox="1"/>
          <p:nvPr/>
        </p:nvSpPr>
        <p:spPr>
          <a:xfrm>
            <a:off x="1922911" y="1392467"/>
            <a:ext cx="8346177" cy="646331"/>
          </a:xfrm>
          <a:prstGeom prst="rect">
            <a:avLst/>
          </a:prstGeom>
          <a:noFill/>
        </p:spPr>
        <p:txBody>
          <a:bodyPr wrap="square" rtlCol="0">
            <a:spAutoFit/>
          </a:bodyPr>
          <a:lstStyle/>
          <a:p>
            <a:pPr algn="ctr"/>
            <a:r>
              <a:rPr lang="en-US" dirty="0"/>
              <a:t>Usual Weekly Earnings of Wage and Salary Workers, Fourth Quarter 2019 </a:t>
            </a:r>
          </a:p>
          <a:p>
            <a:pPr algn="ctr"/>
            <a:r>
              <a:rPr lang="en-US" dirty="0"/>
              <a:t>(Source: Bureau of Labor Statistics [hawkes.biz/</a:t>
            </a:r>
            <a:r>
              <a:rPr lang="en-US" dirty="0" err="1"/>
              <a:t>wkearnings</a:t>
            </a:r>
            <a:r>
              <a:rPr lang="en-US" dirty="0"/>
              <a:t>]</a:t>
            </a:r>
          </a:p>
        </p:txBody>
      </p:sp>
    </p:spTree>
    <p:extLst>
      <p:ext uri="{BB962C8B-B14F-4D97-AF65-F5344CB8AC3E}">
        <p14:creationId xmlns:p14="http://schemas.microsoft.com/office/powerpoint/2010/main" val="18064532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Private vs. Social Returns to Education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5A466E8E-DE62-41AF-8820-96E54F4EAB92}"/>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7FB82E6F-9EF0-4756-9363-82F02126949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194AC307-F721-4A69-86A7-4432EECE7DBE}"/>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also </a:t>
              </a:r>
              <a:r>
                <a:rPr lang="en-US" sz="2000" b="1" dirty="0">
                  <a:solidFill>
                    <a:schemeClr val="bg1"/>
                  </a:solidFill>
                </a:rPr>
                <a:t>social returns </a:t>
              </a:r>
              <a:r>
                <a:rPr lang="en-US" sz="2000" dirty="0">
                  <a:solidFill>
                    <a:schemeClr val="bg1"/>
                  </a:solidFill>
                </a:rPr>
                <a:t>to education, which justify government support for education.</a:t>
              </a:r>
            </a:p>
          </p:txBody>
        </p:sp>
      </p:grpSp>
      <p:grpSp>
        <p:nvGrpSpPr>
          <p:cNvPr id="14" name="Group 13">
            <a:extLst>
              <a:ext uri="{FF2B5EF4-FFF2-40B4-BE49-F238E27FC236}">
                <a16:creationId xmlns:a16="http://schemas.microsoft.com/office/drawing/2014/main" id="{76652A55-B3B0-4B6C-8E1E-408DCC31E08E}"/>
              </a:ext>
            </a:extLst>
          </p:cNvPr>
          <p:cNvGrpSpPr/>
          <p:nvPr/>
        </p:nvGrpSpPr>
        <p:grpSpPr>
          <a:xfrm>
            <a:off x="2135749" y="2525854"/>
            <a:ext cx="8058154" cy="2129490"/>
            <a:chOff x="542923" y="1736761"/>
            <a:chExt cx="8058154" cy="2273850"/>
          </a:xfrm>
          <a:solidFill>
            <a:srgbClr val="627981"/>
          </a:solidFill>
        </p:grpSpPr>
        <p:sp>
          <p:nvSpPr>
            <p:cNvPr id="15" name="Rectangle 14">
              <a:extLst>
                <a:ext uri="{FF2B5EF4-FFF2-40B4-BE49-F238E27FC236}">
                  <a16:creationId xmlns:a16="http://schemas.microsoft.com/office/drawing/2014/main" id="{2C915F86-58A1-483C-AF55-17F0D59EE9D3}"/>
                </a:ext>
              </a:extLst>
            </p:cNvPr>
            <p:cNvSpPr/>
            <p:nvPr/>
          </p:nvSpPr>
          <p:spPr>
            <a:xfrm>
              <a:off x="542923" y="1736761"/>
              <a:ext cx="8058154" cy="22738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EE5A214-3ABB-48C8-9DDF-75FED2C52C42}"/>
                </a:ext>
              </a:extLst>
            </p:cNvPr>
            <p:cNvSpPr txBox="1"/>
            <p:nvPr/>
          </p:nvSpPr>
          <p:spPr>
            <a:xfrm>
              <a:off x="599386" y="1940173"/>
              <a:ext cx="7807571" cy="207043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social returns are the </a:t>
              </a:r>
              <a:r>
                <a:rPr lang="en-US" sz="2000" b="1" dirty="0">
                  <a:solidFill>
                    <a:schemeClr val="bg1"/>
                  </a:solidFill>
                </a:rPr>
                <a:t>positive externality </a:t>
              </a:r>
              <a:r>
                <a:rPr lang="en-US" sz="2000" dirty="0">
                  <a:solidFill>
                    <a:schemeClr val="bg1"/>
                  </a:solidFill>
                </a:rPr>
                <a:t>from education.</a:t>
              </a:r>
            </a:p>
            <a:p>
              <a:pPr marL="1371600" lvl="2" indent="-457200">
                <a:buFont typeface="Courier New" panose="02070309020205020404" pitchFamily="49" charset="0"/>
                <a:buChar char="o"/>
              </a:pPr>
              <a:r>
                <a:rPr lang="en-US" sz="2000" dirty="0">
                  <a:solidFill>
                    <a:schemeClr val="bg1"/>
                  </a:solidFill>
                </a:rPr>
                <a:t>Better health outcomes</a:t>
              </a:r>
            </a:p>
            <a:p>
              <a:pPr marL="1371600" lvl="2" indent="-457200">
                <a:buFont typeface="Courier New" panose="02070309020205020404" pitchFamily="49" charset="0"/>
                <a:buChar char="o"/>
              </a:pPr>
              <a:r>
                <a:rPr lang="en-US" sz="2000" dirty="0">
                  <a:solidFill>
                    <a:schemeClr val="bg1"/>
                  </a:solidFill>
                </a:rPr>
                <a:t>Lower levels of crime</a:t>
              </a:r>
            </a:p>
            <a:p>
              <a:pPr marL="1371600" lvl="2" indent="-457200">
                <a:buFont typeface="Courier New" panose="02070309020205020404" pitchFamily="49" charset="0"/>
                <a:buChar char="o"/>
              </a:pPr>
              <a:r>
                <a:rPr lang="en-US" sz="2000" dirty="0">
                  <a:solidFill>
                    <a:schemeClr val="bg1"/>
                  </a:solidFill>
                </a:rPr>
                <a:t>Cleaner Environment</a:t>
              </a:r>
            </a:p>
            <a:p>
              <a:pPr marL="1371600" lvl="2" indent="-457200">
                <a:buFont typeface="Courier New" panose="02070309020205020404" pitchFamily="49" charset="0"/>
                <a:buChar char="o"/>
              </a:pPr>
              <a:r>
                <a:rPr lang="en-US" sz="2000" dirty="0">
                  <a:solidFill>
                    <a:schemeClr val="bg1"/>
                  </a:solidFill>
                </a:rPr>
                <a:t>More stable,  democratic government</a:t>
              </a:r>
            </a:p>
            <a:p>
              <a:pPr lvl="2"/>
              <a:endParaRPr lang="en-US" sz="2000" dirty="0">
                <a:solidFill>
                  <a:schemeClr val="bg1"/>
                </a:solidFill>
              </a:endParaRPr>
            </a:p>
          </p:txBody>
        </p:sp>
      </p:grpSp>
    </p:spTree>
    <p:extLst>
      <p:ext uri="{BB962C8B-B14F-4D97-AF65-F5344CB8AC3E}">
        <p14:creationId xmlns:p14="http://schemas.microsoft.com/office/powerpoint/2010/main" val="13369950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Other Positive Externalities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C9E477B0-49D7-4360-89C7-FDCA2CC1C6F8}"/>
              </a:ext>
            </a:extLst>
          </p:cNvPr>
          <p:cNvSpPr/>
          <p:nvPr/>
        </p:nvSpPr>
        <p:spPr>
          <a:xfrm>
            <a:off x="4463993" y="1581221"/>
            <a:ext cx="2893248" cy="71323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Arial" panose="020B0604020202020204" pitchFamily="34" charset="0"/>
              <a:buChar char="•"/>
            </a:pPr>
            <a:r>
              <a:rPr lang="en-US" sz="2000" dirty="0">
                <a:solidFill>
                  <a:schemeClr val="bg1"/>
                </a:solidFill>
              </a:rPr>
              <a:t>Getting vaccinated</a:t>
            </a:r>
          </a:p>
        </p:txBody>
      </p:sp>
      <p:sp>
        <p:nvSpPr>
          <p:cNvPr id="5" name="Rectangle 4">
            <a:extLst>
              <a:ext uri="{FF2B5EF4-FFF2-40B4-BE49-F238E27FC236}">
                <a16:creationId xmlns:a16="http://schemas.microsoft.com/office/drawing/2014/main" id="{1F775BBC-4C29-4F38-B789-877390B81418}"/>
              </a:ext>
            </a:extLst>
          </p:cNvPr>
          <p:cNvSpPr/>
          <p:nvPr/>
        </p:nvSpPr>
        <p:spPr>
          <a:xfrm>
            <a:off x="4463993" y="2567273"/>
            <a:ext cx="2893248" cy="71322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Arial" panose="020B0604020202020204" pitchFamily="34" charset="0"/>
              <a:buChar char="•"/>
            </a:pPr>
            <a:r>
              <a:rPr lang="en-US" sz="2000" dirty="0">
                <a:solidFill>
                  <a:schemeClr val="bg1"/>
                </a:solidFill>
              </a:rPr>
              <a:t>Washing your hands</a:t>
            </a:r>
          </a:p>
        </p:txBody>
      </p:sp>
      <p:sp>
        <p:nvSpPr>
          <p:cNvPr id="6" name="Rectangle 5">
            <a:extLst>
              <a:ext uri="{FF2B5EF4-FFF2-40B4-BE49-F238E27FC236}">
                <a16:creationId xmlns:a16="http://schemas.microsoft.com/office/drawing/2014/main" id="{F4BAD342-8657-4151-B660-FE4486A5FD32}"/>
              </a:ext>
            </a:extLst>
          </p:cNvPr>
          <p:cNvSpPr/>
          <p:nvPr/>
        </p:nvSpPr>
        <p:spPr>
          <a:xfrm>
            <a:off x="4463993" y="3553325"/>
            <a:ext cx="2893248" cy="71322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Arial" panose="020B0604020202020204" pitchFamily="34" charset="0"/>
              <a:buChar char="•"/>
            </a:pPr>
            <a:r>
              <a:rPr lang="en-US" sz="2000" dirty="0">
                <a:solidFill>
                  <a:schemeClr val="bg1"/>
                </a:solidFill>
              </a:rPr>
              <a:t>Planting a garden</a:t>
            </a:r>
          </a:p>
        </p:txBody>
      </p:sp>
      <p:pic>
        <p:nvPicPr>
          <p:cNvPr id="7" name="Graphic 6" descr="Thumbs up sign outline">
            <a:extLst>
              <a:ext uri="{FF2B5EF4-FFF2-40B4-BE49-F238E27FC236}">
                <a16:creationId xmlns:a16="http://schemas.microsoft.com/office/drawing/2014/main" id="{0B0A393E-19E6-4EA2-B502-18B59847F3C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46412" y="4704555"/>
            <a:ext cx="1499176" cy="1499176"/>
          </a:xfrm>
          <a:prstGeom prst="rect">
            <a:avLst/>
          </a:prstGeom>
        </p:spPr>
      </p:pic>
    </p:spTree>
    <p:extLst>
      <p:ext uri="{BB962C8B-B14F-4D97-AF65-F5344CB8AC3E}">
        <p14:creationId xmlns:p14="http://schemas.microsoft.com/office/powerpoint/2010/main" val="19676264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24000" y="1665993"/>
            <a:ext cx="9144001" cy="256032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Innovation in technology creates a positive externality of beneficial spillovers to third parties. Think about a new technology or an improved technology. What are some of the positive externalities of this technology change? Who is affected by it? What other innovations came as a result? How did this affect you in your everyday life?</a:t>
            </a:r>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4843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708981"/>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Competition creates pressure to innovate.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one can easily copy new inventions, the original inventor loses the incentive to invest further in research and development.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New technology often has positive externalities; that is, there are often spillovers from the invention of new technology that benefit firms other than the innovator.</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social benefit of an invention, once the firm accounts for these spillovers, typically exceeds the private benefit to the inventor.</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inventors could receive a greater share of the broader social benefits for their work, they would have a greater incentive to seek out new inventions.</a:t>
            </a:r>
          </a:p>
          <a:p>
            <a:pPr marL="342900" indent="-342900">
              <a:buFont typeface="Arial" panose="020B0604020202020204" pitchFamily="34" charset="0"/>
              <a:buChar char="•"/>
            </a:pPr>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1795043"/>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How Governments Can Encourage Innovation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80663" y="364294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178341" y="3642947"/>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30393876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7" y="4669014"/>
            <a:ext cx="8429626" cy="1463040"/>
            <a:chOff x="542920" y="1664820"/>
            <a:chExt cx="8492548" cy="1608990"/>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608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542920" y="1715075"/>
              <a:ext cx="8492547" cy="1523159"/>
            </a:xfrm>
            <a:prstGeom prst="rect">
              <a:avLst/>
            </a:prstGeom>
            <a:grpFill/>
          </p:spPr>
          <p:txBody>
            <a:bodyPr wrap="square" rtlCol="0">
              <a:spAutoFit/>
            </a:bodyPr>
            <a:lstStyle/>
            <a:p>
              <a:pPr algn="ctr"/>
              <a:r>
                <a:rPr lang="en-US" sz="2100" dirty="0">
                  <a:solidFill>
                    <a:schemeClr val="bg1"/>
                  </a:solidFill>
                </a:rPr>
                <a:t>A number of different government policies can increase the incentives to innovate, including guaranteeing intellectual property rights, government assistance with the costs of research and development (R&amp;D), and cooperative research ventures between universities and companies.</a:t>
              </a:r>
            </a:p>
          </p:txBody>
        </p:sp>
      </p:grpSp>
      <p:pic>
        <p:nvPicPr>
          <p:cNvPr id="3" name="Picture 2" descr="Image of two people shaking hands superimposed over a city skyline">
            <a:extLst>
              <a:ext uri="{FF2B5EF4-FFF2-40B4-BE49-F238E27FC236}">
                <a16:creationId xmlns:a16="http://schemas.microsoft.com/office/drawing/2014/main" id="{19072443-72A5-447F-9490-4A360D3A3C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7544" y="1477161"/>
            <a:ext cx="4436911" cy="2946387"/>
          </a:xfrm>
          <a:prstGeom prst="rect">
            <a:avLst/>
          </a:prstGeom>
        </p:spPr>
      </p:pic>
    </p:spTree>
    <p:extLst>
      <p:ext uri="{BB962C8B-B14F-4D97-AF65-F5344CB8AC3E}">
        <p14:creationId xmlns:p14="http://schemas.microsoft.com/office/powerpoint/2010/main" val="31135130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Intellectual Property Rights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way to increase new technology is to guarantee the innovator an exclusive right to that new product or process.</a:t>
              </a:r>
            </a:p>
          </p:txBody>
        </p:sp>
      </p:grpSp>
      <p:grpSp>
        <p:nvGrpSpPr>
          <p:cNvPr id="15" name="Group 14">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Intellectual property </a:t>
              </a:r>
              <a:r>
                <a:rPr lang="en-US" sz="2000" dirty="0">
                  <a:solidFill>
                    <a:schemeClr val="bg1"/>
                  </a:solidFill>
                </a:rPr>
                <a:t>rights</a:t>
              </a:r>
              <a:r>
                <a:rPr lang="en-US" sz="2000" b="1" dirty="0">
                  <a:solidFill>
                    <a:schemeClr val="bg1"/>
                  </a:solidFill>
                </a:rPr>
                <a:t> </a:t>
              </a:r>
              <a:r>
                <a:rPr lang="en-US" sz="2000" dirty="0">
                  <a:solidFill>
                    <a:schemeClr val="bg1"/>
                  </a:solidFill>
                </a:rPr>
                <a:t>include patents, trademarks, and copyrights.</a:t>
              </a:r>
            </a:p>
          </p:txBody>
        </p:sp>
      </p:grpSp>
    </p:spTree>
    <p:extLst>
      <p:ext uri="{BB962C8B-B14F-4D97-AF65-F5344CB8AC3E}">
        <p14:creationId xmlns:p14="http://schemas.microsoft.com/office/powerpoint/2010/main" val="7476778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7" y="4383655"/>
            <a:ext cx="8429625" cy="2135899"/>
            <a:chOff x="542921" y="1664820"/>
            <a:chExt cx="8492547" cy="1608990"/>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608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692332"/>
              <a:ext cx="8058152" cy="1530213"/>
            </a:xfrm>
            <a:prstGeom prst="rect">
              <a:avLst/>
            </a:prstGeom>
            <a:grpFill/>
          </p:spPr>
          <p:txBody>
            <a:bodyPr wrap="square" rtlCol="0">
              <a:spAutoFit/>
            </a:bodyPr>
            <a:lstStyle/>
            <a:p>
              <a:pPr algn="ctr"/>
              <a:r>
                <a:rPr lang="en-US" sz="2100" dirty="0">
                  <a:solidFill>
                    <a:schemeClr val="bg1"/>
                  </a:solidFill>
                </a:rPr>
                <a:t>Launched by NASA on September 5, 1977, Voyager I's primary mission was to provide detailed images of Jupiter, Saturn, and their moons. It took this photograph of Jupiter on its journey. In August of 2012, Voyager I entered interstellar space (the first human-made object to do so), and it is expected to send data and images back to earth until 2025. Such a technological feat entails many economic principles.</a:t>
              </a:r>
            </a:p>
          </p:txBody>
        </p:sp>
      </p:grpSp>
      <p:pic>
        <p:nvPicPr>
          <p:cNvPr id="1026" name="Picture 2" descr="This image is a photograph of Jupiter taken from Voyager 1.">
            <a:extLst>
              <a:ext uri="{FF2B5EF4-FFF2-40B4-BE49-F238E27FC236}">
                <a16:creationId xmlns:a16="http://schemas.microsoft.com/office/drawing/2014/main" id="{472B0937-C896-4B29-9450-54D92A591B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5296" y="1321882"/>
            <a:ext cx="6001408" cy="2877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Copyright Laws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Copyright laws give an author the exclusive legal right over works of literature, music, film/video, and pictures.</a:t>
              </a:r>
            </a:p>
          </p:txBody>
        </p:sp>
      </p:grpSp>
      <p:grpSp>
        <p:nvGrpSpPr>
          <p:cNvPr id="15" name="Group 14">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in 2003, copyright protection for Mickey Mouse was scheduled to run out.</a:t>
              </a:r>
            </a:p>
          </p:txBody>
        </p:sp>
      </p:grpSp>
      <p:grpSp>
        <p:nvGrpSpPr>
          <p:cNvPr id="12" name="Group 11">
            <a:extLst>
              <a:ext uri="{FF2B5EF4-FFF2-40B4-BE49-F238E27FC236}">
                <a16:creationId xmlns:a16="http://schemas.microsoft.com/office/drawing/2014/main" id="{140C630E-7C20-4B84-9A77-438C9F3139AC}"/>
              </a:ext>
            </a:extLst>
          </p:cNvPr>
          <p:cNvGrpSpPr/>
          <p:nvPr/>
        </p:nvGrpSpPr>
        <p:grpSpPr>
          <a:xfrm>
            <a:off x="2135749" y="342900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C09ABF7-01FE-466E-A650-D1C646BC3A0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72A81313-82E9-4E85-9B41-8FEE2FAC7A7F}"/>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Once the copyright had expired, anyone would be able to copy Mickey Mouse cartoons or draw and sell new ones.</a:t>
              </a:r>
            </a:p>
          </p:txBody>
        </p:sp>
      </p:grpSp>
      <p:grpSp>
        <p:nvGrpSpPr>
          <p:cNvPr id="19" name="Group 18">
            <a:extLst>
              <a:ext uri="{FF2B5EF4-FFF2-40B4-BE49-F238E27FC236}">
                <a16:creationId xmlns:a16="http://schemas.microsoft.com/office/drawing/2014/main" id="{F1CC2CE5-A73A-4033-A752-EA7A20188156}"/>
              </a:ext>
            </a:extLst>
          </p:cNvPr>
          <p:cNvGrpSpPr/>
          <p:nvPr/>
        </p:nvGrpSpPr>
        <p:grpSpPr>
          <a:xfrm>
            <a:off x="2135749" y="433214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7A15D1F-0630-4EF6-B7F7-BF1745B24B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A6DD02A2-EE77-4A94-A0A8-29356E2719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1998, however, the Sonny Bono Copyright Term Extension Act extended the copyright from 75 years to 95 years after publication.</a:t>
              </a:r>
            </a:p>
          </p:txBody>
        </p:sp>
      </p:grpSp>
    </p:spTree>
    <p:extLst>
      <p:ext uri="{BB962C8B-B14F-4D97-AF65-F5344CB8AC3E}">
        <p14:creationId xmlns:p14="http://schemas.microsoft.com/office/powerpoint/2010/main" val="6670337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Patents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Patents give an inventor the exclusive legal right to make, use, or sell their invention for a limited time.</a:t>
              </a:r>
            </a:p>
          </p:txBody>
        </p:sp>
      </p:grpSp>
      <p:grpSp>
        <p:nvGrpSpPr>
          <p:cNvPr id="15" name="Group 14">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if a pharmaceutical firm has a patent on a new drug, no other firm can manufacture or sell that drug for 20 years.</a:t>
              </a:r>
            </a:p>
          </p:txBody>
        </p:sp>
      </p:grpSp>
      <p:grpSp>
        <p:nvGrpSpPr>
          <p:cNvPr id="12" name="Group 11">
            <a:extLst>
              <a:ext uri="{FF2B5EF4-FFF2-40B4-BE49-F238E27FC236}">
                <a16:creationId xmlns:a16="http://schemas.microsoft.com/office/drawing/2014/main" id="{140C630E-7C20-4B84-9A77-438C9F3139AC}"/>
              </a:ext>
            </a:extLst>
          </p:cNvPr>
          <p:cNvGrpSpPr/>
          <p:nvPr/>
        </p:nvGrpSpPr>
        <p:grpSpPr>
          <a:xfrm>
            <a:off x="2135749" y="342900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C09ABF7-01FE-466E-A650-D1C646BC3A0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72A81313-82E9-4E85-9B41-8FEE2FAC7A7F}"/>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Without a patent, the pharmaceutical firm would have to face competition and could earn no more than a normal rate of profit.</a:t>
              </a:r>
            </a:p>
          </p:txBody>
        </p:sp>
      </p:grpSp>
      <p:grpSp>
        <p:nvGrpSpPr>
          <p:cNvPr id="19" name="Group 18">
            <a:extLst>
              <a:ext uri="{FF2B5EF4-FFF2-40B4-BE49-F238E27FC236}">
                <a16:creationId xmlns:a16="http://schemas.microsoft.com/office/drawing/2014/main" id="{F1CC2CE5-A73A-4033-A752-EA7A20188156}"/>
              </a:ext>
            </a:extLst>
          </p:cNvPr>
          <p:cNvGrpSpPr/>
          <p:nvPr/>
        </p:nvGrpSpPr>
        <p:grpSpPr>
          <a:xfrm>
            <a:off x="2135749" y="433214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7A15D1F-0630-4EF6-B7F7-BF1745B24B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A6DD02A2-EE77-4A94-A0A8-29356E2719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a patent, a firm is able to earn monopoly profits on its product for a period of time.</a:t>
              </a:r>
            </a:p>
          </p:txBody>
        </p:sp>
      </p:grpSp>
    </p:spTree>
    <p:extLst>
      <p:ext uri="{BB962C8B-B14F-4D97-AF65-F5344CB8AC3E}">
        <p14:creationId xmlns:p14="http://schemas.microsoft.com/office/powerpoint/2010/main" val="8292314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Patents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E9034890-0C07-4A8F-811C-66361D13F7A9}"/>
              </a:ext>
            </a:extLst>
          </p:cNvPr>
          <p:cNvGrpSpPr/>
          <p:nvPr/>
        </p:nvGrpSpPr>
        <p:grpSpPr>
          <a:xfrm>
            <a:off x="2066921" y="1416537"/>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238E10E6-75E1-4A0B-91C1-E8A5EF8ECB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A5B5C570-25C5-4396-896C-1BE55195089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number of applications filed for patents increased substantially beginning in the 1990s, due in part to the invention of the internet.</a:t>
              </a:r>
            </a:p>
          </p:txBody>
        </p:sp>
      </p:grpSp>
      <p:pic>
        <p:nvPicPr>
          <p:cNvPr id="3" name="Picture 2" descr="A bar graph showing the number of patents filed and granted from 1992 to 2013. The number of patents filed grew substantially from 1992 to 2012. The number of patents granted also grew substantially, but to a lesser degree than patents filed.">
            <a:extLst>
              <a:ext uri="{FF2B5EF4-FFF2-40B4-BE49-F238E27FC236}">
                <a16:creationId xmlns:a16="http://schemas.microsoft.com/office/drawing/2014/main" id="{2B8C6A7C-849F-4F53-A55B-C1941FCAF485}"/>
              </a:ext>
            </a:extLst>
          </p:cNvPr>
          <p:cNvPicPr>
            <a:picLocks noChangeAspect="1"/>
          </p:cNvPicPr>
          <p:nvPr/>
        </p:nvPicPr>
        <p:blipFill>
          <a:blip r:embed="rId3"/>
          <a:stretch>
            <a:fillRect/>
          </a:stretch>
        </p:blipFill>
        <p:spPr>
          <a:xfrm>
            <a:off x="1881187" y="2393540"/>
            <a:ext cx="8429625" cy="4168496"/>
          </a:xfrm>
          <a:prstGeom prst="rect">
            <a:avLst/>
          </a:prstGeom>
        </p:spPr>
      </p:pic>
    </p:spTree>
    <p:extLst>
      <p:ext uri="{BB962C8B-B14F-4D97-AF65-F5344CB8AC3E}">
        <p14:creationId xmlns:p14="http://schemas.microsoft.com/office/powerpoint/2010/main" val="29899046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Imperfections of Patents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countries that already have patents, economic studies show that inventors receive only one-third to one-half of the total economic value of their inventions.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a fast-moving, high-technology industry like biotechnology or semiconductor design, patents may be almost irrelevant because technology is advancing so quickly.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Not every new idea can be protected with a patent or a copyright, like a new way of organizing a factory or a new way of training employees.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Patents may sometimes cover too much or be granted too easily.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20-year time period for a patent is somewhat arbitrary. Ideally, a patent should cover a long enough period of time for the inventor to earn a good return but not so long that it allows the inventor to charge a monopoly price permanently.</a:t>
            </a:r>
          </a:p>
          <a:p>
            <a:endParaRPr lang="en-US" sz="2000" dirty="0">
              <a:solidFill>
                <a:schemeClr val="bg1"/>
              </a:solidFill>
            </a:endParaRPr>
          </a:p>
        </p:txBody>
      </p:sp>
    </p:spTree>
    <p:extLst>
      <p:ext uri="{BB962C8B-B14F-4D97-AF65-F5344CB8AC3E}">
        <p14:creationId xmlns:p14="http://schemas.microsoft.com/office/powerpoint/2010/main" val="27703061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515426"/>
            <a:ext cx="9144000" cy="461665"/>
          </a:xfrm>
          <a:prstGeom prst="rect">
            <a:avLst/>
          </a:prstGeom>
          <a:noFill/>
        </p:spPr>
        <p:txBody>
          <a:bodyPr wrap="square" rtlCol="0">
            <a:spAutoFit/>
          </a:bodyPr>
          <a:lstStyle/>
          <a:p>
            <a:pPr algn="ctr"/>
            <a:r>
              <a:rPr lang="en-US" sz="2400" dirty="0">
                <a:solidFill>
                  <a:srgbClr val="323542"/>
                </a:solidFill>
                <a:latin typeface="Century Gothic" panose="020B0502020202020204" pitchFamily="34" charset="0"/>
              </a:rPr>
              <a:t>Alternative Policies to Encourage Research &amp; Development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DCEA6C6A-7F70-4E78-B6DE-EA3566D351CD}"/>
              </a:ext>
            </a:extLst>
          </p:cNvPr>
          <p:cNvSpPr txBox="1"/>
          <p:nvPr/>
        </p:nvSpPr>
        <p:spPr>
          <a:xfrm>
            <a:off x="1459469" y="1446647"/>
            <a:ext cx="9273061" cy="2246769"/>
          </a:xfrm>
          <a:prstGeom prst="rect">
            <a:avLst/>
          </a:prstGeom>
          <a:solidFill>
            <a:srgbClr val="627981"/>
          </a:solidFill>
          <a:ln>
            <a:solidFill>
              <a:srgbClr val="627981"/>
            </a:solidFill>
          </a:ln>
        </p:spPr>
        <p:txBody>
          <a:bodyPr wrap="square" rtlCol="0" anchor="ctr">
            <a:spAutoFit/>
          </a:bodyPr>
          <a:lstStyle/>
          <a:p>
            <a:r>
              <a:rPr lang="en-US" sz="2000" dirty="0">
                <a:solidFill>
                  <a:schemeClr val="bg1"/>
                </a:solidFill>
              </a:rPr>
              <a:t>Because patents are imperfect and do not apply well to all situations, alternative methods of improving the rate of return for inventors of new technology are desirable. </a:t>
            </a:r>
          </a:p>
          <a:p>
            <a:endParaRPr lang="en-US" sz="2000" dirty="0">
              <a:solidFill>
                <a:schemeClr val="bg1"/>
              </a:solidFill>
            </a:endParaRPr>
          </a:p>
          <a:p>
            <a:r>
              <a:rPr lang="en-US" sz="2000" dirty="0">
                <a:solidFill>
                  <a:schemeClr val="bg1"/>
                </a:solidFill>
              </a:rPr>
              <a:t>Possible alternative policies:</a:t>
            </a:r>
          </a:p>
          <a:p>
            <a:pPr marL="342900" indent="-342900">
              <a:buFont typeface="Arial" panose="020B0604020202020204" pitchFamily="34" charset="0"/>
              <a:buChar char="•"/>
            </a:pPr>
            <a:r>
              <a:rPr lang="en-US" sz="2000" dirty="0">
                <a:solidFill>
                  <a:schemeClr val="bg1"/>
                </a:solidFill>
              </a:rPr>
              <a:t>Policy #1: Government Spending on Research and Development</a:t>
            </a:r>
          </a:p>
          <a:p>
            <a:pPr marL="342900" indent="-342900">
              <a:buFont typeface="Arial" panose="020B0604020202020204" pitchFamily="34" charset="0"/>
              <a:buChar char="•"/>
            </a:pPr>
            <a:r>
              <a:rPr lang="en-US" sz="2000" dirty="0">
                <a:solidFill>
                  <a:schemeClr val="bg1"/>
                </a:solidFill>
              </a:rPr>
              <a:t>Policy #2: Tax Breaks for Research and Development</a:t>
            </a:r>
          </a:p>
          <a:p>
            <a:pPr marL="342900" indent="-342900">
              <a:buFont typeface="Arial" panose="020B0604020202020204" pitchFamily="34" charset="0"/>
              <a:buChar char="•"/>
            </a:pPr>
            <a:r>
              <a:rPr lang="en-US" sz="2000" dirty="0">
                <a:solidFill>
                  <a:schemeClr val="bg1"/>
                </a:solidFill>
              </a:rPr>
              <a:t>Policy #3: Cooperative Research</a:t>
            </a:r>
          </a:p>
        </p:txBody>
      </p:sp>
      <p:pic>
        <p:nvPicPr>
          <p:cNvPr id="12" name="Graphic 11" descr="Brain in head">
            <a:extLst>
              <a:ext uri="{FF2B5EF4-FFF2-40B4-BE49-F238E27FC236}">
                <a16:creationId xmlns:a16="http://schemas.microsoft.com/office/drawing/2014/main" id="{C5B64A9F-B013-432C-BB4D-880696D74CF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84168" y="3917261"/>
            <a:ext cx="2425313" cy="2425313"/>
          </a:xfrm>
          <a:prstGeom prst="rect">
            <a:avLst/>
          </a:prstGeom>
        </p:spPr>
      </p:pic>
      <p:pic>
        <p:nvPicPr>
          <p:cNvPr id="13" name="Graphic 12" descr="Wrench">
            <a:extLst>
              <a:ext uri="{FF2B5EF4-FFF2-40B4-BE49-F238E27FC236}">
                <a16:creationId xmlns:a16="http://schemas.microsoft.com/office/drawing/2014/main" id="{F5EC6491-323A-4D32-BA79-95DD2E436C3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956517" y="3917261"/>
            <a:ext cx="2425313" cy="2425313"/>
          </a:xfrm>
          <a:prstGeom prst="rect">
            <a:avLst/>
          </a:prstGeom>
        </p:spPr>
      </p:pic>
      <p:pic>
        <p:nvPicPr>
          <p:cNvPr id="14" name="Graphic 13" descr="Graphic of a magnifying glass with a line of data inside">
            <a:extLst>
              <a:ext uri="{FF2B5EF4-FFF2-40B4-BE49-F238E27FC236}">
                <a16:creationId xmlns:a16="http://schemas.microsoft.com/office/drawing/2014/main" id="{E1E8ED99-A033-4F1B-935A-30B61B91584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524000" y="4073351"/>
            <a:ext cx="2200800" cy="2200800"/>
          </a:xfrm>
          <a:prstGeom prst="rect">
            <a:avLst/>
          </a:prstGeom>
        </p:spPr>
      </p:pic>
    </p:spTree>
    <p:extLst>
      <p:ext uri="{BB962C8B-B14F-4D97-AF65-F5344CB8AC3E}">
        <p14:creationId xmlns:p14="http://schemas.microsoft.com/office/powerpoint/2010/main" val="23420779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3050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Policy #1: Government Spending on Research and Development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private sector does not have sufficient incentive to carry out R&amp;D, one possibility is for the government to fund such work directly.</a:t>
              </a:r>
            </a:p>
          </p:txBody>
        </p:sp>
      </p:grpSp>
      <p:grpSp>
        <p:nvGrpSpPr>
          <p:cNvPr id="15" name="Group 14">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government spending on R&amp;D produces technology that is broadly available for firms to use, it costs taxpayers money.</a:t>
              </a:r>
            </a:p>
          </p:txBody>
        </p:sp>
      </p:grpSp>
      <p:grpSp>
        <p:nvGrpSpPr>
          <p:cNvPr id="12" name="Group 11">
            <a:extLst>
              <a:ext uri="{FF2B5EF4-FFF2-40B4-BE49-F238E27FC236}">
                <a16:creationId xmlns:a16="http://schemas.microsoft.com/office/drawing/2014/main" id="{140C630E-7C20-4B84-9A77-438C9F3139AC}"/>
              </a:ext>
            </a:extLst>
          </p:cNvPr>
          <p:cNvGrpSpPr/>
          <p:nvPr/>
        </p:nvGrpSpPr>
        <p:grpSpPr>
          <a:xfrm>
            <a:off x="2135749" y="342900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C09ABF7-01FE-466E-A650-D1C646BC3A0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72A81313-82E9-4E85-9B41-8FEE2FAC7A7F}"/>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spending on R&amp;D can sometimes be directed more for political than scientific or economic reasons.</a:t>
              </a:r>
            </a:p>
          </p:txBody>
        </p:sp>
      </p:grpSp>
    </p:spTree>
    <p:extLst>
      <p:ext uri="{BB962C8B-B14F-4D97-AF65-F5344CB8AC3E}">
        <p14:creationId xmlns:p14="http://schemas.microsoft.com/office/powerpoint/2010/main" val="12780480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3050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Policy #2: Tax Breaks for Research and Development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complementary approach to supporting R&amp;D is to give firms a reduction in taxes depending on how much R&amp;D they do.</a:t>
              </a:r>
            </a:p>
          </p:txBody>
        </p:sp>
      </p:grpSp>
      <p:grpSp>
        <p:nvGrpSpPr>
          <p:cNvPr id="15" name="Group 14">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government refers to this policy as the research and experimentation (R&amp;E) tax credit.</a:t>
              </a:r>
            </a:p>
          </p:txBody>
        </p:sp>
      </p:grpSp>
      <p:grpSp>
        <p:nvGrpSpPr>
          <p:cNvPr id="19" name="Group 18">
            <a:extLst>
              <a:ext uri="{FF2B5EF4-FFF2-40B4-BE49-F238E27FC236}">
                <a16:creationId xmlns:a16="http://schemas.microsoft.com/office/drawing/2014/main" id="{3BB7BC93-772F-48FE-828E-1C68E14DA139}"/>
              </a:ext>
            </a:extLst>
          </p:cNvPr>
          <p:cNvGrpSpPr/>
          <p:nvPr/>
        </p:nvGrpSpPr>
        <p:grpSpPr>
          <a:xfrm>
            <a:off x="2192214" y="4131841"/>
            <a:ext cx="2262810" cy="1950907"/>
            <a:chOff x="542923" y="1736761"/>
            <a:chExt cx="8058153" cy="806935"/>
          </a:xfrm>
          <a:solidFill>
            <a:srgbClr val="627981"/>
          </a:solidFill>
        </p:grpSpPr>
        <p:sp>
          <p:nvSpPr>
            <p:cNvPr id="20" name="Rectangle 19">
              <a:extLst>
                <a:ext uri="{FF2B5EF4-FFF2-40B4-BE49-F238E27FC236}">
                  <a16:creationId xmlns:a16="http://schemas.microsoft.com/office/drawing/2014/main" id="{DAF52DEB-6AC5-4233-B013-CD670AECD0F2}"/>
                </a:ext>
              </a:extLst>
            </p:cNvPr>
            <p:cNvSpPr/>
            <p:nvPr/>
          </p:nvSpPr>
          <p:spPr>
            <a:xfrm>
              <a:off x="542923" y="1736761"/>
              <a:ext cx="8058153"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21" name="TextBox 20">
              <a:extLst>
                <a:ext uri="{FF2B5EF4-FFF2-40B4-BE49-F238E27FC236}">
                  <a16:creationId xmlns:a16="http://schemas.microsoft.com/office/drawing/2014/main" id="{F2ACE96B-387E-4163-A78E-C3C4D0C1E639}"/>
                </a:ext>
              </a:extLst>
            </p:cNvPr>
            <p:cNvSpPr txBox="1"/>
            <p:nvPr/>
          </p:nvSpPr>
          <p:spPr>
            <a:xfrm>
              <a:off x="668214" y="1907671"/>
              <a:ext cx="7807571" cy="270362"/>
            </a:xfrm>
            <a:prstGeom prst="rect">
              <a:avLst/>
            </a:prstGeom>
            <a:grpFill/>
          </p:spPr>
          <p:txBody>
            <a:bodyPr wrap="square" rtlCol="0">
              <a:spAutoFit/>
            </a:bodyPr>
            <a:lstStyle/>
            <a:p>
              <a:pPr algn="ctr"/>
              <a:r>
                <a:rPr lang="en-US" sz="2000" dirty="0">
                  <a:solidFill>
                    <a:schemeClr val="bg1"/>
                  </a:solidFill>
                </a:rPr>
                <a:t>Tax breaks for research and development</a:t>
              </a:r>
            </a:p>
          </p:txBody>
        </p:sp>
      </p:grpSp>
      <p:grpSp>
        <p:nvGrpSpPr>
          <p:cNvPr id="22" name="Group 21">
            <a:extLst>
              <a:ext uri="{FF2B5EF4-FFF2-40B4-BE49-F238E27FC236}">
                <a16:creationId xmlns:a16="http://schemas.microsoft.com/office/drawing/2014/main" id="{A0D271D1-039B-4BB0-A5E3-9F6B8815E300}"/>
              </a:ext>
            </a:extLst>
          </p:cNvPr>
          <p:cNvGrpSpPr/>
          <p:nvPr/>
        </p:nvGrpSpPr>
        <p:grpSpPr>
          <a:xfrm>
            <a:off x="7870255" y="4131841"/>
            <a:ext cx="2267712" cy="1947672"/>
            <a:chOff x="542923" y="1736761"/>
            <a:chExt cx="8058154" cy="806935"/>
          </a:xfrm>
          <a:solidFill>
            <a:srgbClr val="627981"/>
          </a:solidFill>
        </p:grpSpPr>
        <p:sp>
          <p:nvSpPr>
            <p:cNvPr id="23" name="Rectangle 22">
              <a:extLst>
                <a:ext uri="{FF2B5EF4-FFF2-40B4-BE49-F238E27FC236}">
                  <a16:creationId xmlns:a16="http://schemas.microsoft.com/office/drawing/2014/main" id="{4B0FD00C-A03F-4AE1-8876-8E281DA3D93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24" name="TextBox 23">
              <a:extLst>
                <a:ext uri="{FF2B5EF4-FFF2-40B4-BE49-F238E27FC236}">
                  <a16:creationId xmlns:a16="http://schemas.microsoft.com/office/drawing/2014/main" id="{DF05A8DC-1F4E-4398-B47A-01B86E40DE06}"/>
                </a:ext>
              </a:extLst>
            </p:cNvPr>
            <p:cNvSpPr txBox="1"/>
            <p:nvPr/>
          </p:nvSpPr>
          <p:spPr>
            <a:xfrm>
              <a:off x="668213" y="1907955"/>
              <a:ext cx="7807570" cy="387911"/>
            </a:xfrm>
            <a:prstGeom prst="rect">
              <a:avLst/>
            </a:prstGeom>
            <a:grpFill/>
            <a:ln>
              <a:noFill/>
            </a:ln>
          </p:spPr>
          <p:txBody>
            <a:bodyPr wrap="square" rtlCol="0">
              <a:spAutoFit/>
            </a:bodyPr>
            <a:lstStyle/>
            <a:p>
              <a:pPr algn="ctr"/>
              <a:r>
                <a:rPr lang="en-US" sz="2000" dirty="0">
                  <a:solidFill>
                    <a:schemeClr val="bg1"/>
                  </a:solidFill>
                </a:rPr>
                <a:t>Incentive to invest in research and development</a:t>
              </a:r>
            </a:p>
          </p:txBody>
        </p:sp>
      </p:grpSp>
      <p:sp>
        <p:nvSpPr>
          <p:cNvPr id="25" name="Arrow: Right 24">
            <a:extLst>
              <a:ext uri="{FF2B5EF4-FFF2-40B4-BE49-F238E27FC236}">
                <a16:creationId xmlns:a16="http://schemas.microsoft.com/office/drawing/2014/main" id="{5F14DEBE-3C70-4FD0-95E5-DA478875C1A1}"/>
              </a:ext>
            </a:extLst>
          </p:cNvPr>
          <p:cNvSpPr/>
          <p:nvPr/>
        </p:nvSpPr>
        <p:spPr>
          <a:xfrm>
            <a:off x="5183635" y="4816041"/>
            <a:ext cx="1958009" cy="765305"/>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869190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Policy #3: Cooperative Research</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Cooperation between government-funded universities and the private sector can spur product innovation and create whole new industries.</a:t>
              </a:r>
            </a:p>
          </p:txBody>
        </p:sp>
      </p:grpSp>
      <p:grpSp>
        <p:nvGrpSpPr>
          <p:cNvPr id="15" name="Group 14">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National Academy of Scientists and the National Academy of Engineers receive federal grants for innovative projects.</a:t>
              </a:r>
            </a:p>
          </p:txBody>
        </p:sp>
      </p:grpSp>
      <p:pic>
        <p:nvPicPr>
          <p:cNvPr id="1026" name="Picture 2" descr="A photograph of scientists conducting research using test tubes and microscopes">
            <a:extLst>
              <a:ext uri="{FF2B5EF4-FFF2-40B4-BE49-F238E27FC236}">
                <a16:creationId xmlns:a16="http://schemas.microsoft.com/office/drawing/2014/main" id="{5F59EC7B-2BD7-42E0-8722-2F17F82572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1243" y="3659565"/>
            <a:ext cx="4649513" cy="2619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01122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24000" y="1665993"/>
            <a:ext cx="9144001" cy="256032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you are a technology company, and you are trying to develop a unique method to deliver faster internet services at a lower price point than ever before. What are some ways the government can provide incentives for you to develop this new technology, which would obviously provide social benefits?</a:t>
            </a:r>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85577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24001" y="1566246"/>
            <a:ext cx="9144001" cy="440119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you are a technology company, and you are trying to develop a unique method to deliver faster internet services at a lower price point than ever before. What are some ways the government can provide incentives for you to develop this new technology, which would obviously provide social benefits?</a:t>
            </a:r>
          </a:p>
          <a:p>
            <a:pPr algn="ctr"/>
            <a:endParaRPr lang="en-US" sz="2000" dirty="0"/>
          </a:p>
          <a:p>
            <a:pPr algn="ctr"/>
            <a:r>
              <a:rPr lang="en-US" sz="2000" i="1" dirty="0"/>
              <a:t>The government could use a variety of policy tools at its disposal, including granting a patent on the technology, providing tax incentives to your company for developing the technology, directly funding the R&amp;D, and helping to form collaborations if they are helpful to your project.</a:t>
            </a:r>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12895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Technology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39985CFE-F06C-4CE8-9530-0DB876195E42}"/>
              </a:ext>
            </a:extLst>
          </p:cNvPr>
          <p:cNvSpPr txBox="1"/>
          <p:nvPr/>
        </p:nvSpPr>
        <p:spPr>
          <a:xfrm>
            <a:off x="2135749" y="2791976"/>
            <a:ext cx="3713258" cy="2011680"/>
          </a:xfrm>
          <a:prstGeom prst="rect">
            <a:avLst/>
          </a:prstGeom>
          <a:solidFill>
            <a:srgbClr val="627981"/>
          </a:solidFill>
        </p:spPr>
        <p:txBody>
          <a:bodyPr wrap="square" rtlCol="0">
            <a:spAutoFit/>
          </a:bodyPr>
          <a:lstStyle/>
          <a:p>
            <a:r>
              <a:rPr lang="en-US" sz="2000" dirty="0">
                <a:solidFill>
                  <a:schemeClr val="bg1"/>
                </a:solidFill>
              </a:rPr>
              <a:t>Examples: </a:t>
            </a:r>
          </a:p>
          <a:p>
            <a:endParaRPr lang="en-US" sz="2000" dirty="0">
              <a:solidFill>
                <a:schemeClr val="bg1"/>
              </a:solidFill>
            </a:endParaRPr>
          </a:p>
          <a:p>
            <a:pPr marL="457200" indent="-457200">
              <a:buFont typeface="Arial" panose="020B0604020202020204" pitchFamily="34" charset="0"/>
              <a:buChar char="•"/>
            </a:pPr>
            <a:r>
              <a:rPr lang="en-US" sz="2000" dirty="0">
                <a:solidFill>
                  <a:schemeClr val="bg1"/>
                </a:solidFill>
              </a:rPr>
              <a:t>GPS Tracking Devices</a:t>
            </a:r>
          </a:p>
          <a:p>
            <a:pPr marL="457200" indent="-457200">
              <a:buFont typeface="Arial" panose="020B0604020202020204" pitchFamily="34" charset="0"/>
              <a:buChar char="•"/>
            </a:pPr>
            <a:r>
              <a:rPr lang="en-US" sz="2000" dirty="0">
                <a:solidFill>
                  <a:schemeClr val="bg1"/>
                </a:solidFill>
              </a:rPr>
              <a:t>Hybrid Cars</a:t>
            </a:r>
          </a:p>
          <a:p>
            <a:pPr marL="457200" indent="-457200">
              <a:buFont typeface="Arial" panose="020B0604020202020204" pitchFamily="34" charset="0"/>
              <a:buChar char="•"/>
            </a:pPr>
            <a:r>
              <a:rPr lang="en-US" sz="2000" dirty="0">
                <a:solidFill>
                  <a:schemeClr val="bg1"/>
                </a:solidFill>
              </a:rPr>
              <a:t>Internet and Search Engines</a:t>
            </a:r>
          </a:p>
          <a:p>
            <a:pPr marL="457200" indent="-457200">
              <a:buFont typeface="Arial" panose="020B0604020202020204" pitchFamily="34" charset="0"/>
              <a:buChar char="•"/>
            </a:pPr>
            <a:r>
              <a:rPr lang="en-US" sz="2000" dirty="0">
                <a:solidFill>
                  <a:schemeClr val="bg1"/>
                </a:solidFill>
              </a:rPr>
              <a:t>Social Networking - Facebook</a:t>
            </a:r>
          </a:p>
        </p:txBody>
      </p:sp>
      <p:grpSp>
        <p:nvGrpSpPr>
          <p:cNvPr id="11" name="Group 10">
            <a:extLst>
              <a:ext uri="{FF2B5EF4-FFF2-40B4-BE49-F238E27FC236}">
                <a16:creationId xmlns:a16="http://schemas.microsoft.com/office/drawing/2014/main" id="{205A15C8-CF47-4F7A-8EA3-65D71C040867}"/>
              </a:ext>
            </a:extLst>
          </p:cNvPr>
          <p:cNvGrpSpPr/>
          <p:nvPr/>
        </p:nvGrpSpPr>
        <p:grpSpPr>
          <a:xfrm>
            <a:off x="2135749" y="162024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D2B9DAA0-FC0D-4112-8ABE-1D22556FA91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3A39A06-83E2-430F-B5AA-08DAF77F727A}"/>
                </a:ext>
              </a:extLst>
            </p:cNvPr>
            <p:cNvSpPr txBox="1"/>
            <p:nvPr/>
          </p:nvSpPr>
          <p:spPr>
            <a:xfrm>
              <a:off x="677329" y="1912666"/>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Technological breakthroughs have revolutionized consumer products.</a:t>
              </a:r>
            </a:p>
          </p:txBody>
        </p:sp>
      </p:grpSp>
      <p:sp>
        <p:nvSpPr>
          <p:cNvPr id="3" name="Rectangle 2">
            <a:extLst>
              <a:ext uri="{FF2B5EF4-FFF2-40B4-BE49-F238E27FC236}">
                <a16:creationId xmlns:a16="http://schemas.microsoft.com/office/drawing/2014/main" id="{BD69BD7D-054B-4CC6-9453-BA38ECA03D11}"/>
              </a:ext>
            </a:extLst>
          </p:cNvPr>
          <p:cNvSpPr/>
          <p:nvPr/>
        </p:nvSpPr>
        <p:spPr>
          <a:xfrm>
            <a:off x="7094483" y="2789017"/>
            <a:ext cx="2983243" cy="105776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Technological advancements</a:t>
            </a:r>
          </a:p>
        </p:txBody>
      </p:sp>
      <p:sp>
        <p:nvSpPr>
          <p:cNvPr id="16" name="Rectangle 15">
            <a:extLst>
              <a:ext uri="{FF2B5EF4-FFF2-40B4-BE49-F238E27FC236}">
                <a16:creationId xmlns:a16="http://schemas.microsoft.com/office/drawing/2014/main" id="{9B0D0A00-170B-4C74-B51A-19BA599E1051}"/>
              </a:ext>
            </a:extLst>
          </p:cNvPr>
          <p:cNvSpPr/>
          <p:nvPr/>
        </p:nvSpPr>
        <p:spPr>
          <a:xfrm>
            <a:off x="7630510" y="3936747"/>
            <a:ext cx="2447215" cy="86690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Invention of new products</a:t>
            </a:r>
          </a:p>
        </p:txBody>
      </p:sp>
      <p:sp>
        <p:nvSpPr>
          <p:cNvPr id="17" name="Rectangle 16">
            <a:extLst>
              <a:ext uri="{FF2B5EF4-FFF2-40B4-BE49-F238E27FC236}">
                <a16:creationId xmlns:a16="http://schemas.microsoft.com/office/drawing/2014/main" id="{8ADF10CA-B1B6-4679-A6E6-8E73BB890B96}"/>
              </a:ext>
            </a:extLst>
          </p:cNvPr>
          <p:cNvSpPr/>
          <p:nvPr/>
        </p:nvSpPr>
        <p:spPr>
          <a:xfrm>
            <a:off x="7630509" y="4893617"/>
            <a:ext cx="2447215" cy="86690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New ways of producing goods and services</a:t>
            </a:r>
          </a:p>
        </p:txBody>
      </p:sp>
      <p:sp>
        <p:nvSpPr>
          <p:cNvPr id="18" name="Rectangle 17">
            <a:extLst>
              <a:ext uri="{FF2B5EF4-FFF2-40B4-BE49-F238E27FC236}">
                <a16:creationId xmlns:a16="http://schemas.microsoft.com/office/drawing/2014/main" id="{94B92B70-B67D-496D-B39B-C6A22359D7AE}"/>
              </a:ext>
            </a:extLst>
          </p:cNvPr>
          <p:cNvSpPr/>
          <p:nvPr/>
        </p:nvSpPr>
        <p:spPr>
          <a:xfrm>
            <a:off x="7630509" y="5850487"/>
            <a:ext cx="2447215" cy="86690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New ways to manage a company more efficiently</a:t>
            </a:r>
          </a:p>
        </p:txBody>
      </p:sp>
      <p:cxnSp>
        <p:nvCxnSpPr>
          <p:cNvPr id="9" name="Straight Connector 8">
            <a:extLst>
              <a:ext uri="{FF2B5EF4-FFF2-40B4-BE49-F238E27FC236}">
                <a16:creationId xmlns:a16="http://schemas.microsoft.com/office/drawing/2014/main" id="{41E2EFEC-86DB-48FD-85E4-47952FDAB203}"/>
              </a:ext>
            </a:extLst>
          </p:cNvPr>
          <p:cNvCxnSpPr/>
          <p:nvPr/>
        </p:nvCxnSpPr>
        <p:spPr>
          <a:xfrm>
            <a:off x="7330966" y="3846786"/>
            <a:ext cx="0" cy="2437155"/>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8244047-0FC2-4681-A12F-52E753BA449D}"/>
              </a:ext>
            </a:extLst>
          </p:cNvPr>
          <p:cNvCxnSpPr>
            <a:endCxn id="16" idx="1"/>
          </p:cNvCxnSpPr>
          <p:nvPr/>
        </p:nvCxnSpPr>
        <p:spPr>
          <a:xfrm>
            <a:off x="7330966" y="4370201"/>
            <a:ext cx="299544"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D4DCEC7-BFE0-4518-8570-C8A50D278C16}"/>
              </a:ext>
            </a:extLst>
          </p:cNvPr>
          <p:cNvCxnSpPr>
            <a:endCxn id="17" idx="1"/>
          </p:cNvCxnSpPr>
          <p:nvPr/>
        </p:nvCxnSpPr>
        <p:spPr>
          <a:xfrm>
            <a:off x="7330966" y="5327071"/>
            <a:ext cx="299543"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5EC3F38-92B3-4AE1-8B20-0D2242FDE35B}"/>
              </a:ext>
            </a:extLst>
          </p:cNvPr>
          <p:cNvCxnSpPr>
            <a:endCxn id="18" idx="1"/>
          </p:cNvCxnSpPr>
          <p:nvPr/>
        </p:nvCxnSpPr>
        <p:spPr>
          <a:xfrm>
            <a:off x="7330966" y="6283941"/>
            <a:ext cx="299543"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pic>
        <p:nvPicPr>
          <p:cNvPr id="25" name="Graphic 24" descr="Graphic of a desktop computer">
            <a:extLst>
              <a:ext uri="{FF2B5EF4-FFF2-40B4-BE49-F238E27FC236}">
                <a16:creationId xmlns:a16="http://schemas.microsoft.com/office/drawing/2014/main" id="{38063706-49C5-408B-918D-0D0DB86DC72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077978" y="4868997"/>
            <a:ext cx="1783057" cy="1783057"/>
          </a:xfrm>
          <a:prstGeom prst="rect">
            <a:avLst/>
          </a:prstGeom>
        </p:spPr>
      </p:pic>
    </p:spTree>
    <p:extLst>
      <p:ext uri="{BB962C8B-B14F-4D97-AF65-F5344CB8AC3E}">
        <p14:creationId xmlns:p14="http://schemas.microsoft.com/office/powerpoint/2010/main" val="28582525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2017504"/>
            <a:ext cx="9273061" cy="3170099"/>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Public policy with regard to technology must often strike a balance. For example, patents provide an incentive for inventors, but they should be limited to genuinely new inventions and not extend forever.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Government has a variety of policy tools for increasing the rate of return for new technology and encouraging its development, including direct government funding of R&amp;D, tax incentives for R&amp;D, protection of intellectual property, and forming cooperative relationships between universities and the private sector.</a:t>
            </a:r>
          </a:p>
          <a:p>
            <a:endParaRPr lang="en-US" sz="2000" dirty="0">
              <a:solidFill>
                <a:schemeClr val="bg1"/>
              </a:solidFill>
            </a:endParaRPr>
          </a:p>
        </p:txBody>
      </p:sp>
    </p:spTree>
    <p:extLst>
      <p:ext uri="{BB962C8B-B14F-4D97-AF65-F5344CB8AC3E}">
        <p14:creationId xmlns:p14="http://schemas.microsoft.com/office/powerpoint/2010/main" val="26017928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314603"/>
            <a:ext cx="9265024" cy="1323439"/>
          </a:xfrm>
          <a:prstGeom prst="rect">
            <a:avLst/>
          </a:prstGeom>
          <a:noFill/>
        </p:spPr>
        <p:txBody>
          <a:bodyPr wrap="square" rtlCol="0">
            <a:spAutoFit/>
          </a:bodyPr>
          <a:lstStyle/>
          <a:p>
            <a:pPr lvl="0" algn="ctr"/>
            <a:r>
              <a:rPr lang="en-US" sz="8000" dirty="0">
                <a:solidFill>
                  <a:prstClr val="black">
                    <a:lumMod val="75000"/>
                    <a:lumOff val="25000"/>
                  </a:prstClr>
                </a:solidFill>
                <a:latin typeface="Century Gothic" panose="020B0502020202020204" pitchFamily="34" charset="0"/>
              </a:rPr>
              <a:t>Public Goods</a:t>
            </a:r>
            <a:endParaRPr lang="en-US" sz="80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375077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23297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096000" y="3863517"/>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39916927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Public Goods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7" y="4524704"/>
            <a:ext cx="8429625" cy="1994849"/>
            <a:chOff x="542921" y="1664820"/>
            <a:chExt cx="8492547" cy="1608990"/>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608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7" y="1771959"/>
              <a:ext cx="8058152" cy="1286771"/>
            </a:xfrm>
            <a:prstGeom prst="rect">
              <a:avLst/>
            </a:prstGeom>
            <a:grpFill/>
          </p:spPr>
          <p:txBody>
            <a:bodyPr wrap="square" rtlCol="0">
              <a:spAutoFit/>
            </a:bodyPr>
            <a:lstStyle/>
            <a:p>
              <a:pPr algn="ctr"/>
              <a:r>
                <a:rPr lang="en-US" sz="2100" dirty="0">
                  <a:solidFill>
                    <a:schemeClr val="bg1"/>
                  </a:solidFill>
                </a:rPr>
                <a:t>While new technology creates positive externalities that spill over to others, the inventor still receives some private return. What about a situation where the positive externalities are so extensive that private firms could not expect to receive any of the social benefit? We call this kind of good a </a:t>
              </a:r>
              <a:r>
                <a:rPr lang="en-US" sz="2100" b="1" dirty="0">
                  <a:solidFill>
                    <a:schemeClr val="bg1"/>
                  </a:solidFill>
                </a:rPr>
                <a:t>public good</a:t>
              </a:r>
              <a:r>
                <a:rPr lang="en-US" sz="2100" dirty="0">
                  <a:solidFill>
                    <a:schemeClr val="bg1"/>
                  </a:solidFill>
                </a:rPr>
                <a:t>.</a:t>
              </a:r>
            </a:p>
          </p:txBody>
        </p:sp>
      </p:grpSp>
      <p:pic>
        <p:nvPicPr>
          <p:cNvPr id="2050" name="Picture 2" descr="A photograph of individuals in the army lined up and saluting">
            <a:extLst>
              <a:ext uri="{FF2B5EF4-FFF2-40B4-BE49-F238E27FC236}">
                <a16:creationId xmlns:a16="http://schemas.microsoft.com/office/drawing/2014/main" id="{7F72E11F-EAA7-46CE-BFD1-6A40C54CE0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3877" y="1363045"/>
            <a:ext cx="4238742" cy="3027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95942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Definition of a Public Good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1389D93F-0AF4-4EE8-B48B-F9B1229FD211}"/>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5637DCF9-4696-4EBE-BDD0-F58721C5F8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B78990A-D10C-4C74-A7AD-E4E1FD6DDFC4}"/>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have a strict definition of a public good, and it does not necessarily include all goods financed through taxes.</a:t>
              </a:r>
            </a:p>
          </p:txBody>
        </p:sp>
      </p:grpSp>
      <p:grpSp>
        <p:nvGrpSpPr>
          <p:cNvPr id="16" name="Group 15">
            <a:extLst>
              <a:ext uri="{FF2B5EF4-FFF2-40B4-BE49-F238E27FC236}">
                <a16:creationId xmlns:a16="http://schemas.microsoft.com/office/drawing/2014/main" id="{A45E1DD0-784A-435F-8454-359DB1077E1F}"/>
              </a:ext>
            </a:extLst>
          </p:cNvPr>
          <p:cNvGrpSpPr/>
          <p:nvPr/>
        </p:nvGrpSpPr>
        <p:grpSpPr>
          <a:xfrm>
            <a:off x="2135749" y="252585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F978720-5F2E-45B8-A7F6-F82DDDA0B2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7BF96C86-956F-4C8E-977B-236C669D210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first characteristic, that a public good is </a:t>
              </a:r>
              <a:r>
                <a:rPr lang="en-US" sz="2000" b="1" dirty="0">
                  <a:solidFill>
                    <a:schemeClr val="bg1"/>
                  </a:solidFill>
                </a:rPr>
                <a:t>nonexcludable</a:t>
              </a:r>
              <a:r>
                <a:rPr lang="en-US" sz="2000" dirty="0">
                  <a:solidFill>
                    <a:schemeClr val="bg1"/>
                  </a:solidFill>
                </a:rPr>
                <a:t>, means that it is costly or impossible to exclude someone from using the good.</a:t>
              </a:r>
            </a:p>
          </p:txBody>
        </p:sp>
      </p:grpSp>
      <p:grpSp>
        <p:nvGrpSpPr>
          <p:cNvPr id="19" name="Group 18">
            <a:extLst>
              <a:ext uri="{FF2B5EF4-FFF2-40B4-BE49-F238E27FC236}">
                <a16:creationId xmlns:a16="http://schemas.microsoft.com/office/drawing/2014/main" id="{FAD34CCB-D30E-4EA1-8962-CF0E888B3F77}"/>
              </a:ext>
            </a:extLst>
          </p:cNvPr>
          <p:cNvGrpSpPr/>
          <p:nvPr/>
        </p:nvGrpSpPr>
        <p:grpSpPr>
          <a:xfrm>
            <a:off x="2135749" y="342057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6D7FE46-0B15-4B51-98A2-C4B9E59C5F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677BEA9B-6D4E-47D1-8E04-C8CFCB6DB878}"/>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second characteristic of a public good, that it is </a:t>
              </a:r>
              <a:r>
                <a:rPr lang="en-US" sz="2000" b="1" dirty="0">
                  <a:solidFill>
                    <a:schemeClr val="bg1"/>
                  </a:solidFill>
                </a:rPr>
                <a:t>nonrival</a:t>
              </a:r>
              <a:r>
                <a:rPr lang="en-US" sz="2000" dirty="0">
                  <a:solidFill>
                    <a:schemeClr val="bg1"/>
                  </a:solidFill>
                </a:rPr>
                <a:t>, means that when one person uses the public good, another can also use it.</a:t>
              </a:r>
            </a:p>
          </p:txBody>
        </p:sp>
      </p:grpSp>
    </p:spTree>
    <p:extLst>
      <p:ext uri="{BB962C8B-B14F-4D97-AF65-F5344CB8AC3E}">
        <p14:creationId xmlns:p14="http://schemas.microsoft.com/office/powerpoint/2010/main" val="4434565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Public Goods: Nonexcludable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Graphic 4" descr="Graphic of a group of people holding hands">
            <a:extLst>
              <a:ext uri="{FF2B5EF4-FFF2-40B4-BE49-F238E27FC236}">
                <a16:creationId xmlns:a16="http://schemas.microsoft.com/office/drawing/2014/main" id="{FE2D20C6-1035-457C-A353-CAE7FD78C83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65950" y="2059993"/>
            <a:ext cx="3660099" cy="3660099"/>
          </a:xfrm>
          <a:prstGeom prst="rect">
            <a:avLst/>
          </a:prstGeom>
        </p:spPr>
      </p:pic>
      <p:grpSp>
        <p:nvGrpSpPr>
          <p:cNvPr id="7" name="Group 6">
            <a:extLst>
              <a:ext uri="{FF2B5EF4-FFF2-40B4-BE49-F238E27FC236}">
                <a16:creationId xmlns:a16="http://schemas.microsoft.com/office/drawing/2014/main" id="{46523F48-DD29-432F-8BC6-514B9DDDBF5D}"/>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8B886D8-0FC8-4504-8D26-059F39E117D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E53F59C6-45E1-416F-BCA9-5EEEED3669F8}"/>
                </a:ext>
              </a:extLst>
            </p:cNvPr>
            <p:cNvSpPr txBox="1"/>
            <p:nvPr/>
          </p:nvSpPr>
          <p:spPr>
            <a:xfrm>
              <a:off x="655854" y="1940173"/>
              <a:ext cx="7807571" cy="400110"/>
            </a:xfrm>
            <a:prstGeom prst="rect">
              <a:avLst/>
            </a:prstGeom>
            <a:grpFill/>
          </p:spPr>
          <p:txBody>
            <a:bodyPr wrap="square" rtlCol="0">
              <a:spAutoFit/>
            </a:bodyPr>
            <a:lstStyle/>
            <a:p>
              <a:pPr algn="ctr"/>
              <a:r>
                <a:rPr lang="en-US" sz="2000" dirty="0">
                  <a:solidFill>
                    <a:schemeClr val="bg1"/>
                  </a:solidFill>
                </a:rPr>
                <a:t>It is costly or impossible to exclude someone from using the good.</a:t>
              </a:r>
            </a:p>
          </p:txBody>
        </p:sp>
      </p:grpSp>
      <p:grpSp>
        <p:nvGrpSpPr>
          <p:cNvPr id="10" name="Group 9">
            <a:extLst>
              <a:ext uri="{FF2B5EF4-FFF2-40B4-BE49-F238E27FC236}">
                <a16:creationId xmlns:a16="http://schemas.microsoft.com/office/drawing/2014/main" id="{C4EC938A-6407-41F7-87ED-6D08C595347C}"/>
              </a:ext>
            </a:extLst>
          </p:cNvPr>
          <p:cNvGrpSpPr/>
          <p:nvPr/>
        </p:nvGrpSpPr>
        <p:grpSpPr>
          <a:xfrm>
            <a:off x="2135749" y="531662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E5A93F2-01D6-4AF1-9C22-2829E929C2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F1138522-B12A-4BC4-A792-B29EE9E50F72}"/>
                </a:ext>
              </a:extLst>
            </p:cNvPr>
            <p:cNvSpPr txBox="1"/>
            <p:nvPr/>
          </p:nvSpPr>
          <p:spPr>
            <a:xfrm>
              <a:off x="655854" y="1786285"/>
              <a:ext cx="7807571" cy="707886"/>
            </a:xfrm>
            <a:prstGeom prst="rect">
              <a:avLst/>
            </a:prstGeom>
            <a:grpFill/>
          </p:spPr>
          <p:txBody>
            <a:bodyPr wrap="square" rtlCol="0">
              <a:spAutoFit/>
            </a:bodyPr>
            <a:lstStyle/>
            <a:p>
              <a:pPr algn="ctr"/>
              <a:r>
                <a:rPr lang="en-US" sz="2000" dirty="0">
                  <a:solidFill>
                    <a:schemeClr val="bg1"/>
                  </a:solidFill>
                </a:rPr>
                <a:t>Example: National defense protects everyone, and no one in the country is excluded.</a:t>
              </a:r>
            </a:p>
          </p:txBody>
        </p:sp>
      </p:grpSp>
    </p:spTree>
    <p:extLst>
      <p:ext uri="{BB962C8B-B14F-4D97-AF65-F5344CB8AC3E}">
        <p14:creationId xmlns:p14="http://schemas.microsoft.com/office/powerpoint/2010/main" val="22133973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Public Goods: Nonrival</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46523F48-DD29-432F-8BC6-514B9DDDBF5D}"/>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8B886D8-0FC8-4504-8D26-059F39E117D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E53F59C6-45E1-416F-BCA9-5EEEED3669F8}"/>
                </a:ext>
              </a:extLst>
            </p:cNvPr>
            <p:cNvSpPr txBox="1"/>
            <p:nvPr/>
          </p:nvSpPr>
          <p:spPr>
            <a:xfrm>
              <a:off x="655854" y="1786285"/>
              <a:ext cx="7807571" cy="707886"/>
            </a:xfrm>
            <a:prstGeom prst="rect">
              <a:avLst/>
            </a:prstGeom>
            <a:grpFill/>
          </p:spPr>
          <p:txBody>
            <a:bodyPr wrap="square" rtlCol="0">
              <a:spAutoFit/>
            </a:bodyPr>
            <a:lstStyle/>
            <a:p>
              <a:pPr algn="ctr"/>
              <a:r>
                <a:rPr lang="en-US" sz="2000" dirty="0">
                  <a:solidFill>
                    <a:schemeClr val="bg1"/>
                  </a:solidFill>
                </a:rPr>
                <a:t>People can use the good without taking away use from anyone else - no two people are rivals to consume that good.</a:t>
              </a:r>
            </a:p>
          </p:txBody>
        </p:sp>
      </p:grpSp>
      <p:grpSp>
        <p:nvGrpSpPr>
          <p:cNvPr id="10" name="Group 9">
            <a:extLst>
              <a:ext uri="{FF2B5EF4-FFF2-40B4-BE49-F238E27FC236}">
                <a16:creationId xmlns:a16="http://schemas.microsoft.com/office/drawing/2014/main" id="{C4EC938A-6407-41F7-87ED-6D08C595347C}"/>
              </a:ext>
            </a:extLst>
          </p:cNvPr>
          <p:cNvGrpSpPr/>
          <p:nvPr/>
        </p:nvGrpSpPr>
        <p:grpSpPr>
          <a:xfrm>
            <a:off x="2135749" y="531662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E5A93F2-01D6-4AF1-9C22-2829E929C2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F1138522-B12A-4BC4-A792-B29EE9E50F72}"/>
                </a:ext>
              </a:extLst>
            </p:cNvPr>
            <p:cNvSpPr txBox="1"/>
            <p:nvPr/>
          </p:nvSpPr>
          <p:spPr>
            <a:xfrm>
              <a:off x="655854" y="1786285"/>
              <a:ext cx="7807571" cy="707886"/>
            </a:xfrm>
            <a:prstGeom prst="rect">
              <a:avLst/>
            </a:prstGeom>
            <a:grpFill/>
          </p:spPr>
          <p:txBody>
            <a:bodyPr wrap="square" rtlCol="0">
              <a:spAutoFit/>
            </a:bodyPr>
            <a:lstStyle/>
            <a:p>
              <a:pPr algn="ctr"/>
              <a:r>
                <a:rPr lang="en-US" sz="2000" dirty="0">
                  <a:solidFill>
                    <a:schemeClr val="bg1"/>
                  </a:solidFill>
                </a:rPr>
                <a:t>Example: One person’s use of national defense does not reduce the amount left for another to use.</a:t>
              </a:r>
            </a:p>
          </p:txBody>
        </p:sp>
      </p:grpSp>
      <p:pic>
        <p:nvPicPr>
          <p:cNvPr id="13" name="Graphic 12" descr="Soldier">
            <a:extLst>
              <a:ext uri="{FF2B5EF4-FFF2-40B4-BE49-F238E27FC236}">
                <a16:creationId xmlns:a16="http://schemas.microsoft.com/office/drawing/2014/main" id="{5DA77E35-0284-487B-AEBF-9F08694843B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82869" y="2951180"/>
            <a:ext cx="2226261" cy="2226261"/>
          </a:xfrm>
          <a:prstGeom prst="rect">
            <a:avLst/>
          </a:prstGeom>
        </p:spPr>
      </p:pic>
      <p:pic>
        <p:nvPicPr>
          <p:cNvPr id="14" name="Graphic 13" descr="Man">
            <a:extLst>
              <a:ext uri="{FF2B5EF4-FFF2-40B4-BE49-F238E27FC236}">
                <a16:creationId xmlns:a16="http://schemas.microsoft.com/office/drawing/2014/main" id="{605036CE-965C-4437-BEBB-04918C21257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524001" y="2821780"/>
            <a:ext cx="2226261" cy="2226261"/>
          </a:xfrm>
          <a:prstGeom prst="rect">
            <a:avLst/>
          </a:prstGeom>
        </p:spPr>
      </p:pic>
      <p:pic>
        <p:nvPicPr>
          <p:cNvPr id="15" name="Graphic 14" descr="Man">
            <a:extLst>
              <a:ext uri="{FF2B5EF4-FFF2-40B4-BE49-F238E27FC236}">
                <a16:creationId xmlns:a16="http://schemas.microsoft.com/office/drawing/2014/main" id="{378587BF-2F59-4F9D-8C89-488C03B3D51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441737" y="2815586"/>
            <a:ext cx="2226261" cy="2226261"/>
          </a:xfrm>
          <a:prstGeom prst="rect">
            <a:avLst/>
          </a:prstGeom>
        </p:spPr>
      </p:pic>
      <p:pic>
        <p:nvPicPr>
          <p:cNvPr id="16" name="Graphic 15" descr="Chevron arrows">
            <a:extLst>
              <a:ext uri="{FF2B5EF4-FFF2-40B4-BE49-F238E27FC236}">
                <a16:creationId xmlns:a16="http://schemas.microsoft.com/office/drawing/2014/main" id="{0AD14DF1-1296-479A-B2E7-D800E53CA72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368233" y="3607110"/>
            <a:ext cx="914400" cy="914400"/>
          </a:xfrm>
          <a:prstGeom prst="rect">
            <a:avLst/>
          </a:prstGeom>
        </p:spPr>
      </p:pic>
      <p:pic>
        <p:nvPicPr>
          <p:cNvPr id="17" name="Graphic 16" descr="Chevron arrows">
            <a:extLst>
              <a:ext uri="{FF2B5EF4-FFF2-40B4-BE49-F238E27FC236}">
                <a16:creationId xmlns:a16="http://schemas.microsoft.com/office/drawing/2014/main" id="{902C3F06-01DE-41AC-A3F3-254EF1D6779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10800000">
            <a:off x="3909365" y="3607110"/>
            <a:ext cx="914400" cy="914400"/>
          </a:xfrm>
          <a:prstGeom prst="rect">
            <a:avLst/>
          </a:prstGeom>
        </p:spPr>
      </p:pic>
    </p:spTree>
    <p:extLst>
      <p:ext uri="{BB962C8B-B14F-4D97-AF65-F5344CB8AC3E}">
        <p14:creationId xmlns:p14="http://schemas.microsoft.com/office/powerpoint/2010/main" val="39639079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Public Goods: Positive Externalities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7606FCA3-F798-4992-9374-51BB75CAC63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986250F-BD8E-430B-B75C-2E79DB13AB2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73B6100D-E707-4229-8273-754BC8BFC67A}"/>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Positive externalities and public goods are closely related concepts.</a:t>
              </a:r>
            </a:p>
          </p:txBody>
        </p:sp>
      </p:grpSp>
      <p:grpSp>
        <p:nvGrpSpPr>
          <p:cNvPr id="13" name="Group 12">
            <a:extLst>
              <a:ext uri="{FF2B5EF4-FFF2-40B4-BE49-F238E27FC236}">
                <a16:creationId xmlns:a16="http://schemas.microsoft.com/office/drawing/2014/main" id="{329D0464-A25F-45E6-B729-2B0E64C05487}"/>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BD3DEC5-A093-43B3-8EE4-76251F5587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7694218A-36E4-4EB9-BBC2-B11865FC08A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Public goods have positive externalities, like police protection or public health funding.</a:t>
              </a:r>
            </a:p>
          </p:txBody>
        </p:sp>
      </p:grpSp>
      <p:grpSp>
        <p:nvGrpSpPr>
          <p:cNvPr id="16" name="Group 15">
            <a:extLst>
              <a:ext uri="{FF2B5EF4-FFF2-40B4-BE49-F238E27FC236}">
                <a16:creationId xmlns:a16="http://schemas.microsoft.com/office/drawing/2014/main" id="{BE18EC23-3213-4A05-9540-D48953A9D44F}"/>
              </a:ext>
            </a:extLst>
          </p:cNvPr>
          <p:cNvGrpSpPr/>
          <p:nvPr/>
        </p:nvGrpSpPr>
        <p:grpSpPr>
          <a:xfrm>
            <a:off x="2135749" y="342057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42454A-80A9-4C1B-8D5E-12CBF869364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BB2CD021-73D8-4F93-9515-8A1BEDC0ABA3}"/>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Not all goods and services with positive externalities, however, are public goods.</a:t>
              </a:r>
            </a:p>
          </p:txBody>
        </p:sp>
      </p:grpSp>
      <p:grpSp>
        <p:nvGrpSpPr>
          <p:cNvPr id="19" name="Group 18">
            <a:extLst>
              <a:ext uri="{FF2B5EF4-FFF2-40B4-BE49-F238E27FC236}">
                <a16:creationId xmlns:a16="http://schemas.microsoft.com/office/drawing/2014/main" id="{C904B098-7432-4CF1-9FF5-2E6C29133256}"/>
              </a:ext>
            </a:extLst>
          </p:cNvPr>
          <p:cNvGrpSpPr/>
          <p:nvPr/>
        </p:nvGrpSpPr>
        <p:grpSpPr>
          <a:xfrm>
            <a:off x="2135749" y="4315290"/>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66CAB137-E618-4B16-8E13-BC76490544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485D464F-0193-474A-921C-BE5842563FA7}"/>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Private companies can invest in new inventions, such as the iPad, and reap profits that may not capture all the social benefits.</a:t>
              </a:r>
            </a:p>
          </p:txBody>
        </p:sp>
      </p:grpSp>
    </p:spTree>
    <p:extLst>
      <p:ext uri="{BB962C8B-B14F-4D97-AF65-F5344CB8AC3E}">
        <p14:creationId xmlns:p14="http://schemas.microsoft.com/office/powerpoint/2010/main" val="30242571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Free Rider Problem of Public Goods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7606FCA3-F798-4992-9374-51BB75CAC63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986250F-BD8E-430B-B75C-2E79DB13AB2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73B6100D-E707-4229-8273-754BC8BFC67A}"/>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Private companies find it difficult to produce public goods.</a:t>
              </a:r>
            </a:p>
          </p:txBody>
        </p:sp>
      </p:grpSp>
      <p:grpSp>
        <p:nvGrpSpPr>
          <p:cNvPr id="13" name="Group 12">
            <a:extLst>
              <a:ext uri="{FF2B5EF4-FFF2-40B4-BE49-F238E27FC236}">
                <a16:creationId xmlns:a16="http://schemas.microsoft.com/office/drawing/2014/main" id="{329D0464-A25F-45E6-B729-2B0E64C05487}"/>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BD3DEC5-A093-43B3-8EE4-76251F5587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7694218A-36E4-4EB9-BBC2-B11865FC08A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individuals make decisions about buying a public good, a </a:t>
              </a:r>
              <a:r>
                <a:rPr lang="en-US" sz="2000" b="1" dirty="0">
                  <a:solidFill>
                    <a:schemeClr val="bg1"/>
                  </a:solidFill>
                </a:rPr>
                <a:t>free rider </a:t>
              </a:r>
              <a:r>
                <a:rPr lang="en-US" sz="2000" dirty="0">
                  <a:solidFill>
                    <a:schemeClr val="bg1"/>
                  </a:solidFill>
                </a:rPr>
                <a:t>problem can arise.</a:t>
              </a:r>
            </a:p>
          </p:txBody>
        </p:sp>
      </p:grpSp>
      <p:grpSp>
        <p:nvGrpSpPr>
          <p:cNvPr id="16" name="Group 15">
            <a:extLst>
              <a:ext uri="{FF2B5EF4-FFF2-40B4-BE49-F238E27FC236}">
                <a16:creationId xmlns:a16="http://schemas.microsoft.com/office/drawing/2014/main" id="{BE18EC23-3213-4A05-9540-D48953A9D44F}"/>
              </a:ext>
            </a:extLst>
          </p:cNvPr>
          <p:cNvGrpSpPr/>
          <p:nvPr/>
        </p:nvGrpSpPr>
        <p:grpSpPr>
          <a:xfrm>
            <a:off x="2135749" y="342057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42454A-80A9-4C1B-8D5E-12CBF869364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BB2CD021-73D8-4F93-9515-8A1BEDC0ABA3}"/>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may have an incentive to let others pay for the public good and "free ride" on the purchases of others. </a:t>
              </a:r>
            </a:p>
          </p:txBody>
        </p:sp>
      </p:grpSp>
      <p:grpSp>
        <p:nvGrpSpPr>
          <p:cNvPr id="19" name="Group 18">
            <a:extLst>
              <a:ext uri="{FF2B5EF4-FFF2-40B4-BE49-F238E27FC236}">
                <a16:creationId xmlns:a16="http://schemas.microsoft.com/office/drawing/2014/main" id="{C904B098-7432-4CF1-9FF5-2E6C29133256}"/>
              </a:ext>
            </a:extLst>
          </p:cNvPr>
          <p:cNvGrpSpPr/>
          <p:nvPr/>
        </p:nvGrpSpPr>
        <p:grpSpPr>
          <a:xfrm>
            <a:off x="2135749" y="4315290"/>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66CAB137-E618-4B16-8E13-BC76490544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485D464F-0193-474A-921C-BE5842563FA7}"/>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free rider problem can be reduced by government actions, social pressures, and specific actions, such as collecting payments.</a:t>
              </a:r>
            </a:p>
          </p:txBody>
        </p:sp>
      </p:grpSp>
    </p:spTree>
    <p:extLst>
      <p:ext uri="{BB962C8B-B14F-4D97-AF65-F5344CB8AC3E}">
        <p14:creationId xmlns:p14="http://schemas.microsoft.com/office/powerpoint/2010/main" val="2659174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Free Rider Problem of Public Goods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074" name="Picture 2" descr="A photograph of a playground">
            <a:extLst>
              <a:ext uri="{FF2B5EF4-FFF2-40B4-BE49-F238E27FC236}">
                <a16:creationId xmlns:a16="http://schemas.microsoft.com/office/drawing/2014/main" id="{856B8C4A-1067-4C6E-B693-FCEA927F9C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485850"/>
            <a:ext cx="5715000" cy="325755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a:extLst>
              <a:ext uri="{FF2B5EF4-FFF2-40B4-BE49-F238E27FC236}">
                <a16:creationId xmlns:a16="http://schemas.microsoft.com/office/drawing/2014/main" id="{D36BEC80-228F-462D-8F45-D4AC7F1DB6CF}"/>
              </a:ext>
            </a:extLst>
          </p:cNvPr>
          <p:cNvSpPr txBox="1"/>
          <p:nvPr/>
        </p:nvSpPr>
        <p:spPr>
          <a:xfrm>
            <a:off x="2096776" y="5091341"/>
            <a:ext cx="7998448" cy="1384995"/>
          </a:xfrm>
          <a:prstGeom prst="rect">
            <a:avLst/>
          </a:prstGeom>
          <a:solidFill>
            <a:srgbClr val="627981"/>
          </a:solidFill>
        </p:spPr>
        <p:txBody>
          <a:bodyPr wrap="square" rtlCol="0">
            <a:spAutoFit/>
          </a:bodyPr>
          <a:lstStyle/>
          <a:p>
            <a:pPr algn="ctr"/>
            <a:r>
              <a:rPr lang="en-US" sz="2100" dirty="0">
                <a:solidFill>
                  <a:schemeClr val="bg1"/>
                </a:solidFill>
              </a:rPr>
              <a:t>Suppose a group of neighbors decided to improve the neighborhood playground by purchasing and installing new equipment. Other neighbors who use the park but did not contribute to the new equipment are considered free riders.</a:t>
            </a:r>
          </a:p>
        </p:txBody>
      </p:sp>
    </p:spTree>
    <p:extLst>
      <p:ext uri="{BB962C8B-B14F-4D97-AF65-F5344CB8AC3E}">
        <p14:creationId xmlns:p14="http://schemas.microsoft.com/office/powerpoint/2010/main" val="22717223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24000" y="1665993"/>
            <a:ext cx="9144001" cy="256032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you are a resident of a community with a public park and playground. To prevent excessive wear and tear on the land and resources, a quota regulates the number of hours you can spend at the park. Despite these quotas, the local government believes people are not abiding by the rules and that there is excessive wear and tear on this community resource. What is the likely approach the government would take in this situation?</a:t>
            </a:r>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0930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121509"/>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Why the Private Sector Underinvests in Innovation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 competition can provide an incentive for discovering new technology.</a:t>
              </a:r>
            </a:p>
          </p:txBody>
        </p:sp>
      </p:grpSp>
      <p:grpSp>
        <p:nvGrpSpPr>
          <p:cNvPr id="15" name="Group 14">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firm earns higher profits by finding a way to produce products more cheaply or create products with characteristics consumers want.</a:t>
              </a:r>
            </a:p>
          </p:txBody>
        </p:sp>
      </p:grpSp>
      <p:grpSp>
        <p:nvGrpSpPr>
          <p:cNvPr id="18" name="Group 17">
            <a:extLst>
              <a:ext uri="{FF2B5EF4-FFF2-40B4-BE49-F238E27FC236}">
                <a16:creationId xmlns:a16="http://schemas.microsoft.com/office/drawing/2014/main" id="{DC7C8A2F-F65A-4A21-A747-FD8BABAE19D9}"/>
              </a:ext>
            </a:extLst>
          </p:cNvPr>
          <p:cNvGrpSpPr/>
          <p:nvPr/>
        </p:nvGrpSpPr>
        <p:grpSpPr>
          <a:xfrm>
            <a:off x="2135749" y="342057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AE8E329-6BD5-493D-BC26-A52EA479BE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112B7D4-BECD-4BA8-AE08-71ED88377F57}"/>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certain cases, however, competition discourages new technology, especially when other firms can quickly copy a new idea.</a:t>
              </a:r>
            </a:p>
          </p:txBody>
        </p:sp>
      </p:grpSp>
      <p:grpSp>
        <p:nvGrpSpPr>
          <p:cNvPr id="21" name="Group 20">
            <a:extLst>
              <a:ext uri="{FF2B5EF4-FFF2-40B4-BE49-F238E27FC236}">
                <a16:creationId xmlns:a16="http://schemas.microsoft.com/office/drawing/2014/main" id="{37DE7DA5-C556-41C2-8599-E1E29D8E86D6}"/>
              </a:ext>
            </a:extLst>
          </p:cNvPr>
          <p:cNvGrpSpPr/>
          <p:nvPr/>
        </p:nvGrpSpPr>
        <p:grpSpPr>
          <a:xfrm>
            <a:off x="2135749" y="431529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E469201A-97C4-4CFD-B05E-40A8AF194DF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D4CA690A-BAB0-4A7F-93E8-7DE661D9B3E4}"/>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inventors over the years have discovered that their inventions brought them less profit than they might have reasonably expected.</a:t>
              </a:r>
            </a:p>
          </p:txBody>
        </p:sp>
      </p:grpSp>
    </p:spTree>
    <p:extLst>
      <p:ext uri="{BB962C8B-B14F-4D97-AF65-F5344CB8AC3E}">
        <p14:creationId xmlns:p14="http://schemas.microsoft.com/office/powerpoint/2010/main" val="38214712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24000" y="1665992"/>
            <a:ext cx="9144001" cy="38404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you are a resident of a community with a public park and playground. To prevent excessive wear and tear on the land and resources, a quota regulates the number of hours you can spend at the park. Despite these quotas, the local government believes people are not abiding by the rules and that there is excessive wear and tear on this community resource. What is the likely approach the government would take in this situation?</a:t>
            </a:r>
          </a:p>
          <a:p>
            <a:pPr algn="ctr"/>
            <a:endParaRPr lang="en-US" sz="2000" dirty="0"/>
          </a:p>
          <a:p>
            <a:pPr algn="ctr"/>
            <a:r>
              <a:rPr lang="en-US" sz="2000" i="1" dirty="0"/>
              <a:t>Most likely, the government would ban using the park completely for a period of time to try to ensure that the land could recover and that any needed repairs to the playground could be performed.</a:t>
            </a:r>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61163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22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Role of Government in Paying for Public Goods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7606FCA3-F798-4992-9374-51BB75CAC63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986250F-BD8E-430B-B75C-2E79DB13AB2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73B6100D-E707-4229-8273-754BC8BFC67A}"/>
                </a:ext>
              </a:extLst>
            </p:cNvPr>
            <p:cNvSpPr txBox="1"/>
            <p:nvPr/>
          </p:nvSpPr>
          <p:spPr>
            <a:xfrm>
              <a:off x="655853" y="179413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key elements of paying for public goods are ensuring that everyone will make a contribution and preventing free riders.</a:t>
              </a:r>
            </a:p>
          </p:txBody>
        </p:sp>
      </p:grpSp>
      <p:grpSp>
        <p:nvGrpSpPr>
          <p:cNvPr id="13" name="Group 12">
            <a:extLst>
              <a:ext uri="{FF2B5EF4-FFF2-40B4-BE49-F238E27FC236}">
                <a16:creationId xmlns:a16="http://schemas.microsoft.com/office/drawing/2014/main" id="{329D0464-A25F-45E6-B729-2B0E64C05487}"/>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BD3DEC5-A093-43B3-8EE4-76251F5587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7694218A-36E4-4EB9-BBC2-B11865FC08A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if people agree to pay taxes and make decisions about the quantity of public goods, they can defeat the free rider problem.</a:t>
              </a:r>
            </a:p>
          </p:txBody>
        </p:sp>
      </p:grpSp>
      <p:grpSp>
        <p:nvGrpSpPr>
          <p:cNvPr id="16" name="Group 15">
            <a:extLst>
              <a:ext uri="{FF2B5EF4-FFF2-40B4-BE49-F238E27FC236}">
                <a16:creationId xmlns:a16="http://schemas.microsoft.com/office/drawing/2014/main" id="{BE18EC23-3213-4A05-9540-D48953A9D44F}"/>
              </a:ext>
            </a:extLst>
          </p:cNvPr>
          <p:cNvGrpSpPr/>
          <p:nvPr/>
        </p:nvGrpSpPr>
        <p:grpSpPr>
          <a:xfrm>
            <a:off x="2135749" y="342057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42454A-80A9-4C1B-8D5E-12CBF869364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BB2CD021-73D8-4F93-9515-8A1BEDC0ABA3}"/>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government spending and taxes are not the only way to provide public goods.</a:t>
              </a:r>
            </a:p>
          </p:txBody>
        </p:sp>
      </p:grpSp>
      <p:grpSp>
        <p:nvGrpSpPr>
          <p:cNvPr id="19" name="Group 18">
            <a:extLst>
              <a:ext uri="{FF2B5EF4-FFF2-40B4-BE49-F238E27FC236}">
                <a16:creationId xmlns:a16="http://schemas.microsoft.com/office/drawing/2014/main" id="{C904B098-7432-4CF1-9FF5-2E6C29133256}"/>
              </a:ext>
            </a:extLst>
          </p:cNvPr>
          <p:cNvGrpSpPr/>
          <p:nvPr/>
        </p:nvGrpSpPr>
        <p:grpSpPr>
          <a:xfrm>
            <a:off x="2135749" y="4315290"/>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66CAB137-E618-4B16-8E13-BC76490544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485D464F-0193-474A-921C-BE5842563FA7}"/>
                </a:ext>
              </a:extLst>
            </p:cNvPr>
            <p:cNvSpPr txBox="1"/>
            <p:nvPr/>
          </p:nvSpPr>
          <p:spPr>
            <a:xfrm>
              <a:off x="599387" y="189287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some cases, markets can produce public goods.</a:t>
              </a:r>
            </a:p>
          </p:txBody>
        </p:sp>
      </p:grpSp>
    </p:spTree>
    <p:extLst>
      <p:ext uri="{BB962C8B-B14F-4D97-AF65-F5344CB8AC3E}">
        <p14:creationId xmlns:p14="http://schemas.microsoft.com/office/powerpoint/2010/main" val="13095963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22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Role of Government in Paying for Public Goods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C04355F1-F6EE-43FD-BC3E-383F01FD762B}"/>
              </a:ext>
            </a:extLst>
          </p:cNvPr>
          <p:cNvSpPr txBox="1"/>
          <p:nvPr/>
        </p:nvSpPr>
        <p:spPr>
          <a:xfrm>
            <a:off x="2096776" y="4836690"/>
            <a:ext cx="7998448" cy="1708160"/>
          </a:xfrm>
          <a:prstGeom prst="rect">
            <a:avLst/>
          </a:prstGeom>
          <a:solidFill>
            <a:srgbClr val="627981"/>
          </a:solidFill>
        </p:spPr>
        <p:txBody>
          <a:bodyPr wrap="square" rtlCol="0">
            <a:spAutoFit/>
          </a:bodyPr>
          <a:lstStyle/>
          <a:p>
            <a:pPr algn="ctr"/>
            <a:r>
              <a:rPr lang="en-US" sz="2100" dirty="0">
                <a:solidFill>
                  <a:schemeClr val="bg1"/>
                </a:solidFill>
              </a:rPr>
              <a:t>Radio is nonexcludable since it would be very difficult to stop someone from receiving the signal once it is broadcast. It is nonrival since one person listening to the signal does not prevent others from listening as well. Because of these features, it is practically impossible to charge listeners directly for listening to conventional radio broadcasts.</a:t>
            </a:r>
          </a:p>
        </p:txBody>
      </p:sp>
      <p:pic>
        <p:nvPicPr>
          <p:cNvPr id="3" name="Picture 2" descr="A picture of a person turning on their car radio">
            <a:extLst>
              <a:ext uri="{FF2B5EF4-FFF2-40B4-BE49-F238E27FC236}">
                <a16:creationId xmlns:a16="http://schemas.microsoft.com/office/drawing/2014/main" id="{537FB2F8-DAF6-446A-BA3E-68808EE040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52900" y="1415890"/>
            <a:ext cx="3594919" cy="3142819"/>
          </a:xfrm>
          <a:prstGeom prst="rect">
            <a:avLst/>
          </a:prstGeom>
        </p:spPr>
      </p:pic>
    </p:spTree>
    <p:extLst>
      <p:ext uri="{BB962C8B-B14F-4D97-AF65-F5344CB8AC3E}">
        <p14:creationId xmlns:p14="http://schemas.microsoft.com/office/powerpoint/2010/main" val="7902445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22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Common Resources and the "Tragedy of the Commons"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7606FCA3-F798-4992-9374-51BB75CAC63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986250F-BD8E-430B-B75C-2E79DB13AB2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73B6100D-E707-4229-8273-754BC8BFC67A}"/>
                </a:ext>
              </a:extLst>
            </p:cNvPr>
            <p:cNvSpPr txBox="1"/>
            <p:nvPr/>
          </p:nvSpPr>
          <p:spPr>
            <a:xfrm>
              <a:off x="655853" y="179413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some goods that do not fall neatly into the categories of private good or public good.</a:t>
              </a:r>
            </a:p>
          </p:txBody>
        </p:sp>
      </p:grpSp>
      <p:grpSp>
        <p:nvGrpSpPr>
          <p:cNvPr id="13" name="Group 12">
            <a:extLst>
              <a:ext uri="{FF2B5EF4-FFF2-40B4-BE49-F238E27FC236}">
                <a16:creationId xmlns:a16="http://schemas.microsoft.com/office/drawing/2014/main" id="{329D0464-A25F-45E6-B729-2B0E64C05487}"/>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BD3DEC5-A093-43B3-8EE4-76251F5587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7694218A-36E4-4EB9-BBC2-B11865FC08A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it is easy to classify a pizza as a private good and a city park as a public good, what about an item that is nonexcludable and rivalrous?</a:t>
              </a:r>
            </a:p>
          </p:txBody>
        </p:sp>
      </p:grpSp>
      <p:grpSp>
        <p:nvGrpSpPr>
          <p:cNvPr id="16" name="Group 15">
            <a:extLst>
              <a:ext uri="{FF2B5EF4-FFF2-40B4-BE49-F238E27FC236}">
                <a16:creationId xmlns:a16="http://schemas.microsoft.com/office/drawing/2014/main" id="{BE18EC23-3213-4A05-9540-D48953A9D44F}"/>
              </a:ext>
            </a:extLst>
          </p:cNvPr>
          <p:cNvGrpSpPr/>
          <p:nvPr/>
        </p:nvGrpSpPr>
        <p:grpSpPr>
          <a:xfrm>
            <a:off x="2135749" y="342057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42454A-80A9-4C1B-8D5E-12CBF869364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BB2CD021-73D8-4F93-9515-8A1BEDC0ABA3}"/>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call goods that are nonexcludable and rivalrous common resources.</a:t>
              </a:r>
            </a:p>
          </p:txBody>
        </p:sp>
      </p:grpSp>
      <p:grpSp>
        <p:nvGrpSpPr>
          <p:cNvPr id="19" name="Group 18">
            <a:extLst>
              <a:ext uri="{FF2B5EF4-FFF2-40B4-BE49-F238E27FC236}">
                <a16:creationId xmlns:a16="http://schemas.microsoft.com/office/drawing/2014/main" id="{C904B098-7432-4CF1-9FF5-2E6C29133256}"/>
              </a:ext>
            </a:extLst>
          </p:cNvPr>
          <p:cNvGrpSpPr/>
          <p:nvPr/>
        </p:nvGrpSpPr>
        <p:grpSpPr>
          <a:xfrm>
            <a:off x="2135749" y="4315290"/>
            <a:ext cx="8058154" cy="1065187"/>
            <a:chOff x="542923" y="1736761"/>
            <a:chExt cx="8058154" cy="1065187"/>
          </a:xfrm>
          <a:solidFill>
            <a:srgbClr val="627981"/>
          </a:solidFill>
        </p:grpSpPr>
        <p:sp>
          <p:nvSpPr>
            <p:cNvPr id="20" name="Rectangle 19">
              <a:extLst>
                <a:ext uri="{FF2B5EF4-FFF2-40B4-BE49-F238E27FC236}">
                  <a16:creationId xmlns:a16="http://schemas.microsoft.com/office/drawing/2014/main" id="{66CAB137-E618-4B16-8E13-BC7649054400}"/>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485D464F-0193-474A-921C-BE5842563FA7}"/>
                </a:ext>
              </a:extLst>
            </p:cNvPr>
            <p:cNvSpPr txBox="1"/>
            <p:nvPr/>
          </p:nvSpPr>
          <p:spPr>
            <a:xfrm>
              <a:off x="599387"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in the Caribbean, the queen conch is a large marine mollusk that lives in shallow waters of sea grass and is considered a common resource.</a:t>
              </a:r>
            </a:p>
          </p:txBody>
        </p:sp>
      </p:grpSp>
    </p:spTree>
    <p:extLst>
      <p:ext uri="{BB962C8B-B14F-4D97-AF65-F5344CB8AC3E}">
        <p14:creationId xmlns:p14="http://schemas.microsoft.com/office/powerpoint/2010/main" val="17836548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Common Resources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97AEF02E-7E18-4ADC-897C-D352F07BA6FA}"/>
              </a:ext>
            </a:extLst>
          </p:cNvPr>
          <p:cNvSpPr/>
          <p:nvPr/>
        </p:nvSpPr>
        <p:spPr>
          <a:xfrm>
            <a:off x="1881188" y="1603460"/>
            <a:ext cx="3319631" cy="203008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The queen conch is free, available to most everyone, making it nonexcludable.</a:t>
            </a:r>
          </a:p>
        </p:txBody>
      </p:sp>
      <p:sp>
        <p:nvSpPr>
          <p:cNvPr id="10" name="Rectangle 9">
            <a:extLst>
              <a:ext uri="{FF2B5EF4-FFF2-40B4-BE49-F238E27FC236}">
                <a16:creationId xmlns:a16="http://schemas.microsoft.com/office/drawing/2014/main" id="{24220BD7-D41E-42AF-9FF8-A0EC5229600D}"/>
              </a:ext>
            </a:extLst>
          </p:cNvPr>
          <p:cNvSpPr/>
          <p:nvPr/>
        </p:nvSpPr>
        <p:spPr>
          <a:xfrm>
            <a:off x="6991183" y="1603459"/>
            <a:ext cx="3319631" cy="203008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But if I get a conch out of the ocean, you can't get that conch, making it rivalrous.</a:t>
            </a:r>
          </a:p>
        </p:txBody>
      </p:sp>
      <p:pic>
        <p:nvPicPr>
          <p:cNvPr id="3" name="Graphic 2" descr="Scuba diving">
            <a:extLst>
              <a:ext uri="{FF2B5EF4-FFF2-40B4-BE49-F238E27FC236}">
                <a16:creationId xmlns:a16="http://schemas.microsoft.com/office/drawing/2014/main" id="{598B1420-8E14-4BA3-A1EB-2B6BDB15750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574664" y="3590201"/>
            <a:ext cx="2129891" cy="2129891"/>
          </a:xfrm>
          <a:prstGeom prst="rect">
            <a:avLst/>
          </a:prstGeom>
        </p:spPr>
      </p:pic>
      <p:pic>
        <p:nvPicPr>
          <p:cNvPr id="7" name="Graphic 6" descr="Tropical scene">
            <a:extLst>
              <a:ext uri="{FF2B5EF4-FFF2-40B4-BE49-F238E27FC236}">
                <a16:creationId xmlns:a16="http://schemas.microsoft.com/office/drawing/2014/main" id="{4AE265C0-BF4C-4F1F-BC11-694D907ABD5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843304" y="3633540"/>
            <a:ext cx="1774032" cy="1774032"/>
          </a:xfrm>
          <a:prstGeom prst="rect">
            <a:avLst/>
          </a:prstGeom>
        </p:spPr>
      </p:pic>
      <p:grpSp>
        <p:nvGrpSpPr>
          <p:cNvPr id="13" name="Group 12">
            <a:extLst>
              <a:ext uri="{FF2B5EF4-FFF2-40B4-BE49-F238E27FC236}">
                <a16:creationId xmlns:a16="http://schemas.microsoft.com/office/drawing/2014/main" id="{857B2F43-D8F9-4AEF-B699-515AD4A60A26}"/>
              </a:ext>
            </a:extLst>
          </p:cNvPr>
          <p:cNvGrpSpPr/>
          <p:nvPr/>
        </p:nvGrpSpPr>
        <p:grpSpPr>
          <a:xfrm>
            <a:off x="4777184" y="5720092"/>
            <a:ext cx="2637632" cy="806935"/>
            <a:chOff x="542923" y="1736761"/>
            <a:chExt cx="8058154" cy="806935"/>
          </a:xfrm>
          <a:solidFill>
            <a:srgbClr val="627981"/>
          </a:solidFill>
        </p:grpSpPr>
        <p:sp>
          <p:nvSpPr>
            <p:cNvPr id="14" name="Rectangle 13">
              <a:extLst>
                <a:ext uri="{FF2B5EF4-FFF2-40B4-BE49-F238E27FC236}">
                  <a16:creationId xmlns:a16="http://schemas.microsoft.com/office/drawing/2014/main" id="{2A95476B-0220-463C-A1C3-41154B48C78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4497820A-32A3-43BE-BCAF-192EC51AC482}"/>
                </a:ext>
              </a:extLst>
            </p:cNvPr>
            <p:cNvSpPr txBox="1"/>
            <p:nvPr/>
          </p:nvSpPr>
          <p:spPr>
            <a:xfrm>
              <a:off x="542923" y="1940173"/>
              <a:ext cx="7807571" cy="400110"/>
            </a:xfrm>
            <a:prstGeom prst="rect">
              <a:avLst/>
            </a:prstGeom>
            <a:grpFill/>
          </p:spPr>
          <p:txBody>
            <a:bodyPr wrap="square" rtlCol="0">
              <a:spAutoFit/>
            </a:bodyPr>
            <a:lstStyle/>
            <a:p>
              <a:pPr algn="ctr"/>
              <a:r>
                <a:rPr lang="en-US" sz="2000" dirty="0">
                  <a:solidFill>
                    <a:schemeClr val="bg1"/>
                  </a:solidFill>
                </a:rPr>
                <a:t>Difficult to categorize!</a:t>
              </a:r>
            </a:p>
          </p:txBody>
        </p:sp>
      </p:grpSp>
    </p:spTree>
    <p:extLst>
      <p:ext uri="{BB962C8B-B14F-4D97-AF65-F5344CB8AC3E}">
        <p14:creationId xmlns:p14="http://schemas.microsoft.com/office/powerpoint/2010/main" val="28336123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Overharvesting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48E9406B-66ED-40D5-BF1A-FC28F994C6C3}"/>
              </a:ext>
            </a:extLst>
          </p:cNvPr>
          <p:cNvSpPr txBox="1"/>
          <p:nvPr/>
        </p:nvSpPr>
        <p:spPr>
          <a:xfrm>
            <a:off x="2293495" y="3313624"/>
            <a:ext cx="4197944" cy="1815882"/>
          </a:xfrm>
          <a:prstGeom prst="rect">
            <a:avLst/>
          </a:prstGeom>
          <a:solidFill>
            <a:srgbClr val="627981"/>
          </a:solidFill>
        </p:spPr>
        <p:txBody>
          <a:bodyPr wrap="none" rtlCol="0">
            <a:spAutoFit/>
          </a:bodyPr>
          <a:lstStyle/>
          <a:p>
            <a:r>
              <a:rPr lang="en-US" sz="2800" dirty="0">
                <a:solidFill>
                  <a:schemeClr val="bg1"/>
                </a:solidFill>
              </a:rPr>
              <a:t>Ways to reduce:</a:t>
            </a:r>
          </a:p>
          <a:p>
            <a:pPr marL="285750" indent="-285750">
              <a:buFont typeface="Arial" panose="020B0604020202020204" pitchFamily="34" charset="0"/>
              <a:buChar char="•"/>
            </a:pPr>
            <a:r>
              <a:rPr lang="en-US" sz="2800" dirty="0">
                <a:solidFill>
                  <a:schemeClr val="bg1"/>
                </a:solidFill>
              </a:rPr>
              <a:t>Requiring fishing licenses</a:t>
            </a:r>
          </a:p>
          <a:p>
            <a:pPr marL="285750" indent="-285750">
              <a:buFont typeface="Arial" panose="020B0604020202020204" pitchFamily="34" charset="0"/>
              <a:buChar char="•"/>
            </a:pPr>
            <a:r>
              <a:rPr lang="en-US" sz="2800" dirty="0">
                <a:solidFill>
                  <a:schemeClr val="bg1"/>
                </a:solidFill>
              </a:rPr>
              <a:t>Limiting harvests</a:t>
            </a:r>
          </a:p>
          <a:p>
            <a:pPr marL="285750" indent="-285750">
              <a:buFont typeface="Arial" panose="020B0604020202020204" pitchFamily="34" charset="0"/>
              <a:buChar char="•"/>
            </a:pPr>
            <a:r>
              <a:rPr lang="en-US" sz="2800" dirty="0">
                <a:solidFill>
                  <a:schemeClr val="bg1"/>
                </a:solidFill>
              </a:rPr>
              <a:t>Shortening fishing season</a:t>
            </a:r>
          </a:p>
        </p:txBody>
      </p:sp>
      <p:pic>
        <p:nvPicPr>
          <p:cNvPr id="4" name="Graphic 3" descr="Fish">
            <a:extLst>
              <a:ext uri="{FF2B5EF4-FFF2-40B4-BE49-F238E27FC236}">
                <a16:creationId xmlns:a16="http://schemas.microsoft.com/office/drawing/2014/main" id="{17E1F7C0-2997-4032-8EBA-863E001C1FB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190821" y="2550430"/>
            <a:ext cx="3342269" cy="3342269"/>
          </a:xfrm>
          <a:prstGeom prst="rect">
            <a:avLst/>
          </a:prstGeom>
        </p:spPr>
      </p:pic>
      <p:pic>
        <p:nvPicPr>
          <p:cNvPr id="29" name="Graphic 28" descr="No sign">
            <a:extLst>
              <a:ext uri="{FF2B5EF4-FFF2-40B4-BE49-F238E27FC236}">
                <a16:creationId xmlns:a16="http://schemas.microsoft.com/office/drawing/2014/main" id="{D63E08BF-D23E-4ADA-848A-7F2E9A71F91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651136" y="3088772"/>
            <a:ext cx="2247369" cy="2247369"/>
          </a:xfrm>
          <a:prstGeom prst="rect">
            <a:avLst/>
          </a:prstGeom>
        </p:spPr>
      </p:pic>
      <p:grpSp>
        <p:nvGrpSpPr>
          <p:cNvPr id="8" name="Group 7">
            <a:extLst>
              <a:ext uri="{FF2B5EF4-FFF2-40B4-BE49-F238E27FC236}">
                <a16:creationId xmlns:a16="http://schemas.microsoft.com/office/drawing/2014/main" id="{AA24FBBE-F8BE-46C5-AD68-53F6F02E0580}"/>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CED80D9C-F663-4515-A403-1B9CDE8347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3351AF49-0C7A-4347-A6BA-9B7B2E5698EA}"/>
                </a:ext>
              </a:extLst>
            </p:cNvPr>
            <p:cNvSpPr txBox="1"/>
            <p:nvPr/>
          </p:nvSpPr>
          <p:spPr>
            <a:xfrm>
              <a:off x="655854" y="1878619"/>
              <a:ext cx="7807571" cy="523220"/>
            </a:xfrm>
            <a:prstGeom prst="rect">
              <a:avLst/>
            </a:prstGeom>
            <a:grpFill/>
          </p:spPr>
          <p:txBody>
            <a:bodyPr wrap="square" rtlCol="0" anchor="ctr">
              <a:spAutoFit/>
            </a:bodyPr>
            <a:lstStyle/>
            <a:p>
              <a:pPr algn="ctr"/>
              <a:r>
                <a:rPr lang="en-US" sz="2800" dirty="0">
                  <a:solidFill>
                    <a:schemeClr val="bg1"/>
                  </a:solidFill>
                </a:rPr>
                <a:t>Can lead to populations being wiped out.</a:t>
              </a:r>
            </a:p>
          </p:txBody>
        </p:sp>
      </p:grpSp>
    </p:spTree>
    <p:extLst>
      <p:ext uri="{BB962C8B-B14F-4D97-AF65-F5344CB8AC3E}">
        <p14:creationId xmlns:p14="http://schemas.microsoft.com/office/powerpoint/2010/main" val="167021115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Positive Externalities in Public Health Programs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97AEF02E-7E18-4ADC-897C-D352F07BA6FA}"/>
              </a:ext>
            </a:extLst>
          </p:cNvPr>
          <p:cNvSpPr/>
          <p:nvPr/>
        </p:nvSpPr>
        <p:spPr>
          <a:xfrm>
            <a:off x="1524001" y="2126242"/>
            <a:ext cx="3199711" cy="260551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Public goods + positive externalities (clean water, public behavior, medicine, etc.)</a:t>
            </a:r>
          </a:p>
        </p:txBody>
      </p:sp>
      <p:sp>
        <p:nvSpPr>
          <p:cNvPr id="8" name="Rectangle 7">
            <a:extLst>
              <a:ext uri="{FF2B5EF4-FFF2-40B4-BE49-F238E27FC236}">
                <a16:creationId xmlns:a16="http://schemas.microsoft.com/office/drawing/2014/main" id="{B257C4AC-C0CE-40A9-A6EF-D4F69CB81B0A}"/>
              </a:ext>
            </a:extLst>
          </p:cNvPr>
          <p:cNvSpPr/>
          <p:nvPr/>
        </p:nvSpPr>
        <p:spPr>
          <a:xfrm>
            <a:off x="7468291" y="2126242"/>
            <a:ext cx="3199711" cy="260551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Longer life expectancy + healthier lives</a:t>
            </a:r>
          </a:p>
        </p:txBody>
      </p:sp>
      <p:sp>
        <p:nvSpPr>
          <p:cNvPr id="3" name="Arrow: Right 2">
            <a:extLst>
              <a:ext uri="{FF2B5EF4-FFF2-40B4-BE49-F238E27FC236}">
                <a16:creationId xmlns:a16="http://schemas.microsoft.com/office/drawing/2014/main" id="{0931D04F-8AB1-4578-AA04-CEA1FF79337B}"/>
              </a:ext>
            </a:extLst>
          </p:cNvPr>
          <p:cNvSpPr/>
          <p:nvPr/>
        </p:nvSpPr>
        <p:spPr>
          <a:xfrm>
            <a:off x="5231568" y="3016770"/>
            <a:ext cx="1753849" cy="824458"/>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213033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18746" y="1333872"/>
            <a:ext cx="9144001" cy="52986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t>Choose the answer that best completes each of the following sentences.</a:t>
            </a:r>
          </a:p>
          <a:p>
            <a:endParaRPr lang="en-US" sz="2000" dirty="0"/>
          </a:p>
          <a:p>
            <a:r>
              <a:rPr lang="en-US" sz="2000" dirty="0"/>
              <a:t>Advances in public health are linked to:</a:t>
            </a:r>
          </a:p>
          <a:p>
            <a:endParaRPr lang="en-US" sz="2000" dirty="0"/>
          </a:p>
          <a:p>
            <a:r>
              <a:rPr lang="en-US" sz="2000" dirty="0"/>
              <a:t>☐ Positive externalities</a:t>
            </a:r>
          </a:p>
          <a:p>
            <a:r>
              <a:rPr lang="en-US" sz="2000" dirty="0"/>
              <a:t>☐ Public goods</a:t>
            </a:r>
          </a:p>
          <a:p>
            <a:r>
              <a:rPr lang="en-US" sz="2000" dirty="0"/>
              <a:t>☐ Negative externalities</a:t>
            </a:r>
          </a:p>
          <a:p>
            <a:r>
              <a:rPr lang="en-US" sz="2000" dirty="0"/>
              <a:t>☐ Private goods</a:t>
            </a:r>
          </a:p>
          <a:p>
            <a:r>
              <a:rPr lang="en-US" sz="2000" dirty="0"/>
              <a:t>☐ Both positive externalities and public goods</a:t>
            </a:r>
          </a:p>
          <a:p>
            <a:endParaRPr lang="en-US" sz="2000" dirty="0"/>
          </a:p>
          <a:p>
            <a:r>
              <a:rPr lang="en-US" sz="2000" dirty="0"/>
              <a:t>The rise in life expectancy stems from the following primary factors:</a:t>
            </a:r>
          </a:p>
          <a:p>
            <a:endParaRPr lang="en-US" sz="2000" dirty="0"/>
          </a:p>
          <a:p>
            <a:r>
              <a:rPr lang="en-US" sz="2000" dirty="0"/>
              <a:t>☐ Systems of providing clean water</a:t>
            </a:r>
          </a:p>
          <a:p>
            <a:r>
              <a:rPr lang="en-US" sz="2000" dirty="0"/>
              <a:t>☐ Changes in public behavior</a:t>
            </a:r>
          </a:p>
          <a:p>
            <a:r>
              <a:rPr lang="en-US" sz="2000" dirty="0"/>
              <a:t>☐ Advances in medicine</a:t>
            </a:r>
          </a:p>
          <a:p>
            <a:r>
              <a:rPr lang="en-US" sz="2000" dirty="0"/>
              <a:t>☐ All of the above</a:t>
            </a:r>
          </a:p>
          <a:p>
            <a:r>
              <a:rPr lang="en-US" sz="2000" dirty="0"/>
              <a:t>☐ None of the above</a:t>
            </a:r>
            <a:endParaRPr lang="en-US" sz="2000" i="1" dirty="0"/>
          </a:p>
        </p:txBody>
      </p:sp>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345267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18746" y="1333872"/>
            <a:ext cx="9144001" cy="52986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t>Choose the answer that best completes each of the following sentences.</a:t>
            </a:r>
          </a:p>
          <a:p>
            <a:endParaRPr lang="en-US" sz="2000" dirty="0"/>
          </a:p>
          <a:p>
            <a:r>
              <a:rPr lang="en-US" sz="2000" dirty="0"/>
              <a:t>Advances in public health are linked to:</a:t>
            </a:r>
          </a:p>
          <a:p>
            <a:endParaRPr lang="en-US" sz="2000" dirty="0"/>
          </a:p>
          <a:p>
            <a:r>
              <a:rPr lang="en-US" sz="2000" dirty="0"/>
              <a:t>☐ Positive externalities</a:t>
            </a:r>
          </a:p>
          <a:p>
            <a:r>
              <a:rPr lang="en-US" sz="2000" dirty="0"/>
              <a:t>☐ Public goods</a:t>
            </a:r>
          </a:p>
          <a:p>
            <a:r>
              <a:rPr lang="en-US" sz="2000" dirty="0"/>
              <a:t>☐ Negative externalities</a:t>
            </a:r>
          </a:p>
          <a:p>
            <a:r>
              <a:rPr lang="en-US" sz="2000" dirty="0"/>
              <a:t>☐ Private goods</a:t>
            </a:r>
          </a:p>
          <a:p>
            <a:r>
              <a:rPr lang="en-US" sz="2000" dirty="0"/>
              <a:t>☐ </a:t>
            </a:r>
            <a:r>
              <a:rPr lang="en-US" sz="2000" b="1" dirty="0"/>
              <a:t>Both positive externalities and public goods</a:t>
            </a:r>
          </a:p>
          <a:p>
            <a:endParaRPr lang="en-US" sz="2000" dirty="0"/>
          </a:p>
          <a:p>
            <a:r>
              <a:rPr lang="en-US" sz="2000" dirty="0"/>
              <a:t>The rise in life expectancy stems from the following primary factors:</a:t>
            </a:r>
          </a:p>
          <a:p>
            <a:endParaRPr lang="en-US" sz="2000" dirty="0"/>
          </a:p>
          <a:p>
            <a:r>
              <a:rPr lang="en-US" sz="2000" dirty="0"/>
              <a:t>☐ Systems of providing clean water</a:t>
            </a:r>
          </a:p>
          <a:p>
            <a:r>
              <a:rPr lang="en-US" sz="2000" dirty="0"/>
              <a:t>☐ Changes in public behavior</a:t>
            </a:r>
          </a:p>
          <a:p>
            <a:r>
              <a:rPr lang="en-US" sz="2000" dirty="0"/>
              <a:t>☐ Advances in medicine</a:t>
            </a:r>
          </a:p>
          <a:p>
            <a:r>
              <a:rPr lang="en-US" sz="2000" dirty="0"/>
              <a:t>☐ </a:t>
            </a:r>
            <a:r>
              <a:rPr lang="en-US" sz="2000" b="1" dirty="0"/>
              <a:t>All of the above</a:t>
            </a:r>
          </a:p>
          <a:p>
            <a:r>
              <a:rPr lang="en-US" sz="2000" dirty="0"/>
              <a:t>☐ None of the above</a:t>
            </a:r>
            <a:endParaRPr lang="en-US" sz="2000" i="1" dirty="0"/>
          </a:p>
        </p:txBody>
      </p:sp>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F76907C4-1356-41BA-B33D-60BC352D45DF}"/>
              </a:ext>
            </a:extLst>
          </p:cNvPr>
          <p:cNvSpPr/>
          <p:nvPr/>
        </p:nvSpPr>
        <p:spPr>
          <a:xfrm>
            <a:off x="1608082" y="3894083"/>
            <a:ext cx="241574" cy="17342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0E0AAD63-0590-49D0-B85C-7868269B6219}"/>
              </a:ext>
            </a:extLst>
          </p:cNvPr>
          <p:cNvSpPr/>
          <p:nvPr/>
        </p:nvSpPr>
        <p:spPr>
          <a:xfrm>
            <a:off x="1592990" y="6030915"/>
            <a:ext cx="241574" cy="17342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6010068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12780"/>
            <a:ext cx="9273061" cy="3785652"/>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public good has two key characteristics: it is nonexcludable and nonrival.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Nonexcludable means that it is costly or impossible for one user to exclude others from using the good.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Nonrival means that when one person uses the good, it does not prevent others from using it.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Markets often have a difficult time producing public goods because free riders will attempt to use the public good without paying for it. </a:t>
            </a:r>
          </a:p>
          <a:p>
            <a:endParaRPr lang="en-US" sz="2000" dirty="0">
              <a:solidFill>
                <a:schemeClr val="bg1"/>
              </a:solidFill>
            </a:endParaRPr>
          </a:p>
        </p:txBody>
      </p:sp>
    </p:spTree>
    <p:extLst>
      <p:ext uri="{BB962C8B-B14F-4D97-AF65-F5344CB8AC3E}">
        <p14:creationId xmlns:p14="http://schemas.microsoft.com/office/powerpoint/2010/main" val="38245319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Example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8" y="1492434"/>
            <a:ext cx="8429625" cy="1439952"/>
            <a:chOff x="542921" y="1664820"/>
            <a:chExt cx="8492547" cy="1608990"/>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608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692332"/>
              <a:ext cx="8058152" cy="1043328"/>
            </a:xfrm>
            <a:prstGeom prst="rect">
              <a:avLst/>
            </a:prstGeom>
            <a:grpFill/>
          </p:spPr>
          <p:txBody>
            <a:bodyPr wrap="square" rtlCol="0">
              <a:spAutoFit/>
            </a:bodyPr>
            <a:lstStyle/>
            <a:p>
              <a:pPr algn="ctr"/>
              <a:r>
                <a:rPr lang="en-US" sz="2100" dirty="0">
                  <a:solidFill>
                    <a:schemeClr val="bg1"/>
                  </a:solidFill>
                </a:rPr>
                <a:t>Eli Whitney (1765–1825) invented the cotton gin, but then Southern cotton planters built their own seed-separating devices with a few minor changes in Whitney's design. When Whitney sued, he found that the courts in Southern states would not uphold his patent rights.</a:t>
              </a:r>
            </a:p>
          </p:txBody>
        </p:sp>
      </p:grpSp>
      <p:pic>
        <p:nvPicPr>
          <p:cNvPr id="3" name="Picture 2" descr="An image of a cotton plant">
            <a:extLst>
              <a:ext uri="{FF2B5EF4-FFF2-40B4-BE49-F238E27FC236}">
                <a16:creationId xmlns:a16="http://schemas.microsoft.com/office/drawing/2014/main" id="{40425349-0A5C-4C65-9552-A8F8CD1745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0041" y="3286911"/>
            <a:ext cx="6011918" cy="3089165"/>
          </a:xfrm>
          <a:prstGeom prst="rect">
            <a:avLst/>
          </a:prstGeom>
        </p:spPr>
      </p:pic>
    </p:spTree>
    <p:extLst>
      <p:ext uri="{BB962C8B-B14F-4D97-AF65-F5344CB8AC3E}">
        <p14:creationId xmlns:p14="http://schemas.microsoft.com/office/powerpoint/2010/main" val="2403120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Externalities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Graphic 7" descr="City">
            <a:extLst>
              <a:ext uri="{FF2B5EF4-FFF2-40B4-BE49-F238E27FC236}">
                <a16:creationId xmlns:a16="http://schemas.microsoft.com/office/drawing/2014/main" id="{E2CD4976-BFE2-4C10-9EAC-57E244DC292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43476" y="4277032"/>
            <a:ext cx="2580968" cy="2580968"/>
          </a:xfrm>
          <a:prstGeom prst="rect">
            <a:avLst/>
          </a:prstGeom>
        </p:spPr>
      </p:pic>
      <p:pic>
        <p:nvPicPr>
          <p:cNvPr id="12" name="Graphic 11" descr="Crane">
            <a:extLst>
              <a:ext uri="{FF2B5EF4-FFF2-40B4-BE49-F238E27FC236}">
                <a16:creationId xmlns:a16="http://schemas.microsoft.com/office/drawing/2014/main" id="{3B977EEC-BBFE-47A6-8378-9002DDB0916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402819" y="4444180"/>
            <a:ext cx="1409528" cy="1409528"/>
          </a:xfrm>
          <a:prstGeom prst="rect">
            <a:avLst/>
          </a:prstGeom>
        </p:spPr>
      </p:pic>
      <p:sp>
        <p:nvSpPr>
          <p:cNvPr id="14" name="Rectangle 13">
            <a:extLst>
              <a:ext uri="{FF2B5EF4-FFF2-40B4-BE49-F238E27FC236}">
                <a16:creationId xmlns:a16="http://schemas.microsoft.com/office/drawing/2014/main" id="{63595F65-C6D9-432E-BE85-E1F74F162028}"/>
              </a:ext>
            </a:extLst>
          </p:cNvPr>
          <p:cNvSpPr/>
          <p:nvPr/>
        </p:nvSpPr>
        <p:spPr>
          <a:xfrm>
            <a:off x="4609526" y="5739839"/>
            <a:ext cx="609600" cy="660844"/>
          </a:xfrm>
          <a:prstGeom prst="rect">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a:t>
              </a:r>
              <a:r>
                <a:rPr lang="en-US" sz="2000" b="1" dirty="0">
                  <a:solidFill>
                    <a:schemeClr val="bg1"/>
                  </a:solidFill>
                </a:rPr>
                <a:t>externality</a:t>
              </a:r>
              <a:r>
                <a:rPr lang="en-US" sz="2000" dirty="0">
                  <a:solidFill>
                    <a:schemeClr val="bg1"/>
                  </a:solidFill>
                </a:rPr>
                <a:t> is the external benefit or harm from an action not experienced by the firm or person taking the action.</a:t>
              </a:r>
            </a:p>
          </p:txBody>
        </p:sp>
      </p:grpSp>
      <p:grpSp>
        <p:nvGrpSpPr>
          <p:cNvPr id="15" name="Group 14">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655854" y="1940174"/>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example of a </a:t>
              </a:r>
              <a:r>
                <a:rPr lang="en-US" sz="2000" b="1" dirty="0">
                  <a:solidFill>
                    <a:schemeClr val="bg1"/>
                  </a:solidFill>
                </a:rPr>
                <a:t>positive externality </a:t>
              </a:r>
              <a:r>
                <a:rPr lang="en-US" sz="2000" dirty="0">
                  <a:solidFill>
                    <a:schemeClr val="bg1"/>
                  </a:solidFill>
                </a:rPr>
                <a:t>is innovation.</a:t>
              </a:r>
            </a:p>
          </p:txBody>
        </p:sp>
      </p:grpSp>
      <p:grpSp>
        <p:nvGrpSpPr>
          <p:cNvPr id="18" name="Group 17">
            <a:extLst>
              <a:ext uri="{FF2B5EF4-FFF2-40B4-BE49-F238E27FC236}">
                <a16:creationId xmlns:a16="http://schemas.microsoft.com/office/drawing/2014/main" id="{DC7C8A2F-F65A-4A21-A747-FD8BABAE19D9}"/>
              </a:ext>
            </a:extLst>
          </p:cNvPr>
          <p:cNvGrpSpPr/>
          <p:nvPr/>
        </p:nvGrpSpPr>
        <p:grpSpPr>
          <a:xfrm>
            <a:off x="2135749" y="342057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AE8E329-6BD5-493D-BC26-A52EA479BE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112B7D4-BECD-4BA8-AE08-71ED88377F57}"/>
                </a:ext>
              </a:extLst>
            </p:cNvPr>
            <p:cNvSpPr txBox="1"/>
            <p:nvPr/>
          </p:nvSpPr>
          <p:spPr>
            <a:xfrm>
              <a:off x="65585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example of a </a:t>
              </a:r>
              <a:r>
                <a:rPr lang="en-US" sz="2000" b="1" dirty="0">
                  <a:solidFill>
                    <a:schemeClr val="bg1"/>
                  </a:solidFill>
                </a:rPr>
                <a:t>negative externality</a:t>
              </a:r>
              <a:r>
                <a:rPr lang="en-US" sz="2000" dirty="0">
                  <a:solidFill>
                    <a:schemeClr val="bg1"/>
                  </a:solidFill>
                </a:rPr>
                <a:t> is pollution.</a:t>
              </a:r>
            </a:p>
          </p:txBody>
        </p:sp>
      </p:grpSp>
    </p:spTree>
    <p:extLst>
      <p:ext uri="{BB962C8B-B14F-4D97-AF65-F5344CB8AC3E}">
        <p14:creationId xmlns:p14="http://schemas.microsoft.com/office/powerpoint/2010/main" val="34476041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Private vs. Social Benefits of Innovation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firm builds a factory or buys a piece of equipment, the firm receives all the economic benefits that result from the investments.</a:t>
              </a:r>
            </a:p>
          </p:txBody>
        </p:sp>
      </p:grpSp>
      <p:grpSp>
        <p:nvGrpSpPr>
          <p:cNvPr id="15" name="Group 14">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655853" y="1786285"/>
              <a:ext cx="794522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firm invests in new technology, the </a:t>
              </a:r>
              <a:r>
                <a:rPr lang="en-US" sz="2000" b="1" dirty="0">
                  <a:solidFill>
                    <a:schemeClr val="bg1"/>
                  </a:solidFill>
                </a:rPr>
                <a:t>private benefits</a:t>
              </a:r>
              <a:r>
                <a:rPr lang="en-US" sz="2000" dirty="0">
                  <a:solidFill>
                    <a:schemeClr val="bg1"/>
                  </a:solidFill>
                </a:rPr>
                <a:t>, or profits, the firm receives are only a portion of the overall social benefits</a:t>
              </a:r>
              <a:r>
                <a:rPr lang="en-US" sz="2000" b="1" dirty="0">
                  <a:solidFill>
                    <a:schemeClr val="bg1"/>
                  </a:solidFill>
                </a:rPr>
                <a:t>.</a:t>
              </a:r>
              <a:endParaRPr lang="en-US" sz="2000" dirty="0">
                <a:solidFill>
                  <a:schemeClr val="bg1"/>
                </a:solidFill>
              </a:endParaRPr>
            </a:p>
          </p:txBody>
        </p:sp>
      </p:grpSp>
      <p:grpSp>
        <p:nvGrpSpPr>
          <p:cNvPr id="21" name="Group 20">
            <a:extLst>
              <a:ext uri="{FF2B5EF4-FFF2-40B4-BE49-F238E27FC236}">
                <a16:creationId xmlns:a16="http://schemas.microsoft.com/office/drawing/2014/main" id="{27A35828-F917-4AC6-81B2-0571D9721EAE}"/>
              </a:ext>
            </a:extLst>
          </p:cNvPr>
          <p:cNvGrpSpPr/>
          <p:nvPr/>
        </p:nvGrpSpPr>
        <p:grpSpPr>
          <a:xfrm>
            <a:off x="2135749" y="342900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EB82F6D7-B1B8-4C4B-8A80-F12288FA5A4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AF798E0B-8DC5-49F0-A1EF-B72EC6727F50}"/>
                </a:ext>
              </a:extLst>
            </p:cNvPr>
            <p:cNvSpPr txBox="1"/>
            <p:nvPr/>
          </p:nvSpPr>
          <p:spPr>
            <a:xfrm>
              <a:off x="65585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social benefits </a:t>
              </a:r>
              <a:r>
                <a:rPr lang="en-US" sz="2000" dirty="0">
                  <a:solidFill>
                    <a:schemeClr val="bg1"/>
                  </a:solidFill>
                </a:rPr>
                <a:t>of an innovation account for the value of all the positive externalities of the new idea or product.</a:t>
              </a:r>
            </a:p>
          </p:txBody>
        </p:sp>
      </p:grpSp>
      <p:grpSp>
        <p:nvGrpSpPr>
          <p:cNvPr id="24" name="Group 23">
            <a:extLst>
              <a:ext uri="{FF2B5EF4-FFF2-40B4-BE49-F238E27FC236}">
                <a16:creationId xmlns:a16="http://schemas.microsoft.com/office/drawing/2014/main" id="{F87B74DD-1BD1-4D14-80DC-2E54B373A535}"/>
              </a:ext>
            </a:extLst>
          </p:cNvPr>
          <p:cNvGrpSpPr/>
          <p:nvPr/>
        </p:nvGrpSpPr>
        <p:grpSpPr>
          <a:xfrm>
            <a:off x="2135749" y="4332146"/>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A1F1DEB5-C0A2-4A84-8229-5E131141C0B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7" name="TextBox 26">
              <a:extLst>
                <a:ext uri="{FF2B5EF4-FFF2-40B4-BE49-F238E27FC236}">
                  <a16:creationId xmlns:a16="http://schemas.microsoft.com/office/drawing/2014/main" id="{287BACDC-1F8E-4E46-80C0-A64CAFC570C9}"/>
                </a:ext>
              </a:extLst>
            </p:cNvPr>
            <p:cNvSpPr txBox="1"/>
            <p:nvPr/>
          </p:nvSpPr>
          <p:spPr>
            <a:xfrm>
              <a:off x="65585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positive externalities are beneficial spillovers to a third party or parties.</a:t>
              </a:r>
            </a:p>
          </p:txBody>
        </p:sp>
      </p:grpSp>
    </p:spTree>
    <p:extLst>
      <p:ext uri="{BB962C8B-B14F-4D97-AF65-F5344CB8AC3E}">
        <p14:creationId xmlns:p14="http://schemas.microsoft.com/office/powerpoint/2010/main" val="7224715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Positive Externality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8" y="1492434"/>
            <a:ext cx="8429625" cy="822960"/>
            <a:chOff x="542921" y="1664820"/>
            <a:chExt cx="8492547" cy="1608990"/>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608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757294"/>
              <a:ext cx="8058152" cy="825378"/>
            </a:xfrm>
            <a:prstGeom prst="rect">
              <a:avLst/>
            </a:prstGeom>
            <a:grpFill/>
          </p:spPr>
          <p:txBody>
            <a:bodyPr wrap="square" rtlCol="0">
              <a:spAutoFit/>
            </a:bodyPr>
            <a:lstStyle/>
            <a:p>
              <a:pPr algn="ctr"/>
              <a:r>
                <a:rPr lang="en-US" sz="2100" dirty="0">
                  <a:solidFill>
                    <a:schemeClr val="bg1"/>
                  </a:solidFill>
                </a:rPr>
                <a:t>The invention of new technology does not only benefit the individual company but others as well.</a:t>
              </a:r>
            </a:p>
          </p:txBody>
        </p:sp>
      </p:grpSp>
      <p:pic>
        <p:nvPicPr>
          <p:cNvPr id="2050" name="Picture 2" descr="A photograph of someone working on a laptop with various symbols of interface superimposed on top of it">
            <a:extLst>
              <a:ext uri="{FF2B5EF4-FFF2-40B4-BE49-F238E27FC236}">
                <a16:creationId xmlns:a16="http://schemas.microsoft.com/office/drawing/2014/main" id="{68E7B44F-F4CA-4DF4-9E04-0BD51435F1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2669919"/>
            <a:ext cx="5715000" cy="3733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15477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Underinvestment in Innovation: Drug Company</a:t>
            </a:r>
          </a:p>
        </p:txBody>
      </p:sp>
      <p:cxnSp>
        <p:nvCxnSpPr>
          <p:cNvPr id="55" name="Straight Connector 54"/>
          <p:cNvCxnSpPr/>
          <p:nvPr/>
        </p:nvCxnSpPr>
        <p:spPr>
          <a:xfrm>
            <a:off x="1881187" y="10617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930D234-C25C-481B-AC8D-FF76911C7A4F}"/>
              </a:ext>
            </a:extLst>
          </p:cNvPr>
          <p:cNvGrpSpPr/>
          <p:nvPr/>
        </p:nvGrpSpPr>
        <p:grpSpPr>
          <a:xfrm>
            <a:off x="1175510" y="1468952"/>
            <a:ext cx="3873227" cy="902233"/>
            <a:chOff x="542923" y="1736761"/>
            <a:chExt cx="8058154" cy="806935"/>
          </a:xfrm>
          <a:solidFill>
            <a:srgbClr val="627981"/>
          </a:solidFill>
        </p:grpSpPr>
        <p:sp>
          <p:nvSpPr>
            <p:cNvPr id="14" name="Rectangle 13">
              <a:extLst>
                <a:ext uri="{FF2B5EF4-FFF2-40B4-BE49-F238E27FC236}">
                  <a16:creationId xmlns:a16="http://schemas.microsoft.com/office/drawing/2014/main" id="{9065986C-6317-46D9-BED5-66296AFD099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E1FCA094-8731-482A-B0D9-01F84AB1252B}"/>
                </a:ext>
              </a:extLst>
            </p:cNvPr>
            <p:cNvSpPr txBox="1"/>
            <p:nvPr/>
          </p:nvSpPr>
          <p:spPr>
            <a:xfrm>
              <a:off x="542923" y="1824421"/>
              <a:ext cx="7807571" cy="31580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Assume a drug company faces a cost of borrowing of 8%.</a:t>
              </a:r>
            </a:p>
          </p:txBody>
        </p:sp>
      </p:grpSp>
      <p:grpSp>
        <p:nvGrpSpPr>
          <p:cNvPr id="17" name="Group 16">
            <a:extLst>
              <a:ext uri="{FF2B5EF4-FFF2-40B4-BE49-F238E27FC236}">
                <a16:creationId xmlns:a16="http://schemas.microsoft.com/office/drawing/2014/main" id="{54857644-C96A-4305-9499-28D3EC324C5F}"/>
              </a:ext>
            </a:extLst>
          </p:cNvPr>
          <p:cNvGrpSpPr/>
          <p:nvPr/>
        </p:nvGrpSpPr>
        <p:grpSpPr>
          <a:xfrm>
            <a:off x="1175509" y="2478605"/>
            <a:ext cx="3873227" cy="1705621"/>
            <a:chOff x="542923" y="1736761"/>
            <a:chExt cx="8058154" cy="1525465"/>
          </a:xfrm>
          <a:solidFill>
            <a:srgbClr val="627981"/>
          </a:solidFill>
        </p:grpSpPr>
        <p:sp>
          <p:nvSpPr>
            <p:cNvPr id="18" name="Rectangle 17">
              <a:extLst>
                <a:ext uri="{FF2B5EF4-FFF2-40B4-BE49-F238E27FC236}">
                  <a16:creationId xmlns:a16="http://schemas.microsoft.com/office/drawing/2014/main" id="{00637F02-F16A-4E62-A538-B303740169C1}"/>
                </a:ext>
              </a:extLst>
            </p:cNvPr>
            <p:cNvSpPr/>
            <p:nvPr/>
          </p:nvSpPr>
          <p:spPr>
            <a:xfrm>
              <a:off x="542923" y="1736761"/>
              <a:ext cx="8058154" cy="15254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9628E02D-7FD9-4887-AA9D-EB09F76610E6}"/>
                </a:ext>
              </a:extLst>
            </p:cNvPr>
            <p:cNvSpPr txBox="1"/>
            <p:nvPr/>
          </p:nvSpPr>
          <p:spPr>
            <a:xfrm>
              <a:off x="542923" y="1782119"/>
              <a:ext cx="7807571" cy="145891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firm receives only the private benefits of investing in R&amp;D, its demand curve for financial capital is shown by </a:t>
              </a:r>
              <a:r>
                <a:rPr lang="en-US" sz="2000" i="1" dirty="0" err="1">
                  <a:solidFill>
                    <a:schemeClr val="bg1"/>
                  </a:solidFill>
                </a:rPr>
                <a:t>D</a:t>
              </a:r>
              <a:r>
                <a:rPr lang="en-US" sz="2000" baseline="-25000" dirty="0" err="1">
                  <a:solidFill>
                    <a:schemeClr val="bg1"/>
                  </a:solidFill>
                </a:rPr>
                <a:t>Private</a:t>
              </a:r>
              <a:r>
                <a:rPr lang="en-US" sz="2000" dirty="0">
                  <a:solidFill>
                    <a:schemeClr val="bg1"/>
                  </a:solidFill>
                </a:rPr>
                <a:t>.</a:t>
              </a:r>
            </a:p>
          </p:txBody>
        </p:sp>
      </p:grpSp>
      <p:grpSp>
        <p:nvGrpSpPr>
          <p:cNvPr id="20" name="Group 19">
            <a:extLst>
              <a:ext uri="{FF2B5EF4-FFF2-40B4-BE49-F238E27FC236}">
                <a16:creationId xmlns:a16="http://schemas.microsoft.com/office/drawing/2014/main" id="{E1135888-959E-4043-88F5-1290D252D583}"/>
              </a:ext>
            </a:extLst>
          </p:cNvPr>
          <p:cNvGrpSpPr/>
          <p:nvPr/>
        </p:nvGrpSpPr>
        <p:grpSpPr>
          <a:xfrm>
            <a:off x="1175509" y="4291647"/>
            <a:ext cx="3873227" cy="1705621"/>
            <a:chOff x="542923" y="1736761"/>
            <a:chExt cx="8058154" cy="2054812"/>
          </a:xfrm>
          <a:solidFill>
            <a:srgbClr val="627981"/>
          </a:solidFill>
        </p:grpSpPr>
        <p:sp>
          <p:nvSpPr>
            <p:cNvPr id="21" name="Rectangle 20">
              <a:extLst>
                <a:ext uri="{FF2B5EF4-FFF2-40B4-BE49-F238E27FC236}">
                  <a16:creationId xmlns:a16="http://schemas.microsoft.com/office/drawing/2014/main" id="{A85011EB-AAA7-475F-9B10-CCA813CBEB6E}"/>
                </a:ext>
              </a:extLst>
            </p:cNvPr>
            <p:cNvSpPr/>
            <p:nvPr/>
          </p:nvSpPr>
          <p:spPr>
            <a:xfrm>
              <a:off x="542923" y="1736761"/>
              <a:ext cx="8058154" cy="205481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3DBEF414-2CC4-44AC-A09D-D4E2C14D60D1}"/>
                </a:ext>
              </a:extLst>
            </p:cNvPr>
            <p:cNvSpPr txBox="1"/>
            <p:nvPr/>
          </p:nvSpPr>
          <p:spPr>
            <a:xfrm>
              <a:off x="542923" y="1782119"/>
              <a:ext cx="7807571" cy="196517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firm could keep the social benefits of its investment for itself, its demand curve is shown by </a:t>
              </a:r>
              <a:r>
                <a:rPr lang="en-US" sz="2000" i="1" dirty="0" err="1">
                  <a:solidFill>
                    <a:schemeClr val="bg1"/>
                  </a:solidFill>
                </a:rPr>
                <a:t>D</a:t>
              </a:r>
              <a:r>
                <a:rPr lang="en-US" sz="2000" baseline="-25000" dirty="0" err="1">
                  <a:solidFill>
                    <a:schemeClr val="bg1"/>
                  </a:solidFill>
                </a:rPr>
                <a:t>Social</a:t>
              </a:r>
              <a:r>
                <a:rPr lang="en-US" sz="2000" dirty="0">
                  <a:solidFill>
                    <a:schemeClr val="bg1"/>
                  </a:solidFill>
                </a:rPr>
                <a:t>.</a:t>
              </a:r>
            </a:p>
          </p:txBody>
        </p:sp>
      </p:grpSp>
      <p:pic>
        <p:nvPicPr>
          <p:cNvPr id="15" name="Picture 14" descr="A graph of Big Drug's social and private demand curves. The supply curve is a horizontal line at 8%. There are two downward-sloping demand curves. The one labeled Dprivate intersects the supply curve at a quantity of financial capital of $30. The one labeled Dsocial is to the right of Dprivate and intersects the supply curve at a quantity of financial capital of $52.">
            <a:extLst>
              <a:ext uri="{FF2B5EF4-FFF2-40B4-BE49-F238E27FC236}">
                <a16:creationId xmlns:a16="http://schemas.microsoft.com/office/drawing/2014/main" id="{AB9A3F92-87F6-4026-9DB2-4869B978059F}"/>
              </a:ext>
            </a:extLst>
          </p:cNvPr>
          <p:cNvPicPr>
            <a:picLocks noChangeAspect="1"/>
          </p:cNvPicPr>
          <p:nvPr/>
        </p:nvPicPr>
        <p:blipFill>
          <a:blip r:embed="rId3"/>
          <a:stretch>
            <a:fillRect/>
          </a:stretch>
        </p:blipFill>
        <p:spPr>
          <a:xfrm>
            <a:off x="5529469" y="1890579"/>
            <a:ext cx="5943600" cy="3878200"/>
          </a:xfrm>
          <a:prstGeom prst="rect">
            <a:avLst/>
          </a:prstGeom>
        </p:spPr>
      </p:pic>
    </p:spTree>
    <p:extLst>
      <p:ext uri="{BB962C8B-B14F-4D97-AF65-F5344CB8AC3E}">
        <p14:creationId xmlns:p14="http://schemas.microsoft.com/office/powerpoint/2010/main" val="34050245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359</TotalTime>
  <Words>5745</Words>
  <Application>Microsoft Office PowerPoint</Application>
  <PresentationFormat>Widescreen</PresentationFormat>
  <Paragraphs>478</Paragraphs>
  <Slides>50</Slides>
  <Notes>43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50</vt:i4>
      </vt:variant>
    </vt:vector>
  </HeadingPairs>
  <TitlesOfParts>
    <vt:vector size="57" baseType="lpstr">
      <vt:lpstr>Arial</vt:lpstr>
      <vt:lpstr>Calibri</vt:lpstr>
      <vt:lpstr>Calibri Light</vt:lpstr>
      <vt:lpstr>Century Gothic</vt:lpstr>
      <vt:lpstr>Courier New</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Sarah Claus</cp:lastModifiedBy>
  <cp:revision>46</cp:revision>
  <dcterms:created xsi:type="dcterms:W3CDTF">2017-06-16T13:06:21Z</dcterms:created>
  <dcterms:modified xsi:type="dcterms:W3CDTF">2022-01-17T18:53:38Z</dcterms:modified>
</cp:coreProperties>
</file>