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367" r:id="rId4"/>
    <p:sldId id="368" r:id="rId5"/>
    <p:sldId id="370" r:id="rId6"/>
    <p:sldId id="369" r:id="rId7"/>
    <p:sldId id="371" r:id="rId8"/>
    <p:sldId id="364" r:id="rId9"/>
    <p:sldId id="290" r:id="rId10"/>
    <p:sldId id="372" r:id="rId11"/>
    <p:sldId id="373" r:id="rId12"/>
    <p:sldId id="374" r:id="rId13"/>
    <p:sldId id="376" r:id="rId14"/>
    <p:sldId id="377" r:id="rId15"/>
    <p:sldId id="3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606"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Cooperation between government-funded universities and the private sector can spur product innovation and create whole new industries. For example, the National Academy of Scientists and the National Academy of Engineers receive federal grants for innovative projects.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713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 </a:t>
            </a:r>
          </a:p>
          <a:p>
            <a:pPr algn="l"/>
            <a:r>
              <a:rPr lang="en-US" sz="1200"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57532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way to increase new technology is to guarantee the innovator an exclusive right to that new product or process. Intellectual property rights include patents, trademarks, and copyrights.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Copyright laws give an author the exclusive legal right over works of literature, music, film/video, and pictures. For example, in 2003, copyright protection for Mickey Mouse was scheduled to run out. Once the copyright had expired, anyone would be able to copy Mickey Mouse cartoons or draw and sell new ones. In 1998, however, the Sonny Bono Copyright Term Extension Act extended the copyright from 75 years to 95 years after publication.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088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Patents give an inventor the exclusive legal right to make, use, or sell their invention for a limited time. For example, if a pharmaceutical firm has a patent on a new drug, no other firm can manufacture or sell that drug for 20 years. Without a patent, the pharmaceutical firm would have to face competition and could earn no more than a normal rate of profit. With a patent, a firm is able to earn monopoly profits on its product for a period of time.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90577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number of applications filed for patents increased substantially beginning in the 1990s, due in part to the invention of the internet.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3911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patents provide an incentive to innovate by protecting the innovator, they are not perfect. For </a:t>
            </a:r>
            <a:r>
              <a:rPr lang="en-US" dirty="0" err="1"/>
              <a:t>example:In</a:t>
            </a:r>
            <a:r>
              <a:rPr lang="en-US" dirty="0"/>
              <a:t> countries that already have patents, economic studies show that inventors receive only one-third to one-half of the total economic value of their inventions. In a fast-moving, high-technology industry like biotechnology or semiconductor design, patents may be almost irrelevant because technology is advancing so quickly. Not every new idea can be protected with a patent or a copyright, like a new way of organizing a factory or a new way of training employees. Patents may sometimes cover too much or be granted too easily. In the early 1970s, Xerox had received over 1,700 patents on various elements of the photocopy machine. Every time Xerox improved the photocopier, it received a patent on the improvement. The 20-year time period for a patent is somewhat arbitrary. Ideally, a patent should cover a long enough period of time for the inventor to earn a good return but not so long that it allows the inventor to charge a monopoly price permanently.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84257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patents and copyright laws are…. laws, there are also other policies that the government can put in place to increase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private sector does not have sufficient incentive to carry out R&amp;D, one possibility is for the government to fund such work directly. While government spending on R&amp;D produces technology that is broadly available for firms to use, it costs taxpayers money. Government spending on R&amp;D can sometimes be directed more for political than scientific or economic reasons.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82438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complementary approach to supporting R&amp;D is to give firms a reduction in taxes depending on how much R&amp;D they do. The federal government refers to this policy as the research and experimentation (R&amp;E) tax credit. Tax breaks for research and development give firms an incentive to invest in research and development.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45891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Governments Can Encourage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0663" y="36429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70014" y="3642947"/>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#2: Tax Breaks for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complementary approach to supporting R&amp;D is to give firms a reduction in taxes depending on how much R&amp;D they do.</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government refers to this policy as the research and experimentation (R&amp;E) tax credit.</a:t>
              </a:r>
            </a:p>
          </p:txBody>
        </p:sp>
      </p:grpSp>
      <p:grpSp>
        <p:nvGrpSpPr>
          <p:cNvPr id="19" name="Group 18">
            <a:extLst>
              <a:ext uri="{FF2B5EF4-FFF2-40B4-BE49-F238E27FC236}">
                <a16:creationId xmlns:a16="http://schemas.microsoft.com/office/drawing/2014/main" id="{3BB7BC93-772F-48FE-828E-1C68E14DA139}"/>
              </a:ext>
            </a:extLst>
          </p:cNvPr>
          <p:cNvGrpSpPr/>
          <p:nvPr/>
        </p:nvGrpSpPr>
        <p:grpSpPr>
          <a:xfrm>
            <a:off x="2192214" y="4131841"/>
            <a:ext cx="2262810" cy="1950907"/>
            <a:chOff x="542923" y="1736761"/>
            <a:chExt cx="8058153" cy="806935"/>
          </a:xfrm>
          <a:solidFill>
            <a:srgbClr val="627981"/>
          </a:solidFill>
        </p:grpSpPr>
        <p:sp>
          <p:nvSpPr>
            <p:cNvPr id="20" name="Rectangle 19">
              <a:extLst>
                <a:ext uri="{FF2B5EF4-FFF2-40B4-BE49-F238E27FC236}">
                  <a16:creationId xmlns:a16="http://schemas.microsoft.com/office/drawing/2014/main" id="{DAF52DEB-6AC5-4233-B013-CD670AECD0F2}"/>
                </a:ext>
              </a:extLst>
            </p:cNvPr>
            <p:cNvSpPr/>
            <p:nvPr/>
          </p:nvSpPr>
          <p:spPr>
            <a:xfrm>
              <a:off x="542923" y="1736761"/>
              <a:ext cx="8058153"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TextBox 20">
              <a:extLst>
                <a:ext uri="{FF2B5EF4-FFF2-40B4-BE49-F238E27FC236}">
                  <a16:creationId xmlns:a16="http://schemas.microsoft.com/office/drawing/2014/main" id="{F2ACE96B-387E-4163-A78E-C3C4D0C1E639}"/>
                </a:ext>
              </a:extLst>
            </p:cNvPr>
            <p:cNvSpPr txBox="1"/>
            <p:nvPr/>
          </p:nvSpPr>
          <p:spPr>
            <a:xfrm>
              <a:off x="668214" y="1907671"/>
              <a:ext cx="7807571" cy="270362"/>
            </a:xfrm>
            <a:prstGeom prst="rect">
              <a:avLst/>
            </a:prstGeom>
            <a:grpFill/>
          </p:spPr>
          <p:txBody>
            <a:bodyPr wrap="square" rtlCol="0">
              <a:spAutoFit/>
            </a:bodyPr>
            <a:lstStyle/>
            <a:p>
              <a:pPr algn="ctr"/>
              <a:r>
                <a:rPr lang="en-US" sz="2000" dirty="0">
                  <a:solidFill>
                    <a:schemeClr val="bg1"/>
                  </a:solidFill>
                </a:rPr>
                <a:t>Tax breaks for research and development</a:t>
              </a:r>
            </a:p>
          </p:txBody>
        </p:sp>
      </p:grpSp>
      <p:grpSp>
        <p:nvGrpSpPr>
          <p:cNvPr id="22" name="Group 21">
            <a:extLst>
              <a:ext uri="{FF2B5EF4-FFF2-40B4-BE49-F238E27FC236}">
                <a16:creationId xmlns:a16="http://schemas.microsoft.com/office/drawing/2014/main" id="{A0D271D1-039B-4BB0-A5E3-9F6B8815E300}"/>
              </a:ext>
            </a:extLst>
          </p:cNvPr>
          <p:cNvGrpSpPr/>
          <p:nvPr/>
        </p:nvGrpSpPr>
        <p:grpSpPr>
          <a:xfrm>
            <a:off x="7870255" y="4131841"/>
            <a:ext cx="2267712" cy="1947672"/>
            <a:chOff x="542923" y="1736761"/>
            <a:chExt cx="8058154" cy="806935"/>
          </a:xfrm>
          <a:solidFill>
            <a:srgbClr val="627981"/>
          </a:solidFill>
        </p:grpSpPr>
        <p:sp>
          <p:nvSpPr>
            <p:cNvPr id="23" name="Rectangle 22">
              <a:extLst>
                <a:ext uri="{FF2B5EF4-FFF2-40B4-BE49-F238E27FC236}">
                  <a16:creationId xmlns:a16="http://schemas.microsoft.com/office/drawing/2014/main" id="{4B0FD00C-A03F-4AE1-8876-8E281DA3D9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TextBox 23">
              <a:extLst>
                <a:ext uri="{FF2B5EF4-FFF2-40B4-BE49-F238E27FC236}">
                  <a16:creationId xmlns:a16="http://schemas.microsoft.com/office/drawing/2014/main" id="{DF05A8DC-1F4E-4398-B47A-01B86E40DE06}"/>
                </a:ext>
              </a:extLst>
            </p:cNvPr>
            <p:cNvSpPr txBox="1"/>
            <p:nvPr/>
          </p:nvSpPr>
          <p:spPr>
            <a:xfrm>
              <a:off x="668213" y="1907955"/>
              <a:ext cx="7807570" cy="387911"/>
            </a:xfrm>
            <a:prstGeom prst="rect">
              <a:avLst/>
            </a:prstGeom>
            <a:grpFill/>
            <a:ln>
              <a:noFill/>
            </a:ln>
          </p:spPr>
          <p:txBody>
            <a:bodyPr wrap="square" rtlCol="0">
              <a:spAutoFit/>
            </a:bodyPr>
            <a:lstStyle/>
            <a:p>
              <a:pPr algn="ctr"/>
              <a:r>
                <a:rPr lang="en-US" sz="2000" dirty="0">
                  <a:solidFill>
                    <a:schemeClr val="bg1"/>
                  </a:solidFill>
                </a:rPr>
                <a:t>Incentive to invest in research and development</a:t>
              </a:r>
            </a:p>
          </p:txBody>
        </p:sp>
      </p:grpSp>
      <p:sp>
        <p:nvSpPr>
          <p:cNvPr id="25" name="Arrow: Right 24">
            <a:extLst>
              <a:ext uri="{FF2B5EF4-FFF2-40B4-BE49-F238E27FC236}">
                <a16:creationId xmlns:a16="http://schemas.microsoft.com/office/drawing/2014/main" id="{5F14DEBE-3C70-4FD0-95E5-DA478875C1A1}"/>
              </a:ext>
            </a:extLst>
          </p:cNvPr>
          <p:cNvSpPr/>
          <p:nvPr/>
        </p:nvSpPr>
        <p:spPr>
          <a:xfrm>
            <a:off x="5183635" y="4816041"/>
            <a:ext cx="1958009" cy="765305"/>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91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#3: Cooperative Research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Cooperation between government-funded universities and the private sector can spur product innovation and create whole new industries.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National Academy of Scientists and the National Academy of Engineers receive federal grants for innovative projects.</a:t>
              </a:r>
            </a:p>
          </p:txBody>
        </p:sp>
      </p:grpSp>
      <p:pic>
        <p:nvPicPr>
          <p:cNvPr id="1026" name="Picture 2" descr="A photograph of scientists conducting research using test tubes and microscopes">
            <a:extLst>
              <a:ext uri="{FF2B5EF4-FFF2-40B4-BE49-F238E27FC236}">
                <a16:creationId xmlns:a16="http://schemas.microsoft.com/office/drawing/2014/main" id="{5F59EC7B-2BD7-42E0-8722-2F17F825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243" y="3659565"/>
            <a:ext cx="4649513" cy="261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1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1" y="1566246"/>
            <a:ext cx="9144001" cy="4401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technology company, and you are trying to develop a unique method to deliver faster internet services at a lower price point than ever before. What are some ways the government can provide incentives for you to develop this new technology, which would obviously provide social benefits?</a:t>
            </a:r>
          </a:p>
          <a:p>
            <a:pPr algn="ctr"/>
            <a:endParaRPr lang="en-US" sz="2000" dirty="0"/>
          </a:p>
          <a:p>
            <a:pPr algn="ctr"/>
            <a:r>
              <a:rPr lang="en-US" sz="2000" i="1" dirty="0"/>
              <a:t>The government could use a variety of policy tools at its disposal, including granting a patent on the technology, providing tax incentives to your company for developing the technology, directly funding the R&amp;D, and helping to form collaborations if they are helpful to your project.</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8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2017504"/>
            <a:ext cx="9273061" cy="3170099"/>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Public policy with regard to technology must often strike a balance. For example, patents provide an incentive for inventors, but they should be limited to genuinely new inventions and not extend forever.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variety of policy tools for increasing the rate of return for new technology and encouraging its development, including direct government funding of R&amp;D, tax incentives for R&amp;D, protection of intellectual property, and forming cooperative relationships between universities and the private sector.</a:t>
            </a:r>
          </a:p>
          <a:p>
            <a:endParaRPr lang="en-US" sz="2000" dirty="0">
              <a:solidFill>
                <a:schemeClr val="bg1"/>
              </a:solidFill>
            </a:endParaRPr>
          </a:p>
        </p:txBody>
      </p:sp>
    </p:spTree>
    <p:extLst>
      <p:ext uri="{BB962C8B-B14F-4D97-AF65-F5344CB8AC3E}">
        <p14:creationId xmlns:p14="http://schemas.microsoft.com/office/powerpoint/2010/main" val="26017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669014"/>
            <a:ext cx="8429626" cy="1463040"/>
            <a:chOff x="542920" y="1664820"/>
            <a:chExt cx="8492548"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0" y="1715075"/>
              <a:ext cx="8492547" cy="1523159"/>
            </a:xfrm>
            <a:prstGeom prst="rect">
              <a:avLst/>
            </a:prstGeom>
            <a:grpFill/>
          </p:spPr>
          <p:txBody>
            <a:bodyPr wrap="square" rtlCol="0">
              <a:spAutoFit/>
            </a:bodyPr>
            <a:lstStyle/>
            <a:p>
              <a:pPr algn="ctr"/>
              <a:r>
                <a:rPr lang="en-US" sz="2100" dirty="0">
                  <a:solidFill>
                    <a:schemeClr val="bg1"/>
                  </a:solidFill>
                </a:rPr>
                <a:t>A number of different government policies can increase the incentives to innovate, including guaranteeing intellectual property rights, government assistance with the costs of research and development (R&amp;D), and cooperative research ventures between universities and companies.</a:t>
              </a:r>
            </a:p>
          </p:txBody>
        </p:sp>
      </p:grpSp>
      <p:pic>
        <p:nvPicPr>
          <p:cNvPr id="3" name="Picture 2" descr="Image of two people shaking hands superimposed over a city skyline">
            <a:extLst>
              <a:ext uri="{FF2B5EF4-FFF2-40B4-BE49-F238E27FC236}">
                <a16:creationId xmlns:a16="http://schemas.microsoft.com/office/drawing/2014/main" id="{19072443-72A5-447F-9490-4A360D3A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544" y="1477161"/>
            <a:ext cx="4436911" cy="2946387"/>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way to increase new technology is to guarantee the innovator an exclusive right to that new product or process.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Intellectual property </a:t>
              </a:r>
              <a:r>
                <a:rPr lang="en-US" sz="2000" dirty="0">
                  <a:solidFill>
                    <a:schemeClr val="bg1"/>
                  </a:solidFill>
                </a:rPr>
                <a:t>rights</a:t>
              </a:r>
              <a:r>
                <a:rPr lang="en-US" sz="2000" b="1" dirty="0">
                  <a:solidFill>
                    <a:schemeClr val="bg1"/>
                  </a:solidFill>
                </a:rPr>
                <a:t> </a:t>
              </a:r>
              <a:r>
                <a:rPr lang="en-US" sz="2000" dirty="0">
                  <a:solidFill>
                    <a:schemeClr val="bg1"/>
                  </a:solidFill>
                </a:rPr>
                <a:t>include patents, trademarks, and copyrights.</a:t>
              </a:r>
            </a:p>
          </p:txBody>
        </p:sp>
      </p:grpSp>
    </p:spTree>
    <p:extLst>
      <p:ext uri="{BB962C8B-B14F-4D97-AF65-F5344CB8AC3E}">
        <p14:creationId xmlns:p14="http://schemas.microsoft.com/office/powerpoint/2010/main" val="382147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Copyright Laws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Copyright laws give an author the exclusive legal right over works of literature, music, film/video, and pictures.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2003, copyright protection for Mickey Mouse was scheduled to run out.</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copyright had expired, anyone would be able to copy Mickey Mouse cartoons or draw and sell new ones.</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1998, however, the Sonny Bono Copyright Term Extension Act extended the copyright from 75 years to 95 years after publication.</a:t>
              </a:r>
            </a:p>
          </p:txBody>
        </p:sp>
      </p:grpSp>
    </p:spTree>
    <p:extLst>
      <p:ext uri="{BB962C8B-B14F-4D97-AF65-F5344CB8AC3E}">
        <p14:creationId xmlns:p14="http://schemas.microsoft.com/office/powerpoint/2010/main" val="66703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Patents give an inventor the exclusive legal right to make, use, or sell their invention for a limited time.</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a pharmaceutical firm has a patent on a new drug, no other firm can manufacture or sell that drug for 20 years.</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patent, the pharmaceutical firm would have to face competition and could earn no more than a normal rate of profit.</a:t>
              </a:r>
            </a:p>
          </p:txBody>
        </p:sp>
      </p:grpSp>
      <p:grpSp>
        <p:nvGrpSpPr>
          <p:cNvPr id="19" name="Group 18">
            <a:extLst>
              <a:ext uri="{FF2B5EF4-FFF2-40B4-BE49-F238E27FC236}">
                <a16:creationId xmlns:a16="http://schemas.microsoft.com/office/drawing/2014/main" id="{F1CC2CE5-A73A-4033-A752-EA7A20188156}"/>
              </a:ext>
            </a:extLst>
          </p:cNvPr>
          <p:cNvGrpSpPr/>
          <p:nvPr/>
        </p:nvGrpSpPr>
        <p:grpSpPr>
          <a:xfrm>
            <a:off x="2135749" y="433214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7A15D1F-0630-4EF6-B7F7-BF1745B24B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A6DD02A2-EE77-4A94-A0A8-29356E2719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patent, a firm is able to earn monopoly profits on its product for a period of time.</a:t>
              </a:r>
            </a:p>
          </p:txBody>
        </p:sp>
      </p:grpSp>
    </p:spTree>
    <p:extLst>
      <p:ext uri="{BB962C8B-B14F-4D97-AF65-F5344CB8AC3E}">
        <p14:creationId xmlns:p14="http://schemas.microsoft.com/office/powerpoint/2010/main" val="82923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Patents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9034890-0C07-4A8F-811C-66361D13F7A9}"/>
              </a:ext>
            </a:extLst>
          </p:cNvPr>
          <p:cNvGrpSpPr/>
          <p:nvPr/>
        </p:nvGrpSpPr>
        <p:grpSpPr>
          <a:xfrm>
            <a:off x="2066921" y="1416537"/>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238E10E6-75E1-4A0B-91C1-E8A5EF8ECB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A5B5C570-25C5-4396-896C-1BE55195089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number of applications filed for patents increased substantially beginning in the 1990s, due in part to the invention of the internet.</a:t>
              </a:r>
            </a:p>
          </p:txBody>
        </p:sp>
      </p:grpSp>
      <p:pic>
        <p:nvPicPr>
          <p:cNvPr id="3" name="Picture 2" descr="A bar graph showing the number of patents filed and granted from 1992 to 2013. The number of patents filed grew substantially from 1992 to 2012. The number of patents granted also grew substantially, but to a lesser degree than patents filed.">
            <a:extLst>
              <a:ext uri="{FF2B5EF4-FFF2-40B4-BE49-F238E27FC236}">
                <a16:creationId xmlns:a16="http://schemas.microsoft.com/office/drawing/2014/main" id="{2B8C6A7C-849F-4F53-A55B-C1941FCAF485}"/>
              </a:ext>
            </a:extLst>
          </p:cNvPr>
          <p:cNvPicPr>
            <a:picLocks noChangeAspect="1"/>
          </p:cNvPicPr>
          <p:nvPr/>
        </p:nvPicPr>
        <p:blipFill>
          <a:blip r:embed="rId3"/>
          <a:stretch>
            <a:fillRect/>
          </a:stretch>
        </p:blipFill>
        <p:spPr>
          <a:xfrm>
            <a:off x="1881187" y="2393540"/>
            <a:ext cx="8429625" cy="4168496"/>
          </a:xfrm>
          <a:prstGeom prst="rect">
            <a:avLst/>
          </a:prstGeom>
        </p:spPr>
      </p:pic>
    </p:spTree>
    <p:extLst>
      <p:ext uri="{BB962C8B-B14F-4D97-AF65-F5344CB8AC3E}">
        <p14:creationId xmlns:p14="http://schemas.microsoft.com/office/powerpoint/2010/main" val="298990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Imperfections of Patents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countries that already have patents, economic studies show that inventors receive only one-third to one-half of the total economic value of their inventions.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fast-moving, high-technology industry like biotechnology or semiconductor design, patents may be almost irrelevant because technology is advancing so quickly.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Not every new idea can be protected with a patent or a copyright, like a new way of organizing a factory or a new way of training employees.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Patents may sometimes cover too much or be granted too easily.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20-year time period for a patent is somewhat arbitrary. Ideally, a patent should cover a long enough period of time for the inventor to earn a good return but not so long that it allows the inventor to charge a monopoly price permanently.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515426"/>
            <a:ext cx="9144000" cy="461665"/>
          </a:xfrm>
          <a:prstGeom prst="rect">
            <a:avLst/>
          </a:prstGeom>
          <a:noFill/>
        </p:spPr>
        <p:txBody>
          <a:bodyPr wrap="square" rtlCol="0">
            <a:spAutoFit/>
          </a:bodyPr>
          <a:lstStyle/>
          <a:p>
            <a:pPr algn="ctr"/>
            <a:r>
              <a:rPr lang="en-US" sz="2400" dirty="0">
                <a:solidFill>
                  <a:srgbClr val="323542"/>
                </a:solidFill>
                <a:latin typeface="Century Gothic" panose="020B0502020202020204" pitchFamily="34" charset="0"/>
              </a:rPr>
              <a:t>Alternative Policies to Encourage Research &amp;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EA6C6A-7F70-4E78-B6DE-EA3566D351CD}"/>
              </a:ext>
            </a:extLst>
          </p:cNvPr>
          <p:cNvSpPr txBox="1"/>
          <p:nvPr/>
        </p:nvSpPr>
        <p:spPr>
          <a:xfrm>
            <a:off x="1459469" y="1446647"/>
            <a:ext cx="9273061" cy="2246769"/>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Because patents are imperfect and do not apply well to all situations, alternative methods of improving the rate of return for inventors of new technology are desirable. </a:t>
            </a:r>
          </a:p>
          <a:p>
            <a:endParaRPr lang="en-US" sz="2000" dirty="0">
              <a:solidFill>
                <a:schemeClr val="bg1"/>
              </a:solidFill>
            </a:endParaRPr>
          </a:p>
          <a:p>
            <a:r>
              <a:rPr lang="en-US" sz="2000" dirty="0">
                <a:solidFill>
                  <a:schemeClr val="bg1"/>
                </a:solidFill>
              </a:rPr>
              <a:t>Possible alternative policies:</a:t>
            </a:r>
          </a:p>
          <a:p>
            <a:pPr marL="342900" indent="-342900">
              <a:buFont typeface="Arial" panose="020B0604020202020204" pitchFamily="34" charset="0"/>
              <a:buChar char="•"/>
            </a:pPr>
            <a:r>
              <a:rPr lang="en-US" sz="2000" dirty="0">
                <a:solidFill>
                  <a:schemeClr val="bg1"/>
                </a:solidFill>
              </a:rPr>
              <a:t>Policy #1: Government Spending on Research and Development</a:t>
            </a:r>
          </a:p>
          <a:p>
            <a:pPr marL="342900" indent="-342900">
              <a:buFont typeface="Arial" panose="020B0604020202020204" pitchFamily="34" charset="0"/>
              <a:buChar char="•"/>
            </a:pPr>
            <a:r>
              <a:rPr lang="en-US" sz="2000" dirty="0">
                <a:solidFill>
                  <a:schemeClr val="bg1"/>
                </a:solidFill>
              </a:rPr>
              <a:t>Policy #2: Tax Breaks for Research and Development</a:t>
            </a:r>
          </a:p>
          <a:p>
            <a:pPr marL="342900" indent="-342900">
              <a:buFont typeface="Arial" panose="020B0604020202020204" pitchFamily="34" charset="0"/>
              <a:buChar char="•"/>
            </a:pPr>
            <a:r>
              <a:rPr lang="en-US" sz="2000" dirty="0">
                <a:solidFill>
                  <a:schemeClr val="bg1"/>
                </a:solidFill>
              </a:rPr>
              <a:t>Policy #3: Cooperative Research</a:t>
            </a:r>
          </a:p>
        </p:txBody>
      </p:sp>
      <p:pic>
        <p:nvPicPr>
          <p:cNvPr id="12" name="Graphic 11" descr="Brain in head">
            <a:extLst>
              <a:ext uri="{FF2B5EF4-FFF2-40B4-BE49-F238E27FC236}">
                <a16:creationId xmlns:a16="http://schemas.microsoft.com/office/drawing/2014/main" id="{C5B64A9F-B013-432C-BB4D-880696D74C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4168" y="3917261"/>
            <a:ext cx="2425313" cy="2425313"/>
          </a:xfrm>
          <a:prstGeom prst="rect">
            <a:avLst/>
          </a:prstGeom>
        </p:spPr>
      </p:pic>
      <p:pic>
        <p:nvPicPr>
          <p:cNvPr id="13" name="Graphic 12" descr="Wrench">
            <a:extLst>
              <a:ext uri="{FF2B5EF4-FFF2-40B4-BE49-F238E27FC236}">
                <a16:creationId xmlns:a16="http://schemas.microsoft.com/office/drawing/2014/main" id="{F5EC6491-323A-4D32-BA79-95DD2E436C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6517" y="3917261"/>
            <a:ext cx="2425313" cy="2425313"/>
          </a:xfrm>
          <a:prstGeom prst="rect">
            <a:avLst/>
          </a:prstGeom>
        </p:spPr>
      </p:pic>
      <p:pic>
        <p:nvPicPr>
          <p:cNvPr id="14" name="Graphic 13" descr="Graphic of a magnifying glass with a line of data inside">
            <a:extLst>
              <a:ext uri="{FF2B5EF4-FFF2-40B4-BE49-F238E27FC236}">
                <a16:creationId xmlns:a16="http://schemas.microsoft.com/office/drawing/2014/main" id="{E1E8ED99-A033-4F1B-935A-30B61B915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4000" y="4073351"/>
            <a:ext cx="2200800" cy="2200800"/>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Policy #1: Government Spending on Research and Development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private sector does not have sufficient incentive to carry out R&amp;D, one possibility is for the government to fund such work directly.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government spending on R&amp;D produces technology that is broadly available for firms to use, it costs taxpayers money.</a:t>
              </a:r>
            </a:p>
          </p:txBody>
        </p:sp>
      </p:grpSp>
      <p:grpSp>
        <p:nvGrpSpPr>
          <p:cNvPr id="12" name="Group 11">
            <a:extLst>
              <a:ext uri="{FF2B5EF4-FFF2-40B4-BE49-F238E27FC236}">
                <a16:creationId xmlns:a16="http://schemas.microsoft.com/office/drawing/2014/main" id="{140C630E-7C20-4B84-9A77-438C9F3139AC}"/>
              </a:ext>
            </a:extLst>
          </p:cNvPr>
          <p:cNvGrpSpPr/>
          <p:nvPr/>
        </p:nvGrpSpPr>
        <p:grpSpPr>
          <a:xfrm>
            <a:off x="2135749" y="342900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C09ABF7-01FE-466E-A650-D1C646BC3A0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2A81313-82E9-4E85-9B41-8FEE2FAC7A7F}"/>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spending on R&amp;D can sometimes be directed more for political than scientific or economic reasons.</a:t>
              </a:r>
            </a:p>
          </p:txBody>
        </p:sp>
      </p:grpSp>
    </p:spTree>
    <p:extLst>
      <p:ext uri="{BB962C8B-B14F-4D97-AF65-F5344CB8AC3E}">
        <p14:creationId xmlns:p14="http://schemas.microsoft.com/office/powerpoint/2010/main" val="127804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1804</Words>
  <Application>Microsoft Office PowerPoint</Application>
  <PresentationFormat>Widescreen</PresentationFormat>
  <Paragraphs>171</Paragraphs>
  <Slides>15</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37</cp:revision>
  <dcterms:created xsi:type="dcterms:W3CDTF">2017-06-16T13:06:21Z</dcterms:created>
  <dcterms:modified xsi:type="dcterms:W3CDTF">2022-01-17T18:55:07Z</dcterms:modified>
</cp:coreProperties>
</file>