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3"/>
  </p:notesMasterIdLst>
  <p:sldIdLst>
    <p:sldId id="256" r:id="rId3"/>
    <p:sldId id="367" r:id="rId4"/>
    <p:sldId id="257" r:id="rId5"/>
    <p:sldId id="289" r:id="rId6"/>
    <p:sldId id="368" r:id="rId7"/>
    <p:sldId id="292" r:id="rId8"/>
    <p:sldId id="369" r:id="rId9"/>
    <p:sldId id="370" r:id="rId10"/>
    <p:sldId id="374" r:id="rId11"/>
    <p:sldId id="375" r:id="rId12"/>
    <p:sldId id="371" r:id="rId13"/>
    <p:sldId id="372" r:id="rId14"/>
    <p:sldId id="373" r:id="rId15"/>
    <p:sldId id="298" r:id="rId16"/>
    <p:sldId id="299" r:id="rId17"/>
    <p:sldId id="300" r:id="rId18"/>
    <p:sldId id="376" r:id="rId19"/>
    <p:sldId id="377" r:id="rId20"/>
    <p:sldId id="364" r:id="rId21"/>
    <p:sldId id="27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a:srgbClr val="2FBEBB"/>
    <a:srgbClr val="FF81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4841" autoAdjust="0"/>
  </p:normalViewPr>
  <p:slideViewPr>
    <p:cSldViewPr snapToGrid="0">
      <p:cViewPr varScale="1">
        <p:scale>
          <a:sx n="107" d="100"/>
          <a:sy n="107" d="100"/>
        </p:scale>
        <p:origin x="750"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797E1-4A27-405C-ACD3-B96D27A99F5F}" type="datetimeFigureOut">
              <a:rPr lang="en-US" smtClean="0"/>
              <a:t>1/17/2022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611CA-4268-4E72-8BFC-C641B4C40515}" type="slidenum">
              <a:rPr lang="en-US" smtClean="0"/>
              <a:t>‹#›</a:t>
            </a:fld>
            <a:endParaRPr lang="en-US"/>
          </a:p>
        </p:txBody>
      </p:sp>
    </p:spTree>
    <p:extLst>
      <p:ext uri="{BB962C8B-B14F-4D97-AF65-F5344CB8AC3E}">
        <p14:creationId xmlns:p14="http://schemas.microsoft.com/office/powerpoint/2010/main" val="223133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While new technology creates positive externalities that spill over to others, the inventor still receives some private return. What about a situation where the positive externalities are so extensive that private firms could not expect to receive any of the social benefit? We call this kind of good a public good.</a:t>
            </a:r>
          </a:p>
        </p:txBody>
      </p:sp>
      <p:sp>
        <p:nvSpPr>
          <p:cNvPr id="4" name="Slide Number Placeholder 3"/>
          <p:cNvSpPr>
            <a:spLocks noGrp="1"/>
          </p:cNvSpPr>
          <p:nvPr>
            <p:ph type="sldNum" sz="quarter" idx="5"/>
          </p:nvPr>
        </p:nvSpPr>
        <p:spPr/>
        <p:txBody>
          <a:bodyPr/>
          <a:lstStyle/>
          <a:p>
            <a:fld id="{DEC611CA-4268-4E72-8BFC-C641B4C40515}" type="slidenum">
              <a:rPr lang="en-US" smtClean="0"/>
              <a:t>2</a:t>
            </a:fld>
            <a:endParaRPr lang="en-US"/>
          </a:p>
        </p:txBody>
      </p:sp>
    </p:spTree>
    <p:extLst>
      <p:ext uri="{BB962C8B-B14F-4D97-AF65-F5344CB8AC3E}">
        <p14:creationId xmlns:p14="http://schemas.microsoft.com/office/powerpoint/2010/main" val="23184504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key insights in paying for public goods are to find a way of ensuring that everyone will contribute and to prevent free riders. For example, if people agree to pay taxes and make decisions about the quantity of public goods, they can defeat the free rider problem. However, government spending and taxes are not the only way to provide public goods. In some cases, markets can produce public goods.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11</a:t>
            </a:fld>
            <a:endParaRPr lang="en-US"/>
          </a:p>
        </p:txBody>
      </p:sp>
    </p:spTree>
    <p:extLst>
      <p:ext uri="{BB962C8B-B14F-4D97-AF65-F5344CB8AC3E}">
        <p14:creationId xmlns:p14="http://schemas.microsoft.com/office/powerpoint/2010/main" val="40710547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Radio is nonexcludable since it would be very difficult to stop someone from receiving the signal once it is broadcast. </a:t>
            </a:r>
            <a:r>
              <a:rPr lang="en-US" sz="1200" kern="1200" dirty="0">
                <a:solidFill>
                  <a:schemeClr val="tx1"/>
                </a:solidFill>
                <a:effectLst/>
                <a:latin typeface="+mn-lt"/>
                <a:ea typeface="+mn-ea"/>
                <a:cs typeface="+mn-cs"/>
              </a:rPr>
              <a:t>It is nonrival since one person listening to the signal does not prevent others from listening as well. Because of these features, it is practically impossible to charge listeners directly for listening to conventional radio broadcasts.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12</a:t>
            </a:fld>
            <a:endParaRPr lang="en-US"/>
          </a:p>
        </p:txBody>
      </p:sp>
    </p:spTree>
    <p:extLst>
      <p:ext uri="{BB962C8B-B14F-4D97-AF65-F5344CB8AC3E}">
        <p14:creationId xmlns:p14="http://schemas.microsoft.com/office/powerpoint/2010/main" val="41595379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There are some goods that do not fall neatly into the categories of private good or public good. While it is easy to classify a pizza as a private good and a city park as a public good, what about an item that is nonexcludable and rivalrous? We call goods that are nonexcludable and rivalrous common resources. For example, in the Caribbean, the queen conch is a large marine mollusk that lives in shallow waters of sea grass.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13</a:t>
            </a:fld>
            <a:endParaRPr lang="en-US"/>
          </a:p>
        </p:txBody>
      </p:sp>
    </p:spTree>
    <p:extLst>
      <p:ext uri="{BB962C8B-B14F-4D97-AF65-F5344CB8AC3E}">
        <p14:creationId xmlns:p14="http://schemas.microsoft.com/office/powerpoint/2010/main" val="1512494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the Caribbean, the queen conch is a large marine mollusk that lives in shallow waters of sea grass. These waters are so shallow and clear that a single diver may harvest many conch in a single day. Not only is conch meat a local delicacy and an important part of the local diet, but artists use the large ornate shells, and craftsmen transform them. Because almost anyone with a small boat, snorkel, and mask can participate in the conch harvest, it is essentially nonexcludable. At the same time, fishing for conch is rivalrous. Once a diver catches one conch, another diver cannot catch it.</a:t>
            </a:r>
          </a:p>
        </p:txBody>
      </p:sp>
      <p:sp>
        <p:nvSpPr>
          <p:cNvPr id="4" name="Slide Number Placeholder 3"/>
          <p:cNvSpPr>
            <a:spLocks noGrp="1"/>
          </p:cNvSpPr>
          <p:nvPr>
            <p:ph type="sldNum" sz="quarter" idx="5"/>
          </p:nvPr>
        </p:nvSpPr>
        <p:spPr/>
        <p:txBody>
          <a:bodyPr/>
          <a:lstStyle/>
          <a:p>
            <a:fld id="{DEC611CA-4268-4E72-8BFC-C641B4C40515}" type="slidenum">
              <a:rPr lang="en-US" smtClean="0"/>
              <a:t>14</a:t>
            </a:fld>
            <a:endParaRPr lang="en-US"/>
          </a:p>
        </p:txBody>
      </p:sp>
    </p:spTree>
    <p:extLst>
      <p:ext uri="{BB962C8B-B14F-4D97-AF65-F5344CB8AC3E}">
        <p14:creationId xmlns:p14="http://schemas.microsoft.com/office/powerpoint/2010/main" val="29102302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Common resources can lead to overharvesting or overuse, wiping out the population. Typical fixes in cases like the conchs would be the government requiring fishing licenses, limiting harvests or shortening the fishing season.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15</a:t>
            </a:fld>
            <a:endParaRPr lang="en-US"/>
          </a:p>
        </p:txBody>
      </p:sp>
    </p:spTree>
    <p:extLst>
      <p:ext uri="{BB962C8B-B14F-4D97-AF65-F5344CB8AC3E}">
        <p14:creationId xmlns:p14="http://schemas.microsoft.com/office/powerpoint/2010/main" val="30457017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rise in life expectancy seems to stem from three primary factors. First, systems for providing clean water and disposing of human waste helped to prevent the transmission of many diseases. Second, changes in public behavior have advanced health. Third, medicine has played a large role.</a:t>
            </a:r>
          </a:p>
        </p:txBody>
      </p:sp>
      <p:sp>
        <p:nvSpPr>
          <p:cNvPr id="4" name="Slide Number Placeholder 3"/>
          <p:cNvSpPr>
            <a:spLocks noGrp="1"/>
          </p:cNvSpPr>
          <p:nvPr>
            <p:ph type="sldNum" sz="quarter" idx="5"/>
          </p:nvPr>
        </p:nvSpPr>
        <p:spPr/>
        <p:txBody>
          <a:bodyPr/>
          <a:lstStyle/>
          <a:p>
            <a:fld id="{DEC611CA-4268-4E72-8BFC-C641B4C40515}" type="slidenum">
              <a:rPr lang="en-US" smtClean="0"/>
              <a:t>16</a:t>
            </a:fld>
            <a:endParaRPr lang="en-US"/>
          </a:p>
        </p:txBody>
      </p:sp>
    </p:spTree>
    <p:extLst>
      <p:ext uri="{BB962C8B-B14F-4D97-AF65-F5344CB8AC3E}">
        <p14:creationId xmlns:p14="http://schemas.microsoft.com/office/powerpoint/2010/main" val="2956732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DEC611CA-4268-4E72-8BFC-C641B4C40515}" type="slidenum">
              <a:rPr lang="en-US" smtClean="0"/>
              <a:t>17</a:t>
            </a:fld>
            <a:endParaRPr lang="en-US"/>
          </a:p>
        </p:txBody>
      </p:sp>
    </p:spTree>
    <p:extLst>
      <p:ext uri="{BB962C8B-B14F-4D97-AF65-F5344CB8AC3E}">
        <p14:creationId xmlns:p14="http://schemas.microsoft.com/office/powerpoint/2010/main" val="34535646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DEC611CA-4268-4E72-8BFC-C641B4C40515}" type="slidenum">
              <a:rPr lang="en-US" smtClean="0"/>
              <a:t>18</a:t>
            </a:fld>
            <a:endParaRPr lang="en-US"/>
          </a:p>
        </p:txBody>
      </p:sp>
    </p:spTree>
    <p:extLst>
      <p:ext uri="{BB962C8B-B14F-4D97-AF65-F5344CB8AC3E}">
        <p14:creationId xmlns:p14="http://schemas.microsoft.com/office/powerpoint/2010/main" val="23038097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Economists have a strict definition of a public good, and it does not necessarily include all goods financed through taxes. The first characteristic, that a public good is nonexcludable, means that it is costly or impossible to exclude someone from using the good. The second characteristic of a public good, that it is nonrival, means that when one person uses the public good, another can also use 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3</a:t>
            </a:fld>
            <a:endParaRPr lang="en-US"/>
          </a:p>
        </p:txBody>
      </p:sp>
    </p:spTree>
    <p:extLst>
      <p:ext uri="{BB962C8B-B14F-4D97-AF65-F5344CB8AC3E}">
        <p14:creationId xmlns:p14="http://schemas.microsoft.com/office/powerpoint/2010/main" val="915901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Nonexcludable</a:t>
            </a:r>
            <a:r>
              <a:rPr lang="en-US" sz="1200" kern="1200" dirty="0">
                <a:solidFill>
                  <a:schemeClr val="tx1"/>
                </a:solidFill>
                <a:effectLst/>
                <a:latin typeface="+mn-lt"/>
                <a:ea typeface="+mn-ea"/>
                <a:cs typeface="+mn-cs"/>
              </a:rPr>
              <a:t> means that it is impossible, or at least cost-prohibitive, to exclude someone from using the good. Using the earlier example of national defense, it protects everyone in a nation, no one is excluded.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4</a:t>
            </a:fld>
            <a:endParaRPr lang="en-US"/>
          </a:p>
        </p:txBody>
      </p:sp>
    </p:spTree>
    <p:extLst>
      <p:ext uri="{BB962C8B-B14F-4D97-AF65-F5344CB8AC3E}">
        <p14:creationId xmlns:p14="http://schemas.microsoft.com/office/powerpoint/2010/main" val="35271664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Nonrival </a:t>
            </a:r>
            <a:r>
              <a:rPr lang="en-US" sz="1200" kern="1200" dirty="0">
                <a:solidFill>
                  <a:schemeClr val="tx1"/>
                </a:solidFill>
                <a:effectLst/>
                <a:latin typeface="+mn-lt"/>
                <a:ea typeface="+mn-ea"/>
                <a:cs typeface="+mn-cs"/>
              </a:rPr>
              <a:t>means that people can use it without taking away use from anyone else - no two people are rivals to consume that good. In other words, my use of national defense doesn’t mean there is less for you to use.</a:t>
            </a:r>
          </a:p>
        </p:txBody>
      </p:sp>
      <p:sp>
        <p:nvSpPr>
          <p:cNvPr id="4" name="Slide Number Placeholder 3"/>
          <p:cNvSpPr>
            <a:spLocks noGrp="1"/>
          </p:cNvSpPr>
          <p:nvPr>
            <p:ph type="sldNum" sz="quarter" idx="5"/>
          </p:nvPr>
        </p:nvSpPr>
        <p:spPr/>
        <p:txBody>
          <a:bodyPr/>
          <a:lstStyle/>
          <a:p>
            <a:fld id="{DEC611CA-4268-4E72-8BFC-C641B4C40515}" type="slidenum">
              <a:rPr lang="en-US" smtClean="0"/>
              <a:t>5</a:t>
            </a:fld>
            <a:endParaRPr lang="en-US"/>
          </a:p>
        </p:txBody>
      </p:sp>
    </p:spTree>
    <p:extLst>
      <p:ext uri="{BB962C8B-B14F-4D97-AF65-F5344CB8AC3E}">
        <p14:creationId xmlns:p14="http://schemas.microsoft.com/office/powerpoint/2010/main" val="4693939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Positive externalities and public goods are closely related concepts. Public goods have positive externalities, like police protection or public health funding. Not all goods and services with positive externalities, however, are public goods. Private companies can invest in new inventions, such as the iPad, and reap profits that may not capture all the social benefits.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6</a:t>
            </a:fld>
            <a:endParaRPr lang="en-US"/>
          </a:p>
        </p:txBody>
      </p:sp>
    </p:spTree>
    <p:extLst>
      <p:ext uri="{BB962C8B-B14F-4D97-AF65-F5344CB8AC3E}">
        <p14:creationId xmlns:p14="http://schemas.microsoft.com/office/powerpoint/2010/main" val="27548183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Private companies find it difficult to produce public goods. When individuals make decisions about buying a public good, a free rider problem can arise. People may have an incentive to let others pay for the public good and "free ride" on the purchases of others. The free rider problem can be reduced by government actions, social pressures, and specific actions, such as collecting payments.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7</a:t>
            </a:fld>
            <a:endParaRPr lang="en-US"/>
          </a:p>
        </p:txBody>
      </p:sp>
    </p:spTree>
    <p:extLst>
      <p:ext uri="{BB962C8B-B14F-4D97-AF65-F5344CB8AC3E}">
        <p14:creationId xmlns:p14="http://schemas.microsoft.com/office/powerpoint/2010/main" val="1208146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Suppose a group of neighbors decided to improve the neighborhood playground by purchasing and installing new equipment. Other neighbors who use the park but did not contribute to the new equipment are considered free riders.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8</a:t>
            </a:fld>
            <a:endParaRPr lang="en-US"/>
          </a:p>
        </p:txBody>
      </p:sp>
    </p:spTree>
    <p:extLst>
      <p:ext uri="{BB962C8B-B14F-4D97-AF65-F5344CB8AC3E}">
        <p14:creationId xmlns:p14="http://schemas.microsoft.com/office/powerpoint/2010/main" val="37845223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dirty="0"/>
              <a:t>Suppose you are a resident of a community with a public park and playground. To prevent excessive wear and tear on the land and resources, a quota regulates the number of hours you can spend at the park. Despite these quotas, the local government believes people are not abiding by the rules and that there is excessive wear and tear on this community resource. What is the likely approach the government would take in this situation?</a:t>
            </a:r>
          </a:p>
          <a:p>
            <a:endParaRPr lang="en-US" dirty="0"/>
          </a:p>
          <a:p>
            <a:endParaRPr lang="en-US" dirty="0"/>
          </a:p>
        </p:txBody>
      </p:sp>
      <p:sp>
        <p:nvSpPr>
          <p:cNvPr id="4" name="Slide Number Placeholder 3"/>
          <p:cNvSpPr>
            <a:spLocks noGrp="1"/>
          </p:cNvSpPr>
          <p:nvPr>
            <p:ph type="sldNum" sz="quarter" idx="5"/>
          </p:nvPr>
        </p:nvSpPr>
        <p:spPr/>
        <p:txBody>
          <a:bodyPr/>
          <a:lstStyle/>
          <a:p>
            <a:fld id="{DEC611CA-4268-4E72-8BFC-C641B4C40515}" type="slidenum">
              <a:rPr lang="en-US" smtClean="0"/>
              <a:t>9</a:t>
            </a:fld>
            <a:endParaRPr lang="en-US"/>
          </a:p>
        </p:txBody>
      </p:sp>
    </p:spTree>
    <p:extLst>
      <p:ext uri="{BB962C8B-B14F-4D97-AF65-F5344CB8AC3E}">
        <p14:creationId xmlns:p14="http://schemas.microsoft.com/office/powerpoint/2010/main" val="5406998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dirty="0"/>
              <a:t>Suppose you are a resident of a community with a public park and playground. To prevent excessive wear and tear on the land and resources, a quota regulates the number of hours you can spend at the park. Despite these quotas, the local government believes people are not abiding by the rules and that there is excessive wear and tear on this community resource. What is the likely approach the government would take in this situation?</a:t>
            </a:r>
          </a:p>
          <a:p>
            <a:endParaRPr lang="en-US" dirty="0"/>
          </a:p>
          <a:p>
            <a:endParaRPr lang="en-US" dirty="0"/>
          </a:p>
        </p:txBody>
      </p:sp>
      <p:sp>
        <p:nvSpPr>
          <p:cNvPr id="4" name="Slide Number Placeholder 3"/>
          <p:cNvSpPr>
            <a:spLocks noGrp="1"/>
          </p:cNvSpPr>
          <p:nvPr>
            <p:ph type="sldNum" sz="quarter" idx="5"/>
          </p:nvPr>
        </p:nvSpPr>
        <p:spPr/>
        <p:txBody>
          <a:bodyPr/>
          <a:lstStyle/>
          <a:p>
            <a:fld id="{DEC611CA-4268-4E72-8BFC-C641B4C40515}" type="slidenum">
              <a:rPr lang="en-US" smtClean="0"/>
              <a:t>10</a:t>
            </a:fld>
            <a:endParaRPr lang="en-US"/>
          </a:p>
        </p:txBody>
      </p:sp>
    </p:spTree>
    <p:extLst>
      <p:ext uri="{BB962C8B-B14F-4D97-AF65-F5344CB8AC3E}">
        <p14:creationId xmlns:p14="http://schemas.microsoft.com/office/powerpoint/2010/main" val="38732085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05361F2-EA40-46D2-9907-10E756597DC8}"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60141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90055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134915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72029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189871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27817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084734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1/17/2022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288215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1/17/2022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407131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1/17/2022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971195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1625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5394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617659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26137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63996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5361F2-EA40-46D2-9907-10E756597DC8}"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79001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5361F2-EA40-46D2-9907-10E756597DC8}" type="datetimeFigureOut">
              <a:rPr lang="en-US" smtClean="0"/>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56235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5361F2-EA40-46D2-9907-10E756597DC8}" type="datetimeFigureOut">
              <a:rPr lang="en-US" smtClean="0"/>
              <a:t>1/17/2022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81881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5361F2-EA40-46D2-9907-10E756597DC8}" type="datetimeFigureOut">
              <a:rPr lang="en-US" smtClean="0"/>
              <a:t>1/17/2022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920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5361F2-EA40-46D2-9907-10E756597DC8}" type="datetimeFigureOut">
              <a:rPr lang="en-US" smtClean="0"/>
              <a:t>1/17/2022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724690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243838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8209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361F2-EA40-46D2-9907-10E756597DC8}" type="datetimeFigureOut">
              <a:rPr lang="en-US" smtClean="0"/>
              <a:t>1/17/2022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ECE39B-1AE0-48C4-A92B-2CE3121A09BD}" type="slidenum">
              <a:rPr lang="en-US" smtClean="0"/>
              <a:t>‹#›</a:t>
            </a:fld>
            <a:endParaRPr lang="en-US"/>
          </a:p>
        </p:txBody>
      </p:sp>
    </p:spTree>
    <p:extLst>
      <p:ext uri="{BB962C8B-B14F-4D97-AF65-F5344CB8AC3E}">
        <p14:creationId xmlns:p14="http://schemas.microsoft.com/office/powerpoint/2010/main" val="1826170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1/17/2022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a:p>
        </p:txBody>
      </p:sp>
    </p:spTree>
    <p:extLst>
      <p:ext uri="{BB962C8B-B14F-4D97-AF65-F5344CB8AC3E}">
        <p14:creationId xmlns:p14="http://schemas.microsoft.com/office/powerpoint/2010/main" val="3419464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2.xml"/><Relationship Id="rId5" Type="http://schemas.openxmlformats.org/officeDocument/2006/relationships/image" Target="../media/image23.png"/><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5.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9" name="TextBox 8"/>
          <p:cNvSpPr txBox="1"/>
          <p:nvPr/>
        </p:nvSpPr>
        <p:spPr>
          <a:xfrm>
            <a:off x="1463488" y="2314603"/>
            <a:ext cx="9265024" cy="1323439"/>
          </a:xfrm>
          <a:prstGeom prst="rect">
            <a:avLst/>
          </a:prstGeom>
          <a:noFill/>
        </p:spPr>
        <p:txBody>
          <a:bodyPr wrap="square" rtlCol="0">
            <a:spAutoFit/>
          </a:bodyPr>
          <a:lstStyle/>
          <a:p>
            <a:pPr lvl="0" algn="ctr"/>
            <a:r>
              <a:rPr lang="en-US" sz="8000">
                <a:solidFill>
                  <a:prstClr val="black">
                    <a:lumMod val="75000"/>
                    <a:lumOff val="25000"/>
                  </a:prstClr>
                </a:solidFill>
                <a:latin typeface="Century Gothic" panose="020B0502020202020204" pitchFamily="34" charset="0"/>
              </a:rPr>
              <a:t>Public </a:t>
            </a:r>
            <a:r>
              <a:rPr lang="en-US" sz="8000" dirty="0">
                <a:solidFill>
                  <a:prstClr val="black">
                    <a:lumMod val="75000"/>
                    <a:lumOff val="25000"/>
                  </a:prstClr>
                </a:solidFill>
                <a:latin typeface="Century Gothic" panose="020B0502020202020204" pitchFamily="34" charset="0"/>
              </a:rPr>
              <a:t>Goods</a:t>
            </a:r>
            <a:endParaRPr lang="en-US" sz="8000" dirty="0">
              <a:solidFill>
                <a:schemeClr val="tx1">
                  <a:lumMod val="75000"/>
                  <a:lumOff val="25000"/>
                </a:schemeClr>
              </a:solidFill>
              <a:latin typeface="Century Gothic" panose="020B0502020202020204" pitchFamily="34" charset="0"/>
            </a:endParaRPr>
          </a:p>
        </p:txBody>
      </p:sp>
      <p:cxnSp>
        <p:nvCxnSpPr>
          <p:cNvPr id="14" name="Straight Connector 13"/>
          <p:cNvCxnSpPr/>
          <p:nvPr/>
        </p:nvCxnSpPr>
        <p:spPr>
          <a:xfrm>
            <a:off x="3071446" y="3750779"/>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3740" y="320479"/>
            <a:ext cx="3565361" cy="553998"/>
          </a:xfrm>
          <a:prstGeom prst="rect">
            <a:avLst/>
          </a:prstGeom>
          <a:solidFill>
            <a:srgbClr val="5A7E83"/>
          </a:solidFill>
        </p:spPr>
        <p:txBody>
          <a:bodyPr wrap="square" rtlCol="0">
            <a:spAutoFit/>
          </a:bodyPr>
          <a:lstStyle/>
          <a:p>
            <a:r>
              <a:rPr lang="en-US" sz="3000" b="1" dirty="0">
                <a:solidFill>
                  <a:schemeClr val="bg1"/>
                </a:solidFill>
                <a:latin typeface="Century Gothic" panose="020B0502020202020204" pitchFamily="34" charset="0"/>
              </a:rPr>
              <a:t>HAWKES</a:t>
            </a:r>
            <a:r>
              <a:rPr lang="en-US" sz="2800" dirty="0">
                <a:solidFill>
                  <a:schemeClr val="bg1"/>
                </a:solidFill>
                <a:latin typeface="Century Gothic" panose="020B0502020202020204" pitchFamily="34" charset="0"/>
              </a:rPr>
              <a:t> LEARNING</a:t>
            </a:r>
          </a:p>
        </p:txBody>
      </p:sp>
      <p:cxnSp>
        <p:nvCxnSpPr>
          <p:cNvPr id="11" name="Straight Connector 10"/>
          <p:cNvCxnSpPr/>
          <p:nvPr/>
        </p:nvCxnSpPr>
        <p:spPr>
          <a:xfrm>
            <a:off x="3071445" y="2232972"/>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B09E5488-F4C8-46F9-BC74-E222CE65441C}"/>
              </a:ext>
            </a:extLst>
          </p:cNvPr>
          <p:cNvSpPr txBox="1"/>
          <p:nvPr/>
        </p:nvSpPr>
        <p:spPr>
          <a:xfrm>
            <a:off x="6768353" y="3750779"/>
            <a:ext cx="2349746" cy="369332"/>
          </a:xfrm>
          <a:prstGeom prst="rect">
            <a:avLst/>
          </a:prstGeom>
          <a:noFill/>
        </p:spPr>
        <p:txBody>
          <a:bodyPr wrap="none" rtlCol="0">
            <a:spAutoFit/>
          </a:bodyPr>
          <a:lstStyle/>
          <a:p>
            <a:r>
              <a:rPr lang="en-US" i="1" dirty="0"/>
              <a:t>Principles of Economics</a:t>
            </a:r>
          </a:p>
        </p:txBody>
      </p:sp>
    </p:spTree>
    <p:extLst>
      <p:ext uri="{BB962C8B-B14F-4D97-AF65-F5344CB8AC3E}">
        <p14:creationId xmlns:p14="http://schemas.microsoft.com/office/powerpoint/2010/main" val="561987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89A161-6A9A-4E1C-AA43-E49524458645}"/>
              </a:ext>
            </a:extLst>
          </p:cNvPr>
          <p:cNvSpPr/>
          <p:nvPr/>
        </p:nvSpPr>
        <p:spPr>
          <a:xfrm>
            <a:off x="1524000" y="1665992"/>
            <a:ext cx="9144001" cy="3840480"/>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Suppose you are a resident of a community with a public park and playground. To prevent excessive wear and tear on the land and resources, a quota regulates the number of hours you can spend at the park. Despite these quotas, the local government believes people are not abiding by the rules and that there is excessive wear and tear on this community resource. What is the likely approach the government would take in this situation?</a:t>
            </a:r>
          </a:p>
          <a:p>
            <a:pPr algn="ctr"/>
            <a:endParaRPr lang="en-US" sz="2000" dirty="0"/>
          </a:p>
          <a:p>
            <a:pPr algn="ctr"/>
            <a:r>
              <a:rPr lang="en-US" sz="2000" i="1" dirty="0"/>
              <a:t>Most likely, the government would ban using the park completely for a period of time to try to ensure that the land could recover and that any needed repairs to the playground could be performed.</a:t>
            </a:r>
          </a:p>
        </p:txBody>
      </p:sp>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Real-World Example</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61163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3999" y="122245"/>
            <a:ext cx="9144000" cy="1015663"/>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The Role of Government in Paying for Public Goods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7606FCA3-F798-4992-9374-51BB75CAC63F}"/>
              </a:ext>
            </a:extLst>
          </p:cNvPr>
          <p:cNvGrpSpPr/>
          <p:nvPr/>
        </p:nvGrpSpPr>
        <p:grpSpPr>
          <a:xfrm>
            <a:off x="2135749" y="1620241"/>
            <a:ext cx="8058154" cy="806935"/>
            <a:chOff x="542923" y="1736761"/>
            <a:chExt cx="8058154" cy="806935"/>
          </a:xfrm>
          <a:solidFill>
            <a:srgbClr val="627981"/>
          </a:solidFill>
        </p:grpSpPr>
        <p:sp>
          <p:nvSpPr>
            <p:cNvPr id="11" name="Rectangle 10">
              <a:extLst>
                <a:ext uri="{FF2B5EF4-FFF2-40B4-BE49-F238E27FC236}">
                  <a16:creationId xmlns:a16="http://schemas.microsoft.com/office/drawing/2014/main" id="{7986250F-BD8E-430B-B75C-2E79DB13AB2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2" name="TextBox 11">
              <a:extLst>
                <a:ext uri="{FF2B5EF4-FFF2-40B4-BE49-F238E27FC236}">
                  <a16:creationId xmlns:a16="http://schemas.microsoft.com/office/drawing/2014/main" id="{73B6100D-E707-4229-8273-754BC8BFC67A}"/>
                </a:ext>
              </a:extLst>
            </p:cNvPr>
            <p:cNvSpPr txBox="1"/>
            <p:nvPr/>
          </p:nvSpPr>
          <p:spPr>
            <a:xfrm>
              <a:off x="655853" y="1794136"/>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key elements of paying for public goods are ensuring that everyone will make a contribution and preventing free riders.</a:t>
              </a:r>
            </a:p>
          </p:txBody>
        </p:sp>
      </p:grpSp>
      <p:grpSp>
        <p:nvGrpSpPr>
          <p:cNvPr id="13" name="Group 12">
            <a:extLst>
              <a:ext uri="{FF2B5EF4-FFF2-40B4-BE49-F238E27FC236}">
                <a16:creationId xmlns:a16="http://schemas.microsoft.com/office/drawing/2014/main" id="{329D0464-A25F-45E6-B729-2B0E64C05487}"/>
              </a:ext>
            </a:extLst>
          </p:cNvPr>
          <p:cNvGrpSpPr/>
          <p:nvPr/>
        </p:nvGrpSpPr>
        <p:grpSpPr>
          <a:xfrm>
            <a:off x="2135749" y="2525854"/>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6BD3DEC5-A093-43B3-8EE4-76251F558756}"/>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5" name="TextBox 14">
              <a:extLst>
                <a:ext uri="{FF2B5EF4-FFF2-40B4-BE49-F238E27FC236}">
                  <a16:creationId xmlns:a16="http://schemas.microsoft.com/office/drawing/2014/main" id="{7694218A-36E4-4EB9-BBC2-B11865FC08A7}"/>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For example, if people agree to pay taxes and make decisions about the quantity of public goods, they can defeat the free rider problem.</a:t>
              </a:r>
            </a:p>
          </p:txBody>
        </p:sp>
      </p:grpSp>
      <p:grpSp>
        <p:nvGrpSpPr>
          <p:cNvPr id="16" name="Group 15">
            <a:extLst>
              <a:ext uri="{FF2B5EF4-FFF2-40B4-BE49-F238E27FC236}">
                <a16:creationId xmlns:a16="http://schemas.microsoft.com/office/drawing/2014/main" id="{BE18EC23-3213-4A05-9540-D48953A9D44F}"/>
              </a:ext>
            </a:extLst>
          </p:cNvPr>
          <p:cNvGrpSpPr/>
          <p:nvPr/>
        </p:nvGrpSpPr>
        <p:grpSpPr>
          <a:xfrm>
            <a:off x="2135749" y="3420572"/>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7442454A-80A9-4C1B-8D5E-12CBF869364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8" name="TextBox 17">
              <a:extLst>
                <a:ext uri="{FF2B5EF4-FFF2-40B4-BE49-F238E27FC236}">
                  <a16:creationId xmlns:a16="http://schemas.microsoft.com/office/drawing/2014/main" id="{BB2CD021-73D8-4F93-9515-8A1BEDC0ABA3}"/>
                </a:ext>
              </a:extLst>
            </p:cNvPr>
            <p:cNvSpPr txBox="1"/>
            <p:nvPr/>
          </p:nvSpPr>
          <p:spPr>
            <a:xfrm>
              <a:off x="599388"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However, government spending and taxes are not the only way to provide public goods.</a:t>
              </a:r>
            </a:p>
          </p:txBody>
        </p:sp>
      </p:grpSp>
      <p:grpSp>
        <p:nvGrpSpPr>
          <p:cNvPr id="19" name="Group 18">
            <a:extLst>
              <a:ext uri="{FF2B5EF4-FFF2-40B4-BE49-F238E27FC236}">
                <a16:creationId xmlns:a16="http://schemas.microsoft.com/office/drawing/2014/main" id="{C904B098-7432-4CF1-9FF5-2E6C29133256}"/>
              </a:ext>
            </a:extLst>
          </p:cNvPr>
          <p:cNvGrpSpPr/>
          <p:nvPr/>
        </p:nvGrpSpPr>
        <p:grpSpPr>
          <a:xfrm>
            <a:off x="2135749" y="4315290"/>
            <a:ext cx="8058154" cy="806935"/>
            <a:chOff x="542923" y="1736761"/>
            <a:chExt cx="8058154" cy="806935"/>
          </a:xfrm>
          <a:solidFill>
            <a:srgbClr val="627981"/>
          </a:solidFill>
        </p:grpSpPr>
        <p:sp>
          <p:nvSpPr>
            <p:cNvPr id="20" name="Rectangle 19">
              <a:extLst>
                <a:ext uri="{FF2B5EF4-FFF2-40B4-BE49-F238E27FC236}">
                  <a16:creationId xmlns:a16="http://schemas.microsoft.com/office/drawing/2014/main" id="{66CAB137-E618-4B16-8E13-BC76490544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1" name="TextBox 20">
              <a:extLst>
                <a:ext uri="{FF2B5EF4-FFF2-40B4-BE49-F238E27FC236}">
                  <a16:creationId xmlns:a16="http://schemas.microsoft.com/office/drawing/2014/main" id="{485D464F-0193-474A-921C-BE5842563FA7}"/>
                </a:ext>
              </a:extLst>
            </p:cNvPr>
            <p:cNvSpPr txBox="1"/>
            <p:nvPr/>
          </p:nvSpPr>
          <p:spPr>
            <a:xfrm>
              <a:off x="599387" y="1892875"/>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some cases, markets can produce public goods.</a:t>
              </a:r>
            </a:p>
          </p:txBody>
        </p:sp>
      </p:grpSp>
    </p:spTree>
    <p:extLst>
      <p:ext uri="{BB962C8B-B14F-4D97-AF65-F5344CB8AC3E}">
        <p14:creationId xmlns:p14="http://schemas.microsoft.com/office/powerpoint/2010/main" val="13095963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3999" y="122245"/>
            <a:ext cx="9144000" cy="1015663"/>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The Role of Government in Paying for Public Goods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C04355F1-F6EE-43FD-BC3E-383F01FD762B}"/>
              </a:ext>
            </a:extLst>
          </p:cNvPr>
          <p:cNvSpPr txBox="1"/>
          <p:nvPr/>
        </p:nvSpPr>
        <p:spPr>
          <a:xfrm>
            <a:off x="2096776" y="4836690"/>
            <a:ext cx="7998448" cy="1708160"/>
          </a:xfrm>
          <a:prstGeom prst="rect">
            <a:avLst/>
          </a:prstGeom>
          <a:solidFill>
            <a:srgbClr val="627981"/>
          </a:solidFill>
        </p:spPr>
        <p:txBody>
          <a:bodyPr wrap="square" rtlCol="0">
            <a:spAutoFit/>
          </a:bodyPr>
          <a:lstStyle/>
          <a:p>
            <a:pPr algn="ctr"/>
            <a:r>
              <a:rPr lang="en-US" sz="2100" dirty="0">
                <a:solidFill>
                  <a:schemeClr val="bg1"/>
                </a:solidFill>
              </a:rPr>
              <a:t>Radio is nonexcludable since it would be very difficult to stop someone from receiving the signal once it is broadcast. It is nonrival since one person listening to the signal does not prevent others from listening as well. Because of these features, it is practically impossible to charge listeners directly for listening to conventional radio broadcasts.</a:t>
            </a:r>
          </a:p>
        </p:txBody>
      </p:sp>
      <p:pic>
        <p:nvPicPr>
          <p:cNvPr id="3" name="Picture 2" descr="A picture of a person turning on their car radio">
            <a:extLst>
              <a:ext uri="{FF2B5EF4-FFF2-40B4-BE49-F238E27FC236}">
                <a16:creationId xmlns:a16="http://schemas.microsoft.com/office/drawing/2014/main" id="{537FB2F8-DAF6-446A-BA3E-68808EE040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2900" y="1415890"/>
            <a:ext cx="3594919" cy="3142819"/>
          </a:xfrm>
          <a:prstGeom prst="rect">
            <a:avLst/>
          </a:prstGeom>
        </p:spPr>
      </p:pic>
    </p:spTree>
    <p:extLst>
      <p:ext uri="{BB962C8B-B14F-4D97-AF65-F5344CB8AC3E}">
        <p14:creationId xmlns:p14="http://schemas.microsoft.com/office/powerpoint/2010/main" val="7902445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3999" y="122245"/>
            <a:ext cx="9144000" cy="1015663"/>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Common Resources and the "Tragedy of the Commons"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7606FCA3-F798-4992-9374-51BB75CAC63F}"/>
              </a:ext>
            </a:extLst>
          </p:cNvPr>
          <p:cNvGrpSpPr/>
          <p:nvPr/>
        </p:nvGrpSpPr>
        <p:grpSpPr>
          <a:xfrm>
            <a:off x="2135749" y="1620241"/>
            <a:ext cx="8058154" cy="806935"/>
            <a:chOff x="542923" y="1736761"/>
            <a:chExt cx="8058154" cy="806935"/>
          </a:xfrm>
          <a:solidFill>
            <a:srgbClr val="627981"/>
          </a:solidFill>
        </p:grpSpPr>
        <p:sp>
          <p:nvSpPr>
            <p:cNvPr id="11" name="Rectangle 10">
              <a:extLst>
                <a:ext uri="{FF2B5EF4-FFF2-40B4-BE49-F238E27FC236}">
                  <a16:creationId xmlns:a16="http://schemas.microsoft.com/office/drawing/2014/main" id="{7986250F-BD8E-430B-B75C-2E79DB13AB2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2" name="TextBox 11">
              <a:extLst>
                <a:ext uri="{FF2B5EF4-FFF2-40B4-BE49-F238E27FC236}">
                  <a16:creationId xmlns:a16="http://schemas.microsoft.com/office/drawing/2014/main" id="{73B6100D-E707-4229-8273-754BC8BFC67A}"/>
                </a:ext>
              </a:extLst>
            </p:cNvPr>
            <p:cNvSpPr txBox="1"/>
            <p:nvPr/>
          </p:nvSpPr>
          <p:spPr>
            <a:xfrm>
              <a:off x="655853" y="1794136"/>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There are some goods that do not fall neatly into the categories of private good or public good.</a:t>
              </a:r>
            </a:p>
          </p:txBody>
        </p:sp>
      </p:grpSp>
      <p:grpSp>
        <p:nvGrpSpPr>
          <p:cNvPr id="13" name="Group 12">
            <a:extLst>
              <a:ext uri="{FF2B5EF4-FFF2-40B4-BE49-F238E27FC236}">
                <a16:creationId xmlns:a16="http://schemas.microsoft.com/office/drawing/2014/main" id="{329D0464-A25F-45E6-B729-2B0E64C05487}"/>
              </a:ext>
            </a:extLst>
          </p:cNvPr>
          <p:cNvGrpSpPr/>
          <p:nvPr/>
        </p:nvGrpSpPr>
        <p:grpSpPr>
          <a:xfrm>
            <a:off x="2135749" y="2525854"/>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6BD3DEC5-A093-43B3-8EE4-76251F558756}"/>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5" name="TextBox 14">
              <a:extLst>
                <a:ext uri="{FF2B5EF4-FFF2-40B4-BE49-F238E27FC236}">
                  <a16:creationId xmlns:a16="http://schemas.microsoft.com/office/drawing/2014/main" id="{7694218A-36E4-4EB9-BBC2-B11865FC08A7}"/>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While it is easy to classify a pizza as a private good and a city park as a public good, what about an item that is nonexcludable and rivalrous?</a:t>
              </a:r>
            </a:p>
          </p:txBody>
        </p:sp>
      </p:grpSp>
      <p:grpSp>
        <p:nvGrpSpPr>
          <p:cNvPr id="16" name="Group 15">
            <a:extLst>
              <a:ext uri="{FF2B5EF4-FFF2-40B4-BE49-F238E27FC236}">
                <a16:creationId xmlns:a16="http://schemas.microsoft.com/office/drawing/2014/main" id="{BE18EC23-3213-4A05-9540-D48953A9D44F}"/>
              </a:ext>
            </a:extLst>
          </p:cNvPr>
          <p:cNvGrpSpPr/>
          <p:nvPr/>
        </p:nvGrpSpPr>
        <p:grpSpPr>
          <a:xfrm>
            <a:off x="2135749" y="3420572"/>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7442454A-80A9-4C1B-8D5E-12CBF869364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8" name="TextBox 17">
              <a:extLst>
                <a:ext uri="{FF2B5EF4-FFF2-40B4-BE49-F238E27FC236}">
                  <a16:creationId xmlns:a16="http://schemas.microsoft.com/office/drawing/2014/main" id="{BB2CD021-73D8-4F93-9515-8A1BEDC0ABA3}"/>
                </a:ext>
              </a:extLst>
            </p:cNvPr>
            <p:cNvSpPr txBox="1"/>
            <p:nvPr/>
          </p:nvSpPr>
          <p:spPr>
            <a:xfrm>
              <a:off x="599388"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We call goods that are nonexcludable and rivalrous common resources.</a:t>
              </a:r>
            </a:p>
          </p:txBody>
        </p:sp>
      </p:grpSp>
      <p:grpSp>
        <p:nvGrpSpPr>
          <p:cNvPr id="19" name="Group 18">
            <a:extLst>
              <a:ext uri="{FF2B5EF4-FFF2-40B4-BE49-F238E27FC236}">
                <a16:creationId xmlns:a16="http://schemas.microsoft.com/office/drawing/2014/main" id="{C904B098-7432-4CF1-9FF5-2E6C29133256}"/>
              </a:ext>
            </a:extLst>
          </p:cNvPr>
          <p:cNvGrpSpPr/>
          <p:nvPr/>
        </p:nvGrpSpPr>
        <p:grpSpPr>
          <a:xfrm>
            <a:off x="2135749" y="4315290"/>
            <a:ext cx="8058154" cy="1065187"/>
            <a:chOff x="542923" y="1736761"/>
            <a:chExt cx="8058154" cy="1065187"/>
          </a:xfrm>
          <a:solidFill>
            <a:srgbClr val="627981"/>
          </a:solidFill>
        </p:grpSpPr>
        <p:sp>
          <p:nvSpPr>
            <p:cNvPr id="20" name="Rectangle 19">
              <a:extLst>
                <a:ext uri="{FF2B5EF4-FFF2-40B4-BE49-F238E27FC236}">
                  <a16:creationId xmlns:a16="http://schemas.microsoft.com/office/drawing/2014/main" id="{66CAB137-E618-4B16-8E13-BC7649054400}"/>
                </a:ext>
              </a:extLst>
            </p:cNvPr>
            <p:cNvSpPr/>
            <p:nvPr/>
          </p:nvSpPr>
          <p:spPr>
            <a:xfrm>
              <a:off x="542923" y="1736761"/>
              <a:ext cx="8058154" cy="106518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1" name="TextBox 20">
              <a:extLst>
                <a:ext uri="{FF2B5EF4-FFF2-40B4-BE49-F238E27FC236}">
                  <a16:creationId xmlns:a16="http://schemas.microsoft.com/office/drawing/2014/main" id="{485D464F-0193-474A-921C-BE5842563FA7}"/>
                </a:ext>
              </a:extLst>
            </p:cNvPr>
            <p:cNvSpPr txBox="1"/>
            <p:nvPr/>
          </p:nvSpPr>
          <p:spPr>
            <a:xfrm>
              <a:off x="599387" y="1786285"/>
              <a:ext cx="7807571"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For example, in the Caribbean, the queen conch is a large marine mollusk that lives in shallow waters of sea grass and is considered a common resource.</a:t>
              </a:r>
            </a:p>
          </p:txBody>
        </p:sp>
      </p:grpSp>
    </p:spTree>
    <p:extLst>
      <p:ext uri="{BB962C8B-B14F-4D97-AF65-F5344CB8AC3E}">
        <p14:creationId xmlns:p14="http://schemas.microsoft.com/office/powerpoint/2010/main" val="17836548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Common Resources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97AEF02E-7E18-4ADC-897C-D352F07BA6FA}"/>
              </a:ext>
            </a:extLst>
          </p:cNvPr>
          <p:cNvSpPr/>
          <p:nvPr/>
        </p:nvSpPr>
        <p:spPr>
          <a:xfrm>
            <a:off x="1881188" y="1603460"/>
            <a:ext cx="3319631" cy="2030081"/>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The queen conch is free, available to most everyone, making it nonexcludable.</a:t>
            </a:r>
          </a:p>
        </p:txBody>
      </p:sp>
      <p:sp>
        <p:nvSpPr>
          <p:cNvPr id="10" name="Rectangle 9">
            <a:extLst>
              <a:ext uri="{FF2B5EF4-FFF2-40B4-BE49-F238E27FC236}">
                <a16:creationId xmlns:a16="http://schemas.microsoft.com/office/drawing/2014/main" id="{24220BD7-D41E-42AF-9FF8-A0EC5229600D}"/>
              </a:ext>
            </a:extLst>
          </p:cNvPr>
          <p:cNvSpPr/>
          <p:nvPr/>
        </p:nvSpPr>
        <p:spPr>
          <a:xfrm>
            <a:off x="6991183" y="1603459"/>
            <a:ext cx="3319631" cy="2030081"/>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But if I get a conch out of the ocean, you can't get that conch, making it rivalrous.</a:t>
            </a:r>
          </a:p>
        </p:txBody>
      </p:sp>
      <p:pic>
        <p:nvPicPr>
          <p:cNvPr id="3" name="Graphic 2" descr="Scuba diving">
            <a:extLst>
              <a:ext uri="{FF2B5EF4-FFF2-40B4-BE49-F238E27FC236}">
                <a16:creationId xmlns:a16="http://schemas.microsoft.com/office/drawing/2014/main" id="{598B1420-8E14-4BA3-A1EB-2B6BDB15750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74664" y="3590201"/>
            <a:ext cx="2129891" cy="2129891"/>
          </a:xfrm>
          <a:prstGeom prst="rect">
            <a:avLst/>
          </a:prstGeom>
        </p:spPr>
      </p:pic>
      <p:pic>
        <p:nvPicPr>
          <p:cNvPr id="7" name="Graphic 6" descr="Tropical scene">
            <a:extLst>
              <a:ext uri="{FF2B5EF4-FFF2-40B4-BE49-F238E27FC236}">
                <a16:creationId xmlns:a16="http://schemas.microsoft.com/office/drawing/2014/main" id="{4AE265C0-BF4C-4F1F-BC11-694D907ABD5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843304" y="3633540"/>
            <a:ext cx="1774032" cy="1774032"/>
          </a:xfrm>
          <a:prstGeom prst="rect">
            <a:avLst/>
          </a:prstGeom>
        </p:spPr>
      </p:pic>
      <p:grpSp>
        <p:nvGrpSpPr>
          <p:cNvPr id="13" name="Group 12">
            <a:extLst>
              <a:ext uri="{FF2B5EF4-FFF2-40B4-BE49-F238E27FC236}">
                <a16:creationId xmlns:a16="http://schemas.microsoft.com/office/drawing/2014/main" id="{857B2F43-D8F9-4AEF-B699-515AD4A60A26}"/>
              </a:ext>
            </a:extLst>
          </p:cNvPr>
          <p:cNvGrpSpPr/>
          <p:nvPr/>
        </p:nvGrpSpPr>
        <p:grpSpPr>
          <a:xfrm>
            <a:off x="4777184" y="5720092"/>
            <a:ext cx="2637632" cy="806935"/>
            <a:chOff x="542923" y="1736761"/>
            <a:chExt cx="8058154" cy="806935"/>
          </a:xfrm>
          <a:solidFill>
            <a:srgbClr val="627981"/>
          </a:solidFill>
        </p:grpSpPr>
        <p:sp>
          <p:nvSpPr>
            <p:cNvPr id="14" name="Rectangle 13">
              <a:extLst>
                <a:ext uri="{FF2B5EF4-FFF2-40B4-BE49-F238E27FC236}">
                  <a16:creationId xmlns:a16="http://schemas.microsoft.com/office/drawing/2014/main" id="{2A95476B-0220-463C-A1C3-41154B48C78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5" name="TextBox 14">
              <a:extLst>
                <a:ext uri="{FF2B5EF4-FFF2-40B4-BE49-F238E27FC236}">
                  <a16:creationId xmlns:a16="http://schemas.microsoft.com/office/drawing/2014/main" id="{4497820A-32A3-43BE-BCAF-192EC51AC482}"/>
                </a:ext>
              </a:extLst>
            </p:cNvPr>
            <p:cNvSpPr txBox="1"/>
            <p:nvPr/>
          </p:nvSpPr>
          <p:spPr>
            <a:xfrm>
              <a:off x="542923" y="1940173"/>
              <a:ext cx="7807571" cy="400110"/>
            </a:xfrm>
            <a:prstGeom prst="rect">
              <a:avLst/>
            </a:prstGeom>
            <a:grpFill/>
          </p:spPr>
          <p:txBody>
            <a:bodyPr wrap="square" rtlCol="0">
              <a:spAutoFit/>
            </a:bodyPr>
            <a:lstStyle/>
            <a:p>
              <a:pPr algn="ctr"/>
              <a:r>
                <a:rPr lang="en-US" sz="2000" dirty="0">
                  <a:solidFill>
                    <a:schemeClr val="bg1"/>
                  </a:solidFill>
                </a:rPr>
                <a:t>Difficult to categorize!</a:t>
              </a:r>
            </a:p>
          </p:txBody>
        </p:sp>
      </p:grpSp>
    </p:spTree>
    <p:extLst>
      <p:ext uri="{BB962C8B-B14F-4D97-AF65-F5344CB8AC3E}">
        <p14:creationId xmlns:p14="http://schemas.microsoft.com/office/powerpoint/2010/main" val="28336123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Overharvesting</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48E9406B-66ED-40D5-BF1A-FC28F994C6C3}"/>
              </a:ext>
            </a:extLst>
          </p:cNvPr>
          <p:cNvSpPr txBox="1"/>
          <p:nvPr/>
        </p:nvSpPr>
        <p:spPr>
          <a:xfrm>
            <a:off x="2293495" y="3313624"/>
            <a:ext cx="4197944" cy="1815882"/>
          </a:xfrm>
          <a:prstGeom prst="rect">
            <a:avLst/>
          </a:prstGeom>
          <a:solidFill>
            <a:srgbClr val="627981"/>
          </a:solidFill>
        </p:spPr>
        <p:txBody>
          <a:bodyPr wrap="none" rtlCol="0">
            <a:spAutoFit/>
          </a:bodyPr>
          <a:lstStyle/>
          <a:p>
            <a:r>
              <a:rPr lang="en-US" sz="2800" dirty="0">
                <a:solidFill>
                  <a:schemeClr val="bg1"/>
                </a:solidFill>
              </a:rPr>
              <a:t>Ways to reduce:</a:t>
            </a:r>
          </a:p>
          <a:p>
            <a:pPr marL="285750" indent="-285750">
              <a:buFont typeface="Arial" panose="020B0604020202020204" pitchFamily="34" charset="0"/>
              <a:buChar char="•"/>
            </a:pPr>
            <a:r>
              <a:rPr lang="en-US" sz="2800" dirty="0">
                <a:solidFill>
                  <a:schemeClr val="bg1"/>
                </a:solidFill>
              </a:rPr>
              <a:t>Requiring fishing licenses</a:t>
            </a:r>
          </a:p>
          <a:p>
            <a:pPr marL="285750" indent="-285750">
              <a:buFont typeface="Arial" panose="020B0604020202020204" pitchFamily="34" charset="0"/>
              <a:buChar char="•"/>
            </a:pPr>
            <a:r>
              <a:rPr lang="en-US" sz="2800" dirty="0">
                <a:solidFill>
                  <a:schemeClr val="bg1"/>
                </a:solidFill>
              </a:rPr>
              <a:t>Limiting harvests</a:t>
            </a:r>
          </a:p>
          <a:p>
            <a:pPr marL="285750" indent="-285750">
              <a:buFont typeface="Arial" panose="020B0604020202020204" pitchFamily="34" charset="0"/>
              <a:buChar char="•"/>
            </a:pPr>
            <a:r>
              <a:rPr lang="en-US" sz="2800" dirty="0">
                <a:solidFill>
                  <a:schemeClr val="bg1"/>
                </a:solidFill>
              </a:rPr>
              <a:t>Shortening fishing season</a:t>
            </a:r>
          </a:p>
        </p:txBody>
      </p:sp>
      <p:pic>
        <p:nvPicPr>
          <p:cNvPr id="4" name="Graphic 3" descr="Fish">
            <a:extLst>
              <a:ext uri="{FF2B5EF4-FFF2-40B4-BE49-F238E27FC236}">
                <a16:creationId xmlns:a16="http://schemas.microsoft.com/office/drawing/2014/main" id="{17E1F7C0-2997-4032-8EBA-863E001C1FB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190821" y="2550430"/>
            <a:ext cx="3342269" cy="3342269"/>
          </a:xfrm>
          <a:prstGeom prst="rect">
            <a:avLst/>
          </a:prstGeom>
        </p:spPr>
      </p:pic>
      <p:pic>
        <p:nvPicPr>
          <p:cNvPr id="29" name="Graphic 28" descr="No sign">
            <a:extLst>
              <a:ext uri="{FF2B5EF4-FFF2-40B4-BE49-F238E27FC236}">
                <a16:creationId xmlns:a16="http://schemas.microsoft.com/office/drawing/2014/main" id="{D63E08BF-D23E-4ADA-848A-7F2E9A71F91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651136" y="3088772"/>
            <a:ext cx="2247369" cy="2247369"/>
          </a:xfrm>
          <a:prstGeom prst="rect">
            <a:avLst/>
          </a:prstGeom>
        </p:spPr>
      </p:pic>
      <p:grpSp>
        <p:nvGrpSpPr>
          <p:cNvPr id="8" name="Group 7">
            <a:extLst>
              <a:ext uri="{FF2B5EF4-FFF2-40B4-BE49-F238E27FC236}">
                <a16:creationId xmlns:a16="http://schemas.microsoft.com/office/drawing/2014/main" id="{AA24FBBE-F8BE-46C5-AD68-53F6F02E0580}"/>
              </a:ext>
            </a:extLst>
          </p:cNvPr>
          <p:cNvGrpSpPr/>
          <p:nvPr/>
        </p:nvGrpSpPr>
        <p:grpSpPr>
          <a:xfrm>
            <a:off x="2135749" y="1620241"/>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CED80D9C-F663-4515-A403-1B9CDE83474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1" name="TextBox 10">
              <a:extLst>
                <a:ext uri="{FF2B5EF4-FFF2-40B4-BE49-F238E27FC236}">
                  <a16:creationId xmlns:a16="http://schemas.microsoft.com/office/drawing/2014/main" id="{3351AF49-0C7A-4347-A6BA-9B7B2E5698EA}"/>
                </a:ext>
              </a:extLst>
            </p:cNvPr>
            <p:cNvSpPr txBox="1"/>
            <p:nvPr/>
          </p:nvSpPr>
          <p:spPr>
            <a:xfrm>
              <a:off x="655854" y="1878619"/>
              <a:ext cx="7807571" cy="523220"/>
            </a:xfrm>
            <a:prstGeom prst="rect">
              <a:avLst/>
            </a:prstGeom>
            <a:grpFill/>
          </p:spPr>
          <p:txBody>
            <a:bodyPr wrap="square" rtlCol="0" anchor="ctr">
              <a:spAutoFit/>
            </a:bodyPr>
            <a:lstStyle/>
            <a:p>
              <a:pPr algn="ctr"/>
              <a:r>
                <a:rPr lang="en-US" sz="2800" dirty="0">
                  <a:solidFill>
                    <a:schemeClr val="bg1"/>
                  </a:solidFill>
                </a:rPr>
                <a:t>Can lead to populations being wiped out.</a:t>
              </a:r>
            </a:p>
          </p:txBody>
        </p:sp>
      </p:grpSp>
    </p:spTree>
    <p:extLst>
      <p:ext uri="{BB962C8B-B14F-4D97-AF65-F5344CB8AC3E}">
        <p14:creationId xmlns:p14="http://schemas.microsoft.com/office/powerpoint/2010/main" val="16702111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Positive Externalities in Public Health Programs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97AEF02E-7E18-4ADC-897C-D352F07BA6FA}"/>
              </a:ext>
            </a:extLst>
          </p:cNvPr>
          <p:cNvSpPr/>
          <p:nvPr/>
        </p:nvSpPr>
        <p:spPr>
          <a:xfrm>
            <a:off x="1524001" y="2126242"/>
            <a:ext cx="3199711" cy="2605515"/>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Public goods + positive externalities (clean water, public behavior, medicine, etc.)</a:t>
            </a:r>
          </a:p>
        </p:txBody>
      </p:sp>
      <p:sp>
        <p:nvSpPr>
          <p:cNvPr id="8" name="Rectangle 7">
            <a:extLst>
              <a:ext uri="{FF2B5EF4-FFF2-40B4-BE49-F238E27FC236}">
                <a16:creationId xmlns:a16="http://schemas.microsoft.com/office/drawing/2014/main" id="{B257C4AC-C0CE-40A9-A6EF-D4F69CB81B0A}"/>
              </a:ext>
            </a:extLst>
          </p:cNvPr>
          <p:cNvSpPr/>
          <p:nvPr/>
        </p:nvSpPr>
        <p:spPr>
          <a:xfrm>
            <a:off x="7468291" y="2126242"/>
            <a:ext cx="3199711" cy="2605515"/>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Longer life expectancy + healthier lives</a:t>
            </a:r>
          </a:p>
        </p:txBody>
      </p:sp>
      <p:sp>
        <p:nvSpPr>
          <p:cNvPr id="3" name="Arrow: Right 2">
            <a:extLst>
              <a:ext uri="{FF2B5EF4-FFF2-40B4-BE49-F238E27FC236}">
                <a16:creationId xmlns:a16="http://schemas.microsoft.com/office/drawing/2014/main" id="{0931D04F-8AB1-4578-AA04-CEA1FF79337B}"/>
              </a:ext>
            </a:extLst>
          </p:cNvPr>
          <p:cNvSpPr/>
          <p:nvPr/>
        </p:nvSpPr>
        <p:spPr>
          <a:xfrm>
            <a:off x="5231568" y="3016770"/>
            <a:ext cx="1753849" cy="824458"/>
          </a:xfrm>
          <a:prstGeom prst="rightArrow">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13033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89A161-6A9A-4E1C-AA43-E49524458645}"/>
              </a:ext>
            </a:extLst>
          </p:cNvPr>
          <p:cNvSpPr/>
          <p:nvPr/>
        </p:nvSpPr>
        <p:spPr>
          <a:xfrm>
            <a:off x="1518746" y="1333872"/>
            <a:ext cx="9144001" cy="5298624"/>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t>Choose the answer that best completes each of the following sentences.</a:t>
            </a:r>
          </a:p>
          <a:p>
            <a:endParaRPr lang="en-US" sz="2000" dirty="0"/>
          </a:p>
          <a:p>
            <a:r>
              <a:rPr lang="en-US" sz="2000" dirty="0"/>
              <a:t>Advances in public health are linked to:</a:t>
            </a:r>
          </a:p>
          <a:p>
            <a:endParaRPr lang="en-US" sz="2000" dirty="0"/>
          </a:p>
          <a:p>
            <a:r>
              <a:rPr lang="en-US" sz="2000" dirty="0"/>
              <a:t>☐ Positive externalities</a:t>
            </a:r>
          </a:p>
          <a:p>
            <a:r>
              <a:rPr lang="en-US" sz="2000" dirty="0"/>
              <a:t>☐ Public goods</a:t>
            </a:r>
          </a:p>
          <a:p>
            <a:r>
              <a:rPr lang="en-US" sz="2000" dirty="0"/>
              <a:t>☐ Negative externalities</a:t>
            </a:r>
          </a:p>
          <a:p>
            <a:r>
              <a:rPr lang="en-US" sz="2000" dirty="0"/>
              <a:t>☐ Private goods</a:t>
            </a:r>
          </a:p>
          <a:p>
            <a:r>
              <a:rPr lang="en-US" sz="2000" dirty="0"/>
              <a:t>☐ Both positive externalities and public goods</a:t>
            </a:r>
          </a:p>
          <a:p>
            <a:endParaRPr lang="en-US" sz="2000" dirty="0"/>
          </a:p>
          <a:p>
            <a:r>
              <a:rPr lang="en-US" sz="2000" dirty="0"/>
              <a:t>The rise in life expectancy stems from the following primary factors:</a:t>
            </a:r>
          </a:p>
          <a:p>
            <a:endParaRPr lang="en-US" sz="2000" dirty="0"/>
          </a:p>
          <a:p>
            <a:r>
              <a:rPr lang="en-US" sz="2000" dirty="0"/>
              <a:t>☐ Systems of providing clean water</a:t>
            </a:r>
          </a:p>
          <a:p>
            <a:r>
              <a:rPr lang="en-US" sz="2000" dirty="0"/>
              <a:t>☐ Changes in public behavior</a:t>
            </a:r>
          </a:p>
          <a:p>
            <a:r>
              <a:rPr lang="en-US" sz="2000" dirty="0"/>
              <a:t>☐ Advances in medicine</a:t>
            </a:r>
          </a:p>
          <a:p>
            <a:r>
              <a:rPr lang="en-US" sz="2000" dirty="0"/>
              <a:t>☐ All of the above</a:t>
            </a:r>
          </a:p>
          <a:p>
            <a:r>
              <a:rPr lang="en-US" sz="2000" dirty="0"/>
              <a:t>☐ None of the above</a:t>
            </a:r>
            <a:endParaRPr lang="en-US" sz="2000" i="1" dirty="0"/>
          </a:p>
        </p:txBody>
      </p:sp>
      <p:sp>
        <p:nvSpPr>
          <p:cNvPr id="26" name="TextBox 25"/>
          <p:cNvSpPr txBox="1"/>
          <p:nvPr/>
        </p:nvSpPr>
        <p:spPr>
          <a:xfrm>
            <a:off x="1524001" y="288568"/>
            <a:ext cx="9144000" cy="553998"/>
          </a:xfrm>
          <a:prstGeom prst="rect">
            <a:avLst/>
          </a:prstGeom>
          <a:noFill/>
        </p:spPr>
        <p:txBody>
          <a:bodyPr wrap="square" rtlCol="0">
            <a:spAutoFit/>
          </a:bodyPr>
          <a:lstStyle/>
          <a:p>
            <a:pPr algn="ctr"/>
            <a:r>
              <a:rPr lang="en-US" sz="3000" dirty="0">
                <a:latin typeface="Century Gothic" panose="020B0502020202020204" pitchFamily="34" charset="0"/>
              </a:rPr>
              <a:t>On Your Own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34526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89A161-6A9A-4E1C-AA43-E49524458645}"/>
              </a:ext>
            </a:extLst>
          </p:cNvPr>
          <p:cNvSpPr/>
          <p:nvPr/>
        </p:nvSpPr>
        <p:spPr>
          <a:xfrm>
            <a:off x="1518746" y="1333872"/>
            <a:ext cx="9144001" cy="5298624"/>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t>Choose the answer that best completes each of the following sentences.</a:t>
            </a:r>
          </a:p>
          <a:p>
            <a:endParaRPr lang="en-US" sz="2000" dirty="0"/>
          </a:p>
          <a:p>
            <a:r>
              <a:rPr lang="en-US" sz="2000" dirty="0"/>
              <a:t>Advances in public health are linked to:</a:t>
            </a:r>
          </a:p>
          <a:p>
            <a:endParaRPr lang="en-US" sz="2000" dirty="0"/>
          </a:p>
          <a:p>
            <a:r>
              <a:rPr lang="en-US" sz="2000" dirty="0"/>
              <a:t>☐ Positive externalities</a:t>
            </a:r>
          </a:p>
          <a:p>
            <a:r>
              <a:rPr lang="en-US" sz="2000" dirty="0"/>
              <a:t>☐ Public goods</a:t>
            </a:r>
          </a:p>
          <a:p>
            <a:r>
              <a:rPr lang="en-US" sz="2000" dirty="0"/>
              <a:t>☐ Negative externalities</a:t>
            </a:r>
          </a:p>
          <a:p>
            <a:r>
              <a:rPr lang="en-US" sz="2000" dirty="0"/>
              <a:t>☐ Private goods</a:t>
            </a:r>
          </a:p>
          <a:p>
            <a:r>
              <a:rPr lang="en-US" sz="2000" dirty="0"/>
              <a:t>☐ </a:t>
            </a:r>
            <a:r>
              <a:rPr lang="en-US" sz="2000" b="1" dirty="0"/>
              <a:t>Both positive externalities and public goods</a:t>
            </a:r>
          </a:p>
          <a:p>
            <a:endParaRPr lang="en-US" sz="2000" dirty="0"/>
          </a:p>
          <a:p>
            <a:r>
              <a:rPr lang="en-US" sz="2000" dirty="0"/>
              <a:t>The rise in life expectancy stems from the following primary factors:</a:t>
            </a:r>
          </a:p>
          <a:p>
            <a:endParaRPr lang="en-US" sz="2000" dirty="0"/>
          </a:p>
          <a:p>
            <a:r>
              <a:rPr lang="en-US" sz="2000" dirty="0"/>
              <a:t>☐ Systems of providing clean water</a:t>
            </a:r>
          </a:p>
          <a:p>
            <a:r>
              <a:rPr lang="en-US" sz="2000" dirty="0"/>
              <a:t>☐ Changes in public behavior</a:t>
            </a:r>
          </a:p>
          <a:p>
            <a:r>
              <a:rPr lang="en-US" sz="2000" dirty="0"/>
              <a:t>☐ Advances in medicine</a:t>
            </a:r>
          </a:p>
          <a:p>
            <a:r>
              <a:rPr lang="en-US" sz="2000" dirty="0"/>
              <a:t>☐ </a:t>
            </a:r>
            <a:r>
              <a:rPr lang="en-US" sz="2000" b="1" dirty="0"/>
              <a:t>All of the above</a:t>
            </a:r>
          </a:p>
          <a:p>
            <a:r>
              <a:rPr lang="en-US" sz="2000" dirty="0"/>
              <a:t>☐ None of the above</a:t>
            </a:r>
            <a:endParaRPr lang="en-US" sz="2000" i="1" dirty="0"/>
          </a:p>
        </p:txBody>
      </p:sp>
      <p:sp>
        <p:nvSpPr>
          <p:cNvPr id="26" name="TextBox 25"/>
          <p:cNvSpPr txBox="1"/>
          <p:nvPr/>
        </p:nvSpPr>
        <p:spPr>
          <a:xfrm>
            <a:off x="1524001" y="288568"/>
            <a:ext cx="9144000" cy="553998"/>
          </a:xfrm>
          <a:prstGeom prst="rect">
            <a:avLst/>
          </a:prstGeom>
          <a:noFill/>
        </p:spPr>
        <p:txBody>
          <a:bodyPr wrap="square" rtlCol="0">
            <a:spAutoFit/>
          </a:bodyPr>
          <a:lstStyle/>
          <a:p>
            <a:pPr algn="ctr"/>
            <a:r>
              <a:rPr lang="en-US" sz="3000" dirty="0">
                <a:latin typeface="Century Gothic" panose="020B0502020202020204" pitchFamily="34" charset="0"/>
              </a:rPr>
              <a:t>On Your Own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F76907C4-1356-41BA-B33D-60BC352D45DF}"/>
              </a:ext>
            </a:extLst>
          </p:cNvPr>
          <p:cNvSpPr/>
          <p:nvPr/>
        </p:nvSpPr>
        <p:spPr>
          <a:xfrm>
            <a:off x="1608082" y="3894083"/>
            <a:ext cx="241574" cy="17342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E0AAD63-0590-49D0-B85C-7868269B6219}"/>
              </a:ext>
            </a:extLst>
          </p:cNvPr>
          <p:cNvSpPr/>
          <p:nvPr/>
        </p:nvSpPr>
        <p:spPr>
          <a:xfrm>
            <a:off x="1592990" y="6030915"/>
            <a:ext cx="241574" cy="17342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01006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Summary</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712780"/>
            <a:ext cx="9273061" cy="3785652"/>
          </a:xfrm>
          <a:prstGeom prst="rect">
            <a:avLst/>
          </a:prstGeom>
          <a:solidFill>
            <a:srgbClr val="627981"/>
          </a:solidFill>
          <a:ln>
            <a:solidFill>
              <a:srgbClr val="627981"/>
            </a:solidFill>
          </a:ln>
        </p:spPr>
        <p:txBody>
          <a:bodyPr wrap="square" rtlCol="0" anchor="ctr">
            <a:spAutoFit/>
          </a:bodyPr>
          <a:lstStyle/>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A public good has two key characteristics: it is nonexcludable and nonrival.</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Nonexcludable means that it is costly or impossible for one user to exclude others from using the good.</a:t>
            </a:r>
          </a:p>
          <a:p>
            <a:endParaRPr lang="en-US" sz="2000" dirty="0">
              <a:solidFill>
                <a:schemeClr val="bg1"/>
              </a:solidFill>
            </a:endParaRPr>
          </a:p>
          <a:p>
            <a:pPr marL="342900" indent="-342900">
              <a:buFont typeface="Arial" panose="020B0604020202020204" pitchFamily="34" charset="0"/>
              <a:buChar char="•"/>
            </a:pPr>
            <a:r>
              <a:rPr lang="en-US" sz="2000">
                <a:solidFill>
                  <a:schemeClr val="bg1"/>
                </a:solidFill>
              </a:rPr>
              <a:t>Nonrival </a:t>
            </a:r>
            <a:r>
              <a:rPr lang="en-US" sz="2000" dirty="0">
                <a:solidFill>
                  <a:schemeClr val="bg1"/>
                </a:solidFill>
              </a:rPr>
              <a:t>means that when one person uses the good, it does not prevent others from using it.</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Markets often have a difficult time producing public goods because free riders will attempt to use the public good without paying for it. </a:t>
            </a:r>
          </a:p>
          <a:p>
            <a:endParaRPr lang="en-US" sz="2000" dirty="0">
              <a:solidFill>
                <a:schemeClr val="bg1"/>
              </a:solidFill>
            </a:endParaRPr>
          </a:p>
        </p:txBody>
      </p:sp>
    </p:spTree>
    <p:extLst>
      <p:ext uri="{BB962C8B-B14F-4D97-AF65-F5344CB8AC3E}">
        <p14:creationId xmlns:p14="http://schemas.microsoft.com/office/powerpoint/2010/main" val="17449790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latin typeface="Century Gothic" panose="020B0502020202020204" pitchFamily="34" charset="0"/>
              </a:rPr>
              <a:t>Public Goods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635484E1-69B7-45C0-93D1-3E34A99FCB56}"/>
              </a:ext>
            </a:extLst>
          </p:cNvPr>
          <p:cNvGrpSpPr/>
          <p:nvPr/>
        </p:nvGrpSpPr>
        <p:grpSpPr>
          <a:xfrm>
            <a:off x="1881187" y="4524704"/>
            <a:ext cx="8429625" cy="1994849"/>
            <a:chOff x="542921" y="1664820"/>
            <a:chExt cx="8492547" cy="1608990"/>
          </a:xfrm>
          <a:solidFill>
            <a:srgbClr val="627981"/>
          </a:solidFill>
        </p:grpSpPr>
        <p:sp>
          <p:nvSpPr>
            <p:cNvPr id="18" name="Rectangle 17">
              <a:extLst>
                <a:ext uri="{FF2B5EF4-FFF2-40B4-BE49-F238E27FC236}">
                  <a16:creationId xmlns:a16="http://schemas.microsoft.com/office/drawing/2014/main" id="{BE287EA0-C514-4801-82FD-5FBC9C140EEE}"/>
                </a:ext>
              </a:extLst>
            </p:cNvPr>
            <p:cNvSpPr/>
            <p:nvPr/>
          </p:nvSpPr>
          <p:spPr>
            <a:xfrm>
              <a:off x="542921" y="1664820"/>
              <a:ext cx="8492547" cy="16089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9" name="TextBox 18">
              <a:extLst>
                <a:ext uri="{FF2B5EF4-FFF2-40B4-BE49-F238E27FC236}">
                  <a16:creationId xmlns:a16="http://schemas.microsoft.com/office/drawing/2014/main" id="{3BA1613B-4FD4-4AE6-8FFB-1A1AD1551B09}"/>
                </a:ext>
              </a:extLst>
            </p:cNvPr>
            <p:cNvSpPr txBox="1"/>
            <p:nvPr/>
          </p:nvSpPr>
          <p:spPr>
            <a:xfrm>
              <a:off x="760117" y="1771959"/>
              <a:ext cx="8058152" cy="1286771"/>
            </a:xfrm>
            <a:prstGeom prst="rect">
              <a:avLst/>
            </a:prstGeom>
            <a:grpFill/>
          </p:spPr>
          <p:txBody>
            <a:bodyPr wrap="square" rtlCol="0">
              <a:spAutoFit/>
            </a:bodyPr>
            <a:lstStyle/>
            <a:p>
              <a:pPr algn="ctr"/>
              <a:r>
                <a:rPr lang="en-US" sz="2100" dirty="0">
                  <a:solidFill>
                    <a:schemeClr val="bg1"/>
                  </a:solidFill>
                </a:rPr>
                <a:t>While new technology creates positive externalities that spill over to others, the inventor still receives some private return. What about a situation where the positive externalities are so extensive that private firms could not expect to receive any of the social benefit? We call this kind of good a </a:t>
              </a:r>
              <a:r>
                <a:rPr lang="en-US" sz="2100" b="1" dirty="0">
                  <a:solidFill>
                    <a:schemeClr val="bg1"/>
                  </a:solidFill>
                </a:rPr>
                <a:t>public good</a:t>
              </a:r>
              <a:r>
                <a:rPr lang="en-US" sz="2100" dirty="0">
                  <a:solidFill>
                    <a:schemeClr val="bg1"/>
                  </a:solidFill>
                </a:rPr>
                <a:t>.</a:t>
              </a:r>
            </a:p>
          </p:txBody>
        </p:sp>
      </p:grpSp>
      <p:pic>
        <p:nvPicPr>
          <p:cNvPr id="2050" name="Picture 2" descr="A photograph of individuals in the army lined up and saluting">
            <a:extLst>
              <a:ext uri="{FF2B5EF4-FFF2-40B4-BE49-F238E27FC236}">
                <a16:creationId xmlns:a16="http://schemas.microsoft.com/office/drawing/2014/main" id="{7F72E11F-EAA7-46CE-BFD1-6A40C54CE0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3877" y="1363045"/>
            <a:ext cx="4238742" cy="30278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57696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524000" y="1410227"/>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4240033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The Definition of a Public Good</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1389D93F-0AF4-4EE8-B48B-F9B1229FD211}"/>
              </a:ext>
            </a:extLst>
          </p:cNvPr>
          <p:cNvGrpSpPr/>
          <p:nvPr/>
        </p:nvGrpSpPr>
        <p:grpSpPr>
          <a:xfrm>
            <a:off x="2135749" y="1620241"/>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5637DCF9-4696-4EBE-BDD0-F58721C5F81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5" name="TextBox 14">
              <a:extLst>
                <a:ext uri="{FF2B5EF4-FFF2-40B4-BE49-F238E27FC236}">
                  <a16:creationId xmlns:a16="http://schemas.microsoft.com/office/drawing/2014/main" id="{EB78990A-D10C-4C74-A7AD-E4E1FD6DDFC4}"/>
                </a:ext>
              </a:extLst>
            </p:cNvPr>
            <p:cNvSpPr txBox="1"/>
            <p:nvPr/>
          </p:nvSpPr>
          <p:spPr>
            <a:xfrm>
              <a:off x="655854"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Economists have a strict definition of a public good, and it does not necessarily include all goods financed through taxes.</a:t>
              </a:r>
            </a:p>
          </p:txBody>
        </p:sp>
      </p:grpSp>
      <p:grpSp>
        <p:nvGrpSpPr>
          <p:cNvPr id="16" name="Group 15">
            <a:extLst>
              <a:ext uri="{FF2B5EF4-FFF2-40B4-BE49-F238E27FC236}">
                <a16:creationId xmlns:a16="http://schemas.microsoft.com/office/drawing/2014/main" id="{A45E1DD0-784A-435F-8454-359DB1077E1F}"/>
              </a:ext>
            </a:extLst>
          </p:cNvPr>
          <p:cNvGrpSpPr/>
          <p:nvPr/>
        </p:nvGrpSpPr>
        <p:grpSpPr>
          <a:xfrm>
            <a:off x="2135749" y="2525854"/>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3F978720-5F2E-45B8-A7F6-F82DDDA0B22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8" name="TextBox 17">
              <a:extLst>
                <a:ext uri="{FF2B5EF4-FFF2-40B4-BE49-F238E27FC236}">
                  <a16:creationId xmlns:a16="http://schemas.microsoft.com/office/drawing/2014/main" id="{7BF96C86-956F-4C8E-977B-236C669D2101}"/>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first characteristic, that a public good is </a:t>
              </a:r>
              <a:r>
                <a:rPr lang="en-US" sz="2000" b="1" dirty="0">
                  <a:solidFill>
                    <a:schemeClr val="bg1"/>
                  </a:solidFill>
                </a:rPr>
                <a:t>nonexcludable</a:t>
              </a:r>
              <a:r>
                <a:rPr lang="en-US" sz="2000" dirty="0">
                  <a:solidFill>
                    <a:schemeClr val="bg1"/>
                  </a:solidFill>
                </a:rPr>
                <a:t>, means that it is costly or impossible to exclude someone from using the good.</a:t>
              </a:r>
            </a:p>
          </p:txBody>
        </p:sp>
      </p:grpSp>
      <p:grpSp>
        <p:nvGrpSpPr>
          <p:cNvPr id="19" name="Group 18">
            <a:extLst>
              <a:ext uri="{FF2B5EF4-FFF2-40B4-BE49-F238E27FC236}">
                <a16:creationId xmlns:a16="http://schemas.microsoft.com/office/drawing/2014/main" id="{FAD34CCB-D30E-4EA1-8962-CF0E888B3F77}"/>
              </a:ext>
            </a:extLst>
          </p:cNvPr>
          <p:cNvGrpSpPr/>
          <p:nvPr/>
        </p:nvGrpSpPr>
        <p:grpSpPr>
          <a:xfrm>
            <a:off x="2135749" y="3420572"/>
            <a:ext cx="8058154" cy="806935"/>
            <a:chOff x="542923" y="1736761"/>
            <a:chExt cx="8058154" cy="806935"/>
          </a:xfrm>
          <a:solidFill>
            <a:srgbClr val="627981"/>
          </a:solidFill>
        </p:grpSpPr>
        <p:sp>
          <p:nvSpPr>
            <p:cNvPr id="20" name="Rectangle 19">
              <a:extLst>
                <a:ext uri="{FF2B5EF4-FFF2-40B4-BE49-F238E27FC236}">
                  <a16:creationId xmlns:a16="http://schemas.microsoft.com/office/drawing/2014/main" id="{16D7FE46-0B15-4B51-98A2-C4B9E59C5F9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1" name="TextBox 20">
              <a:extLst>
                <a:ext uri="{FF2B5EF4-FFF2-40B4-BE49-F238E27FC236}">
                  <a16:creationId xmlns:a16="http://schemas.microsoft.com/office/drawing/2014/main" id="{677BEA9B-6D4E-47D1-8E04-C8CFCB6DB878}"/>
                </a:ext>
              </a:extLst>
            </p:cNvPr>
            <p:cNvSpPr txBox="1"/>
            <p:nvPr/>
          </p:nvSpPr>
          <p:spPr>
            <a:xfrm>
              <a:off x="599388"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second characteristic of a public good, that it is </a:t>
              </a:r>
              <a:r>
                <a:rPr lang="en-US" sz="2000" b="1" dirty="0">
                  <a:solidFill>
                    <a:schemeClr val="bg1"/>
                  </a:solidFill>
                </a:rPr>
                <a:t>nonrival</a:t>
              </a:r>
              <a:r>
                <a:rPr lang="en-US" sz="2000" dirty="0">
                  <a:solidFill>
                    <a:schemeClr val="bg1"/>
                  </a:solidFill>
                </a:rPr>
                <a:t>, means that when one person uses the public good, another can also use it.</a:t>
              </a:r>
            </a:p>
          </p:txBody>
        </p:sp>
      </p:grpSp>
    </p:spTree>
    <p:extLst>
      <p:ext uri="{BB962C8B-B14F-4D97-AF65-F5344CB8AC3E}">
        <p14:creationId xmlns:p14="http://schemas.microsoft.com/office/powerpoint/2010/main" val="443456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Public Goods: Nonexcludable</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5" name="Graphic 4" descr="Graphic of a group of people holding hands">
            <a:extLst>
              <a:ext uri="{FF2B5EF4-FFF2-40B4-BE49-F238E27FC236}">
                <a16:creationId xmlns:a16="http://schemas.microsoft.com/office/drawing/2014/main" id="{FE2D20C6-1035-457C-A353-CAE7FD78C83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65950" y="2059993"/>
            <a:ext cx="3660099" cy="3660099"/>
          </a:xfrm>
          <a:prstGeom prst="rect">
            <a:avLst/>
          </a:prstGeom>
        </p:spPr>
      </p:pic>
      <p:grpSp>
        <p:nvGrpSpPr>
          <p:cNvPr id="7" name="Group 6">
            <a:extLst>
              <a:ext uri="{FF2B5EF4-FFF2-40B4-BE49-F238E27FC236}">
                <a16:creationId xmlns:a16="http://schemas.microsoft.com/office/drawing/2014/main" id="{46523F48-DD29-432F-8BC6-514B9DDDBF5D}"/>
              </a:ext>
            </a:extLst>
          </p:cNvPr>
          <p:cNvGrpSpPr/>
          <p:nvPr/>
        </p:nvGrpSpPr>
        <p:grpSpPr>
          <a:xfrm>
            <a:off x="2135749" y="1620241"/>
            <a:ext cx="8058154" cy="806935"/>
            <a:chOff x="542923" y="1736761"/>
            <a:chExt cx="8058154" cy="806935"/>
          </a:xfrm>
          <a:solidFill>
            <a:srgbClr val="627981"/>
          </a:solidFill>
        </p:grpSpPr>
        <p:sp>
          <p:nvSpPr>
            <p:cNvPr id="8" name="Rectangle 7">
              <a:extLst>
                <a:ext uri="{FF2B5EF4-FFF2-40B4-BE49-F238E27FC236}">
                  <a16:creationId xmlns:a16="http://schemas.microsoft.com/office/drawing/2014/main" id="{58B886D8-0FC8-4504-8D26-059F39E117D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 name="TextBox 8">
              <a:extLst>
                <a:ext uri="{FF2B5EF4-FFF2-40B4-BE49-F238E27FC236}">
                  <a16:creationId xmlns:a16="http://schemas.microsoft.com/office/drawing/2014/main" id="{E53F59C6-45E1-416F-BCA9-5EEEED3669F8}"/>
                </a:ext>
              </a:extLst>
            </p:cNvPr>
            <p:cNvSpPr txBox="1"/>
            <p:nvPr/>
          </p:nvSpPr>
          <p:spPr>
            <a:xfrm>
              <a:off x="655854" y="1940173"/>
              <a:ext cx="7807571" cy="400110"/>
            </a:xfrm>
            <a:prstGeom prst="rect">
              <a:avLst/>
            </a:prstGeom>
            <a:grpFill/>
          </p:spPr>
          <p:txBody>
            <a:bodyPr wrap="square" rtlCol="0">
              <a:spAutoFit/>
            </a:bodyPr>
            <a:lstStyle/>
            <a:p>
              <a:pPr algn="ctr"/>
              <a:r>
                <a:rPr lang="en-US" sz="2000" dirty="0">
                  <a:solidFill>
                    <a:schemeClr val="bg1"/>
                  </a:solidFill>
                </a:rPr>
                <a:t>It is costly or impossible to exclude someone from using the good.</a:t>
              </a:r>
            </a:p>
          </p:txBody>
        </p:sp>
      </p:grpSp>
      <p:grpSp>
        <p:nvGrpSpPr>
          <p:cNvPr id="10" name="Group 9">
            <a:extLst>
              <a:ext uri="{FF2B5EF4-FFF2-40B4-BE49-F238E27FC236}">
                <a16:creationId xmlns:a16="http://schemas.microsoft.com/office/drawing/2014/main" id="{C4EC938A-6407-41F7-87ED-6D08C595347C}"/>
              </a:ext>
            </a:extLst>
          </p:cNvPr>
          <p:cNvGrpSpPr/>
          <p:nvPr/>
        </p:nvGrpSpPr>
        <p:grpSpPr>
          <a:xfrm>
            <a:off x="2135749" y="5316624"/>
            <a:ext cx="8058154" cy="806935"/>
            <a:chOff x="542923" y="1736761"/>
            <a:chExt cx="8058154" cy="806935"/>
          </a:xfrm>
          <a:solidFill>
            <a:srgbClr val="627981"/>
          </a:solidFill>
        </p:grpSpPr>
        <p:sp>
          <p:nvSpPr>
            <p:cNvPr id="11" name="Rectangle 10">
              <a:extLst>
                <a:ext uri="{FF2B5EF4-FFF2-40B4-BE49-F238E27FC236}">
                  <a16:creationId xmlns:a16="http://schemas.microsoft.com/office/drawing/2014/main" id="{5E5A93F2-01D6-4AF1-9C22-2829E929C24D}"/>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2" name="TextBox 11">
              <a:extLst>
                <a:ext uri="{FF2B5EF4-FFF2-40B4-BE49-F238E27FC236}">
                  <a16:creationId xmlns:a16="http://schemas.microsoft.com/office/drawing/2014/main" id="{F1138522-B12A-4BC4-A792-B29EE9E50F72}"/>
                </a:ext>
              </a:extLst>
            </p:cNvPr>
            <p:cNvSpPr txBox="1"/>
            <p:nvPr/>
          </p:nvSpPr>
          <p:spPr>
            <a:xfrm>
              <a:off x="655854" y="1786285"/>
              <a:ext cx="7807571" cy="707886"/>
            </a:xfrm>
            <a:prstGeom prst="rect">
              <a:avLst/>
            </a:prstGeom>
            <a:grpFill/>
          </p:spPr>
          <p:txBody>
            <a:bodyPr wrap="square" rtlCol="0">
              <a:spAutoFit/>
            </a:bodyPr>
            <a:lstStyle/>
            <a:p>
              <a:pPr algn="ctr"/>
              <a:r>
                <a:rPr lang="en-US" sz="2000" dirty="0">
                  <a:solidFill>
                    <a:schemeClr val="bg1"/>
                  </a:solidFill>
                </a:rPr>
                <a:t>Example: National defense protects everyone, and no one in the country is excluded.</a:t>
              </a:r>
            </a:p>
          </p:txBody>
        </p:sp>
      </p:grpSp>
    </p:spTree>
    <p:extLst>
      <p:ext uri="{BB962C8B-B14F-4D97-AF65-F5344CB8AC3E}">
        <p14:creationId xmlns:p14="http://schemas.microsoft.com/office/powerpoint/2010/main" val="41906310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Public Goods: Nonrival</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46523F48-DD29-432F-8BC6-514B9DDDBF5D}"/>
              </a:ext>
            </a:extLst>
          </p:cNvPr>
          <p:cNvGrpSpPr/>
          <p:nvPr/>
        </p:nvGrpSpPr>
        <p:grpSpPr>
          <a:xfrm>
            <a:off x="2135749" y="1620241"/>
            <a:ext cx="8058154" cy="806935"/>
            <a:chOff x="542923" y="1736761"/>
            <a:chExt cx="8058154" cy="806935"/>
          </a:xfrm>
          <a:solidFill>
            <a:srgbClr val="627981"/>
          </a:solidFill>
        </p:grpSpPr>
        <p:sp>
          <p:nvSpPr>
            <p:cNvPr id="8" name="Rectangle 7">
              <a:extLst>
                <a:ext uri="{FF2B5EF4-FFF2-40B4-BE49-F238E27FC236}">
                  <a16:creationId xmlns:a16="http://schemas.microsoft.com/office/drawing/2014/main" id="{58B886D8-0FC8-4504-8D26-059F39E117D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 name="TextBox 8">
              <a:extLst>
                <a:ext uri="{FF2B5EF4-FFF2-40B4-BE49-F238E27FC236}">
                  <a16:creationId xmlns:a16="http://schemas.microsoft.com/office/drawing/2014/main" id="{E53F59C6-45E1-416F-BCA9-5EEEED3669F8}"/>
                </a:ext>
              </a:extLst>
            </p:cNvPr>
            <p:cNvSpPr txBox="1"/>
            <p:nvPr/>
          </p:nvSpPr>
          <p:spPr>
            <a:xfrm>
              <a:off x="655854" y="1786285"/>
              <a:ext cx="7807571" cy="707886"/>
            </a:xfrm>
            <a:prstGeom prst="rect">
              <a:avLst/>
            </a:prstGeom>
            <a:grpFill/>
          </p:spPr>
          <p:txBody>
            <a:bodyPr wrap="square" rtlCol="0">
              <a:spAutoFit/>
            </a:bodyPr>
            <a:lstStyle/>
            <a:p>
              <a:pPr algn="ctr"/>
              <a:r>
                <a:rPr lang="en-US" sz="2000" dirty="0">
                  <a:solidFill>
                    <a:schemeClr val="bg1"/>
                  </a:solidFill>
                </a:rPr>
                <a:t>People can use the good without taking away use from anyone else - no two people are rivals to consume that good.</a:t>
              </a:r>
            </a:p>
          </p:txBody>
        </p:sp>
      </p:grpSp>
      <p:grpSp>
        <p:nvGrpSpPr>
          <p:cNvPr id="10" name="Group 9">
            <a:extLst>
              <a:ext uri="{FF2B5EF4-FFF2-40B4-BE49-F238E27FC236}">
                <a16:creationId xmlns:a16="http://schemas.microsoft.com/office/drawing/2014/main" id="{C4EC938A-6407-41F7-87ED-6D08C595347C}"/>
              </a:ext>
            </a:extLst>
          </p:cNvPr>
          <p:cNvGrpSpPr/>
          <p:nvPr/>
        </p:nvGrpSpPr>
        <p:grpSpPr>
          <a:xfrm>
            <a:off x="2135749" y="5316624"/>
            <a:ext cx="8058154" cy="806935"/>
            <a:chOff x="542923" y="1736761"/>
            <a:chExt cx="8058154" cy="806935"/>
          </a:xfrm>
          <a:solidFill>
            <a:srgbClr val="627981"/>
          </a:solidFill>
        </p:grpSpPr>
        <p:sp>
          <p:nvSpPr>
            <p:cNvPr id="11" name="Rectangle 10">
              <a:extLst>
                <a:ext uri="{FF2B5EF4-FFF2-40B4-BE49-F238E27FC236}">
                  <a16:creationId xmlns:a16="http://schemas.microsoft.com/office/drawing/2014/main" id="{5E5A93F2-01D6-4AF1-9C22-2829E929C24D}"/>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2" name="TextBox 11">
              <a:extLst>
                <a:ext uri="{FF2B5EF4-FFF2-40B4-BE49-F238E27FC236}">
                  <a16:creationId xmlns:a16="http://schemas.microsoft.com/office/drawing/2014/main" id="{F1138522-B12A-4BC4-A792-B29EE9E50F72}"/>
                </a:ext>
              </a:extLst>
            </p:cNvPr>
            <p:cNvSpPr txBox="1"/>
            <p:nvPr/>
          </p:nvSpPr>
          <p:spPr>
            <a:xfrm>
              <a:off x="655854" y="1786285"/>
              <a:ext cx="7807571" cy="707886"/>
            </a:xfrm>
            <a:prstGeom prst="rect">
              <a:avLst/>
            </a:prstGeom>
            <a:grpFill/>
          </p:spPr>
          <p:txBody>
            <a:bodyPr wrap="square" rtlCol="0">
              <a:spAutoFit/>
            </a:bodyPr>
            <a:lstStyle/>
            <a:p>
              <a:pPr algn="ctr"/>
              <a:r>
                <a:rPr lang="en-US" sz="2000" dirty="0">
                  <a:solidFill>
                    <a:schemeClr val="bg1"/>
                  </a:solidFill>
                </a:rPr>
                <a:t>Example: One person’s use of national defense does not reduce the amount left for another to use.</a:t>
              </a:r>
            </a:p>
          </p:txBody>
        </p:sp>
      </p:grpSp>
      <p:pic>
        <p:nvPicPr>
          <p:cNvPr id="13" name="Graphic 12" descr="Soldier">
            <a:extLst>
              <a:ext uri="{FF2B5EF4-FFF2-40B4-BE49-F238E27FC236}">
                <a16:creationId xmlns:a16="http://schemas.microsoft.com/office/drawing/2014/main" id="{5DA77E35-0284-487B-AEBF-9F08694843B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82869" y="2951180"/>
            <a:ext cx="2226261" cy="2226261"/>
          </a:xfrm>
          <a:prstGeom prst="rect">
            <a:avLst/>
          </a:prstGeom>
        </p:spPr>
      </p:pic>
      <p:pic>
        <p:nvPicPr>
          <p:cNvPr id="14" name="Graphic 13" descr="Man">
            <a:extLst>
              <a:ext uri="{FF2B5EF4-FFF2-40B4-BE49-F238E27FC236}">
                <a16:creationId xmlns:a16="http://schemas.microsoft.com/office/drawing/2014/main" id="{605036CE-965C-4437-BEBB-04918C21257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524001" y="2821780"/>
            <a:ext cx="2226261" cy="2226261"/>
          </a:xfrm>
          <a:prstGeom prst="rect">
            <a:avLst/>
          </a:prstGeom>
        </p:spPr>
      </p:pic>
      <p:pic>
        <p:nvPicPr>
          <p:cNvPr id="15" name="Graphic 14" descr="Man">
            <a:extLst>
              <a:ext uri="{FF2B5EF4-FFF2-40B4-BE49-F238E27FC236}">
                <a16:creationId xmlns:a16="http://schemas.microsoft.com/office/drawing/2014/main" id="{378587BF-2F59-4F9D-8C89-488C03B3D51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441737" y="2815586"/>
            <a:ext cx="2226261" cy="2226261"/>
          </a:xfrm>
          <a:prstGeom prst="rect">
            <a:avLst/>
          </a:prstGeom>
        </p:spPr>
      </p:pic>
      <p:pic>
        <p:nvPicPr>
          <p:cNvPr id="16" name="Graphic 15" descr="Chevron arrows">
            <a:extLst>
              <a:ext uri="{FF2B5EF4-FFF2-40B4-BE49-F238E27FC236}">
                <a16:creationId xmlns:a16="http://schemas.microsoft.com/office/drawing/2014/main" id="{0AD14DF1-1296-479A-B2E7-D800E53CA72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368233" y="3607110"/>
            <a:ext cx="914400" cy="914400"/>
          </a:xfrm>
          <a:prstGeom prst="rect">
            <a:avLst/>
          </a:prstGeom>
        </p:spPr>
      </p:pic>
      <p:pic>
        <p:nvPicPr>
          <p:cNvPr id="17" name="Graphic 16" descr="Chevron arrows">
            <a:extLst>
              <a:ext uri="{FF2B5EF4-FFF2-40B4-BE49-F238E27FC236}">
                <a16:creationId xmlns:a16="http://schemas.microsoft.com/office/drawing/2014/main" id="{902C3F06-01DE-41AC-A3F3-254EF1D6779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0800000">
            <a:off x="3909365" y="3607110"/>
            <a:ext cx="914400" cy="914400"/>
          </a:xfrm>
          <a:prstGeom prst="rect">
            <a:avLst/>
          </a:prstGeom>
        </p:spPr>
      </p:pic>
    </p:spTree>
    <p:extLst>
      <p:ext uri="{BB962C8B-B14F-4D97-AF65-F5344CB8AC3E}">
        <p14:creationId xmlns:p14="http://schemas.microsoft.com/office/powerpoint/2010/main" val="39639079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Public Goods: Positive Externalities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7606FCA3-F798-4992-9374-51BB75CAC63F}"/>
              </a:ext>
            </a:extLst>
          </p:cNvPr>
          <p:cNvGrpSpPr/>
          <p:nvPr/>
        </p:nvGrpSpPr>
        <p:grpSpPr>
          <a:xfrm>
            <a:off x="2135749" y="1620241"/>
            <a:ext cx="8058154" cy="806935"/>
            <a:chOff x="542923" y="1736761"/>
            <a:chExt cx="8058154" cy="806935"/>
          </a:xfrm>
          <a:solidFill>
            <a:srgbClr val="627981"/>
          </a:solidFill>
        </p:grpSpPr>
        <p:sp>
          <p:nvSpPr>
            <p:cNvPr id="11" name="Rectangle 10">
              <a:extLst>
                <a:ext uri="{FF2B5EF4-FFF2-40B4-BE49-F238E27FC236}">
                  <a16:creationId xmlns:a16="http://schemas.microsoft.com/office/drawing/2014/main" id="{7986250F-BD8E-430B-B75C-2E79DB13AB2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2" name="TextBox 11">
              <a:extLst>
                <a:ext uri="{FF2B5EF4-FFF2-40B4-BE49-F238E27FC236}">
                  <a16:creationId xmlns:a16="http://schemas.microsoft.com/office/drawing/2014/main" id="{73B6100D-E707-4229-8273-754BC8BFC67A}"/>
                </a:ext>
              </a:extLst>
            </p:cNvPr>
            <p:cNvSpPr txBox="1"/>
            <p:nvPr/>
          </p:nvSpPr>
          <p:spPr>
            <a:xfrm>
              <a:off x="655854" y="1940173"/>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Positive externalities and public goods are closely related concepts.</a:t>
              </a:r>
            </a:p>
          </p:txBody>
        </p:sp>
      </p:grpSp>
      <p:grpSp>
        <p:nvGrpSpPr>
          <p:cNvPr id="13" name="Group 12">
            <a:extLst>
              <a:ext uri="{FF2B5EF4-FFF2-40B4-BE49-F238E27FC236}">
                <a16:creationId xmlns:a16="http://schemas.microsoft.com/office/drawing/2014/main" id="{329D0464-A25F-45E6-B729-2B0E64C05487}"/>
              </a:ext>
            </a:extLst>
          </p:cNvPr>
          <p:cNvGrpSpPr/>
          <p:nvPr/>
        </p:nvGrpSpPr>
        <p:grpSpPr>
          <a:xfrm>
            <a:off x="2135749" y="2525854"/>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6BD3DEC5-A093-43B3-8EE4-76251F558756}"/>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5" name="TextBox 14">
              <a:extLst>
                <a:ext uri="{FF2B5EF4-FFF2-40B4-BE49-F238E27FC236}">
                  <a16:creationId xmlns:a16="http://schemas.microsoft.com/office/drawing/2014/main" id="{7694218A-36E4-4EB9-BBC2-B11865FC08A7}"/>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Public goods have positive externalities, like police protection or public health funding.</a:t>
              </a:r>
            </a:p>
          </p:txBody>
        </p:sp>
      </p:grpSp>
      <p:grpSp>
        <p:nvGrpSpPr>
          <p:cNvPr id="16" name="Group 15">
            <a:extLst>
              <a:ext uri="{FF2B5EF4-FFF2-40B4-BE49-F238E27FC236}">
                <a16:creationId xmlns:a16="http://schemas.microsoft.com/office/drawing/2014/main" id="{BE18EC23-3213-4A05-9540-D48953A9D44F}"/>
              </a:ext>
            </a:extLst>
          </p:cNvPr>
          <p:cNvGrpSpPr/>
          <p:nvPr/>
        </p:nvGrpSpPr>
        <p:grpSpPr>
          <a:xfrm>
            <a:off x="2135749" y="3420572"/>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7442454A-80A9-4C1B-8D5E-12CBF869364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8" name="TextBox 17">
              <a:extLst>
                <a:ext uri="{FF2B5EF4-FFF2-40B4-BE49-F238E27FC236}">
                  <a16:creationId xmlns:a16="http://schemas.microsoft.com/office/drawing/2014/main" id="{BB2CD021-73D8-4F93-9515-8A1BEDC0ABA3}"/>
                </a:ext>
              </a:extLst>
            </p:cNvPr>
            <p:cNvSpPr txBox="1"/>
            <p:nvPr/>
          </p:nvSpPr>
          <p:spPr>
            <a:xfrm>
              <a:off x="599388"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Not all goods and services with positive externalities, however, are public goods.</a:t>
              </a:r>
            </a:p>
          </p:txBody>
        </p:sp>
      </p:grpSp>
      <p:grpSp>
        <p:nvGrpSpPr>
          <p:cNvPr id="19" name="Group 18">
            <a:extLst>
              <a:ext uri="{FF2B5EF4-FFF2-40B4-BE49-F238E27FC236}">
                <a16:creationId xmlns:a16="http://schemas.microsoft.com/office/drawing/2014/main" id="{C904B098-7432-4CF1-9FF5-2E6C29133256}"/>
              </a:ext>
            </a:extLst>
          </p:cNvPr>
          <p:cNvGrpSpPr/>
          <p:nvPr/>
        </p:nvGrpSpPr>
        <p:grpSpPr>
          <a:xfrm>
            <a:off x="2135749" y="4315290"/>
            <a:ext cx="8058154" cy="806935"/>
            <a:chOff x="542923" y="1736761"/>
            <a:chExt cx="8058154" cy="806935"/>
          </a:xfrm>
          <a:solidFill>
            <a:srgbClr val="627981"/>
          </a:solidFill>
        </p:grpSpPr>
        <p:sp>
          <p:nvSpPr>
            <p:cNvPr id="20" name="Rectangle 19">
              <a:extLst>
                <a:ext uri="{FF2B5EF4-FFF2-40B4-BE49-F238E27FC236}">
                  <a16:creationId xmlns:a16="http://schemas.microsoft.com/office/drawing/2014/main" id="{66CAB137-E618-4B16-8E13-BC76490544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1" name="TextBox 20">
              <a:extLst>
                <a:ext uri="{FF2B5EF4-FFF2-40B4-BE49-F238E27FC236}">
                  <a16:creationId xmlns:a16="http://schemas.microsoft.com/office/drawing/2014/main" id="{485D464F-0193-474A-921C-BE5842563FA7}"/>
                </a:ext>
              </a:extLst>
            </p:cNvPr>
            <p:cNvSpPr txBox="1"/>
            <p:nvPr/>
          </p:nvSpPr>
          <p:spPr>
            <a:xfrm>
              <a:off x="599388"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Private companies can invest in new inventions, such as the iPad, and reap profits that may not capture all the social benefits.</a:t>
              </a:r>
            </a:p>
          </p:txBody>
        </p:sp>
      </p:grpSp>
    </p:spTree>
    <p:extLst>
      <p:ext uri="{BB962C8B-B14F-4D97-AF65-F5344CB8AC3E}">
        <p14:creationId xmlns:p14="http://schemas.microsoft.com/office/powerpoint/2010/main" val="30242571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The Free Rider Problem of Public Goods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7606FCA3-F798-4992-9374-51BB75CAC63F}"/>
              </a:ext>
            </a:extLst>
          </p:cNvPr>
          <p:cNvGrpSpPr/>
          <p:nvPr/>
        </p:nvGrpSpPr>
        <p:grpSpPr>
          <a:xfrm>
            <a:off x="2135749" y="1620241"/>
            <a:ext cx="8058154" cy="806935"/>
            <a:chOff x="542923" y="1736761"/>
            <a:chExt cx="8058154" cy="806935"/>
          </a:xfrm>
          <a:solidFill>
            <a:srgbClr val="627981"/>
          </a:solidFill>
        </p:grpSpPr>
        <p:sp>
          <p:nvSpPr>
            <p:cNvPr id="11" name="Rectangle 10">
              <a:extLst>
                <a:ext uri="{FF2B5EF4-FFF2-40B4-BE49-F238E27FC236}">
                  <a16:creationId xmlns:a16="http://schemas.microsoft.com/office/drawing/2014/main" id="{7986250F-BD8E-430B-B75C-2E79DB13AB2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2" name="TextBox 11">
              <a:extLst>
                <a:ext uri="{FF2B5EF4-FFF2-40B4-BE49-F238E27FC236}">
                  <a16:creationId xmlns:a16="http://schemas.microsoft.com/office/drawing/2014/main" id="{73B6100D-E707-4229-8273-754BC8BFC67A}"/>
                </a:ext>
              </a:extLst>
            </p:cNvPr>
            <p:cNvSpPr txBox="1"/>
            <p:nvPr/>
          </p:nvSpPr>
          <p:spPr>
            <a:xfrm>
              <a:off x="655854" y="1940173"/>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Private companies find it difficult to produce public goods.</a:t>
              </a:r>
            </a:p>
          </p:txBody>
        </p:sp>
      </p:grpSp>
      <p:grpSp>
        <p:nvGrpSpPr>
          <p:cNvPr id="13" name="Group 12">
            <a:extLst>
              <a:ext uri="{FF2B5EF4-FFF2-40B4-BE49-F238E27FC236}">
                <a16:creationId xmlns:a16="http://schemas.microsoft.com/office/drawing/2014/main" id="{329D0464-A25F-45E6-B729-2B0E64C05487}"/>
              </a:ext>
            </a:extLst>
          </p:cNvPr>
          <p:cNvGrpSpPr/>
          <p:nvPr/>
        </p:nvGrpSpPr>
        <p:grpSpPr>
          <a:xfrm>
            <a:off x="2135749" y="2525854"/>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6BD3DEC5-A093-43B3-8EE4-76251F558756}"/>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5" name="TextBox 14">
              <a:extLst>
                <a:ext uri="{FF2B5EF4-FFF2-40B4-BE49-F238E27FC236}">
                  <a16:creationId xmlns:a16="http://schemas.microsoft.com/office/drawing/2014/main" id="{7694218A-36E4-4EB9-BBC2-B11865FC08A7}"/>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When individuals make decisions about buying a public good, a </a:t>
              </a:r>
              <a:r>
                <a:rPr lang="en-US" sz="2000" b="1" dirty="0">
                  <a:solidFill>
                    <a:schemeClr val="bg1"/>
                  </a:solidFill>
                </a:rPr>
                <a:t>free rider </a:t>
              </a:r>
              <a:r>
                <a:rPr lang="en-US" sz="2000" dirty="0">
                  <a:solidFill>
                    <a:schemeClr val="bg1"/>
                  </a:solidFill>
                </a:rPr>
                <a:t>problem can arise.</a:t>
              </a:r>
            </a:p>
          </p:txBody>
        </p:sp>
      </p:grpSp>
      <p:grpSp>
        <p:nvGrpSpPr>
          <p:cNvPr id="16" name="Group 15">
            <a:extLst>
              <a:ext uri="{FF2B5EF4-FFF2-40B4-BE49-F238E27FC236}">
                <a16:creationId xmlns:a16="http://schemas.microsoft.com/office/drawing/2014/main" id="{BE18EC23-3213-4A05-9540-D48953A9D44F}"/>
              </a:ext>
            </a:extLst>
          </p:cNvPr>
          <p:cNvGrpSpPr/>
          <p:nvPr/>
        </p:nvGrpSpPr>
        <p:grpSpPr>
          <a:xfrm>
            <a:off x="2135749" y="3420572"/>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7442454A-80A9-4C1B-8D5E-12CBF869364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8" name="TextBox 17">
              <a:extLst>
                <a:ext uri="{FF2B5EF4-FFF2-40B4-BE49-F238E27FC236}">
                  <a16:creationId xmlns:a16="http://schemas.microsoft.com/office/drawing/2014/main" id="{BB2CD021-73D8-4F93-9515-8A1BEDC0ABA3}"/>
                </a:ext>
              </a:extLst>
            </p:cNvPr>
            <p:cNvSpPr txBox="1"/>
            <p:nvPr/>
          </p:nvSpPr>
          <p:spPr>
            <a:xfrm>
              <a:off x="599388"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People may have an incentive to let others pay for the public good and "free ride" on the purchases of others. </a:t>
              </a:r>
            </a:p>
          </p:txBody>
        </p:sp>
      </p:grpSp>
      <p:grpSp>
        <p:nvGrpSpPr>
          <p:cNvPr id="19" name="Group 18">
            <a:extLst>
              <a:ext uri="{FF2B5EF4-FFF2-40B4-BE49-F238E27FC236}">
                <a16:creationId xmlns:a16="http://schemas.microsoft.com/office/drawing/2014/main" id="{C904B098-7432-4CF1-9FF5-2E6C29133256}"/>
              </a:ext>
            </a:extLst>
          </p:cNvPr>
          <p:cNvGrpSpPr/>
          <p:nvPr/>
        </p:nvGrpSpPr>
        <p:grpSpPr>
          <a:xfrm>
            <a:off x="2135749" y="4315290"/>
            <a:ext cx="8058154" cy="806935"/>
            <a:chOff x="542923" y="1736761"/>
            <a:chExt cx="8058154" cy="806935"/>
          </a:xfrm>
          <a:solidFill>
            <a:srgbClr val="627981"/>
          </a:solidFill>
        </p:grpSpPr>
        <p:sp>
          <p:nvSpPr>
            <p:cNvPr id="20" name="Rectangle 19">
              <a:extLst>
                <a:ext uri="{FF2B5EF4-FFF2-40B4-BE49-F238E27FC236}">
                  <a16:creationId xmlns:a16="http://schemas.microsoft.com/office/drawing/2014/main" id="{66CAB137-E618-4B16-8E13-BC76490544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1" name="TextBox 20">
              <a:extLst>
                <a:ext uri="{FF2B5EF4-FFF2-40B4-BE49-F238E27FC236}">
                  <a16:creationId xmlns:a16="http://schemas.microsoft.com/office/drawing/2014/main" id="{485D464F-0193-474A-921C-BE5842563FA7}"/>
                </a:ext>
              </a:extLst>
            </p:cNvPr>
            <p:cNvSpPr txBox="1"/>
            <p:nvPr/>
          </p:nvSpPr>
          <p:spPr>
            <a:xfrm>
              <a:off x="599388"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free rider problem can be reduced by government actions, social pressures, and specific actions, such as collecting payments.</a:t>
              </a:r>
            </a:p>
          </p:txBody>
        </p:sp>
      </p:grpSp>
    </p:spTree>
    <p:extLst>
      <p:ext uri="{BB962C8B-B14F-4D97-AF65-F5344CB8AC3E}">
        <p14:creationId xmlns:p14="http://schemas.microsoft.com/office/powerpoint/2010/main" val="2659174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The Free Rider Problem of Public Goods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3074" name="Picture 2" descr="A photograph of a playground">
            <a:extLst>
              <a:ext uri="{FF2B5EF4-FFF2-40B4-BE49-F238E27FC236}">
                <a16:creationId xmlns:a16="http://schemas.microsoft.com/office/drawing/2014/main" id="{856B8C4A-1067-4C6E-B693-FCEA927F9C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0" y="1485850"/>
            <a:ext cx="5715000" cy="3257550"/>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D36BEC80-228F-462D-8F45-D4AC7F1DB6CF}"/>
              </a:ext>
            </a:extLst>
          </p:cNvPr>
          <p:cNvSpPr txBox="1"/>
          <p:nvPr/>
        </p:nvSpPr>
        <p:spPr>
          <a:xfrm>
            <a:off x="2096776" y="5091341"/>
            <a:ext cx="7998448" cy="1384995"/>
          </a:xfrm>
          <a:prstGeom prst="rect">
            <a:avLst/>
          </a:prstGeom>
          <a:solidFill>
            <a:srgbClr val="627981"/>
          </a:solidFill>
        </p:spPr>
        <p:txBody>
          <a:bodyPr wrap="square" rtlCol="0">
            <a:spAutoFit/>
          </a:bodyPr>
          <a:lstStyle/>
          <a:p>
            <a:pPr algn="ctr"/>
            <a:r>
              <a:rPr lang="en-US" sz="2100" dirty="0">
                <a:solidFill>
                  <a:schemeClr val="bg1"/>
                </a:solidFill>
              </a:rPr>
              <a:t>Suppose a group of neighbors decided to improve the neighborhood playground by purchasing and installing new equipment. Other neighbors who use the park but did not contribute to the new equipment are considered free riders.</a:t>
            </a:r>
          </a:p>
        </p:txBody>
      </p:sp>
    </p:spTree>
    <p:extLst>
      <p:ext uri="{BB962C8B-B14F-4D97-AF65-F5344CB8AC3E}">
        <p14:creationId xmlns:p14="http://schemas.microsoft.com/office/powerpoint/2010/main" val="22717223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89A161-6A9A-4E1C-AA43-E49524458645}"/>
              </a:ext>
            </a:extLst>
          </p:cNvPr>
          <p:cNvSpPr/>
          <p:nvPr/>
        </p:nvSpPr>
        <p:spPr>
          <a:xfrm>
            <a:off x="1524000" y="1665993"/>
            <a:ext cx="9144001" cy="2560320"/>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Suppose you are a resident of a community with a public park and playground. To prevent excessive wear and tear on the land and resources, a quota regulates the number of hours you can spend at the park. Despite these quotas, the local government believes people are not abiding by the rules and that there is excessive wear and tear on this community resource. What is the likely approach the government would take in this situation?</a:t>
            </a:r>
          </a:p>
        </p:txBody>
      </p:sp>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Real-World Example</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0930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576</TotalTime>
  <Words>2216</Words>
  <Application>Microsoft Office PowerPoint</Application>
  <PresentationFormat>Widescreen</PresentationFormat>
  <Paragraphs>180</Paragraphs>
  <Slides>20</Slides>
  <Notes>17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20</vt:i4>
      </vt:variant>
    </vt:vector>
  </HeadingPairs>
  <TitlesOfParts>
    <vt:vector size="26" baseType="lpstr">
      <vt:lpstr>Arial</vt:lpstr>
      <vt:lpstr>Calibri</vt:lpstr>
      <vt:lpstr>Calibri Light</vt:lpstr>
      <vt:lpstr>Century Gothic</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Caitlin Edahl</dc:creator>
  <cp:lastModifiedBy>Sarah Claus</cp:lastModifiedBy>
  <cp:revision>42</cp:revision>
  <dcterms:created xsi:type="dcterms:W3CDTF">2017-06-16T13:06:21Z</dcterms:created>
  <dcterms:modified xsi:type="dcterms:W3CDTF">2022-01-17T18:56:08Z</dcterms:modified>
</cp:coreProperties>
</file>