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67" r:id="rId4"/>
    <p:sldId id="301" r:id="rId5"/>
    <p:sldId id="368" r:id="rId6"/>
    <p:sldId id="369" r:id="rId7"/>
    <p:sldId id="302" r:id="rId8"/>
    <p:sldId id="370" r:id="rId9"/>
    <p:sldId id="303" r:id="rId10"/>
    <p:sldId id="308" r:id="rId11"/>
    <p:sldId id="371" r:id="rId12"/>
    <p:sldId id="373" r:id="rId13"/>
    <p:sldId id="372"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419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Wages and Employment in an Imperfectly Competitive Labor Market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521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A monopsony will hire workers up to the point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where its demand for labor equals the marginal cost of additional labor, paying the wage </a:t>
              </a:r>
              <a:r>
                <a:rPr lang="en-US" sz="2000" i="1" dirty="0">
                  <a:solidFill>
                    <a:schemeClr val="bg1"/>
                  </a:solidFill>
                </a:rPr>
                <a:t>W</a:t>
              </a:r>
              <a:r>
                <a:rPr lang="en-US" sz="2000" baseline="-25000" dirty="0">
                  <a:solidFill>
                    <a:schemeClr val="bg1"/>
                  </a:solidFill>
                </a:rPr>
                <a:t>m</a:t>
              </a:r>
              <a:r>
                <a:rPr lang="en-US" sz="2000" dirty="0">
                  <a:solidFill>
                    <a:schemeClr val="bg1"/>
                  </a:solidFill>
                </a:rPr>
                <a:t> given by the supply curve of labor necessary to obtain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359944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83770"/>
            <a:ext cx="9273061" cy="146304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80127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r>
              <a:rPr lang="en-US" sz="2000" i="1" dirty="0">
                <a:solidFill>
                  <a:schemeClr val="bg1"/>
                </a:solidFill>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73325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monopsony is the sole employer in a labor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monopsony can pay any wage it chooses, subject to the market supply of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monopsony offers too low a wage, it may not find enough workers willing to work.</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it must offer a higher wage to obtain more workers, the marginal cost of additional labor is greater than the wage.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 maximize profits, a monopsonist will hire workers up to the point where the marginal cost of labor equals the demand for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8" y="119183"/>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Wages and Employment in an Imperfectly Competitive Labor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algn="ctr"/>
            <a:r>
              <a:rPr lang="en-US" sz="2100" dirty="0">
                <a:solidFill>
                  <a:schemeClr val="bg1"/>
                </a:solidFill>
              </a:rPr>
              <a:t>Regulations can help reduce the imbalance of power between parties in the labor market.</a:t>
            </a:r>
          </a:p>
        </p:txBody>
      </p: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Setting minimum hourly wages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maximum hours of work (at least before employers pay overtime rates)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Prohibiting child labor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Regulating health and safety conditions in the workplace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provide family leave</a:t>
              </a:r>
            </a:p>
          </p:txBody>
        </p:sp>
      </p:grpSp>
      <p:grpSp>
        <p:nvGrpSpPr>
          <p:cNvPr id="30" name="Group 29">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algn="ctr"/>
              <a:r>
                <a:rPr lang="en-US" sz="2000" dirty="0">
                  <a:solidFill>
                    <a:schemeClr val="bg1"/>
                  </a:solidFill>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57" name="Group 56">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Preventing discrimination on the basis of race, ethnicity, gender, sexual orientation, and 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give advance notice of layoffs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Covering workers with unemployment insurance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a limit on the number of immigrant workers from other countries</a:t>
              </a:r>
            </a:p>
          </p:txBody>
        </p:sp>
      </p:grpSp>
    </p:spTree>
    <p:extLst>
      <p:ext uri="{BB962C8B-B14F-4D97-AF65-F5344CB8AC3E}">
        <p14:creationId xmlns:p14="http://schemas.microsoft.com/office/powerpoint/2010/main" val="28627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534E18C4-676B-4D59-B0A0-A4EE86D81E13}"/>
              </a:ext>
            </a:extLst>
          </p:cNvPr>
          <p:cNvGraphicFramePr>
            <a:graphicFrameLocks noGrp="1"/>
          </p:cNvGraphicFramePr>
          <p:nvPr>
            <p:extLst>
              <p:ext uri="{D42A27DB-BD31-4B8C-83A1-F6EECF244321}">
                <p14:modId xmlns:p14="http://schemas.microsoft.com/office/powerpoint/2010/main" val="4071984771"/>
              </p:ext>
            </p:extLst>
          </p:nvPr>
        </p:nvGraphicFramePr>
        <p:xfrm>
          <a:off x="2032000" y="1433075"/>
          <a:ext cx="8128000" cy="5140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4527001"/>
                    </a:ext>
                  </a:extLst>
                </a:gridCol>
                <a:gridCol w="4064000">
                  <a:extLst>
                    <a:ext uri="{9D8B030D-6E8A-4147-A177-3AD203B41FA5}">
                      <a16:colId xmlns:a16="http://schemas.microsoft.com/office/drawing/2014/main" val="4068194289"/>
                    </a:ext>
                  </a:extLst>
                </a:gridCol>
              </a:tblGrid>
              <a:tr h="370840">
                <a:tc>
                  <a:txBody>
                    <a:bodyPr/>
                    <a:lstStyle/>
                    <a:p>
                      <a:pPr algn="ctr"/>
                      <a:r>
                        <a:rPr lang="en-US" dirty="0">
                          <a:solidFill>
                            <a:schemeClr val="tx1"/>
                          </a:solidFill>
                        </a:rPr>
                        <a:t>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690357"/>
                  </a:ext>
                </a:extLst>
              </a:tr>
              <a:tr h="370840">
                <a:tc>
                  <a:txBody>
                    <a:bodyPr/>
                    <a:lstStyle/>
                    <a:p>
                      <a:r>
                        <a:rPr lang="en-US" sz="1700" b="0" i="0" kern="1200" dirty="0">
                          <a:solidFill>
                            <a:schemeClr val="dk1"/>
                          </a:solidFill>
                          <a:effectLst/>
                          <a:latin typeface="+mn-lt"/>
                          <a:ea typeface="+mn-ea"/>
                          <a:cs typeface="+mn-cs"/>
                        </a:rPr>
                        <a:t>Social Security Act of 1935</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Under Title III, establishes a state-run system of unemployment insurance, in which workers pay into a state fund when they are employed and receive benefits for a time when they are unemployed</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7460"/>
                  </a:ext>
                </a:extLst>
              </a:tr>
              <a:tr h="370840">
                <a:tc>
                  <a:txBody>
                    <a:bodyPr/>
                    <a:lstStyle/>
                    <a:p>
                      <a:r>
                        <a:rPr lang="en-US" sz="1700" b="0" i="0" kern="1200" dirty="0">
                          <a:solidFill>
                            <a:schemeClr val="dk1"/>
                          </a:solidFill>
                          <a:effectLst/>
                          <a:latin typeface="+mn-lt"/>
                          <a:ea typeface="+mn-ea"/>
                          <a:cs typeface="+mn-cs"/>
                        </a:rPr>
                        <a:t>Fair Labor Standards Act of 1938</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Establishes the minimum wage, limits on child labor, and rules requiring payment of overtime pay for those in jobs that are paid by the hour and exceed </a:t>
                      </a:r>
                      <a:r>
                        <a:rPr lang="en-US" sz="1700" b="0" i="0" u="none" strike="noStrike" kern="1200" dirty="0">
                          <a:solidFill>
                            <a:schemeClr val="dk1"/>
                          </a:solidFill>
                          <a:effectLst/>
                          <a:latin typeface="+mn-lt"/>
                          <a:ea typeface="+mn-ea"/>
                          <a:cs typeface="+mn-cs"/>
                        </a:rPr>
                        <a:t>forty</a:t>
                      </a:r>
                      <a:r>
                        <a:rPr lang="en-US" sz="1700" b="0" i="0" kern="1200" dirty="0">
                          <a:solidFill>
                            <a:schemeClr val="dk1"/>
                          </a:solidFill>
                          <a:effectLst/>
                          <a:latin typeface="+mn-lt"/>
                          <a:ea typeface="+mn-ea"/>
                          <a:cs typeface="+mn-cs"/>
                        </a:rPr>
                        <a:t> hours per week</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021910"/>
                  </a:ext>
                </a:extLst>
              </a:tr>
              <a:tr h="370840">
                <a:tc>
                  <a:txBody>
                    <a:bodyPr/>
                    <a:lstStyle/>
                    <a:p>
                      <a:r>
                        <a:rPr lang="en-US" sz="1700" b="0" i="0" kern="1200" dirty="0">
                          <a:solidFill>
                            <a:schemeClr val="dk1"/>
                          </a:solidFill>
                          <a:effectLst/>
                          <a:latin typeface="+mn-lt"/>
                          <a:ea typeface="+mn-ea"/>
                          <a:cs typeface="+mn-cs"/>
                        </a:rPr>
                        <a:t>Civil Rights Act of 1964</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Title VII of the Act prohibits discrimination in employment on the basis of race, gender, national origin, religion, or sexual orientation</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523780"/>
                  </a:ext>
                </a:extLst>
              </a:tr>
              <a:tr h="203385">
                <a:tc>
                  <a:txBody>
                    <a:bodyPr/>
                    <a:lstStyle/>
                    <a:p>
                      <a:r>
                        <a:rPr lang="en-US" sz="1700" b="0" i="0" kern="1200" dirty="0">
                          <a:solidFill>
                            <a:schemeClr val="dk1"/>
                          </a:solidFill>
                          <a:effectLst/>
                          <a:latin typeface="+mn-lt"/>
                          <a:ea typeface="+mn-ea"/>
                          <a:cs typeface="+mn-cs"/>
                        </a:rPr>
                        <a:t>Americans with Disabilities Act of 1990</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solidFill>
                            <a:schemeClr val="tx1"/>
                          </a:solidFill>
                        </a:rPr>
                        <a:t>Prohibits discrimination against those with disabilities and requires reasonable accommodations for them on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94402"/>
                  </a:ext>
                </a:extLst>
              </a:tr>
            </a:tbl>
          </a:graphicData>
        </a:graphic>
      </p:graphicFrame>
    </p:spTree>
    <p:extLst>
      <p:ext uri="{BB962C8B-B14F-4D97-AF65-F5344CB8AC3E}">
        <p14:creationId xmlns:p14="http://schemas.microsoft.com/office/powerpoint/2010/main" val="39234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Demand-side sources:</a:t>
            </a:r>
          </a:p>
          <a:p>
            <a:pPr algn="ctr"/>
            <a:r>
              <a:rPr lang="en-US" dirty="0"/>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Supply-side sources:</a:t>
            </a:r>
          </a:p>
          <a:p>
            <a:pPr algn="ctr"/>
            <a:r>
              <a:rPr lang="en-US" dirty="0"/>
              <a:t>Labor market power by employees</a:t>
            </a:r>
          </a:p>
        </p:txBody>
      </p:sp>
      <p:grpSp>
        <p:nvGrpSpPr>
          <p:cNvPr id="15" name="Group 14">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algn="ctr"/>
              <a:r>
                <a:rPr lang="en-US" sz="2000" dirty="0">
                  <a:solidFill>
                    <a:schemeClr val="bg1"/>
                  </a:solidFill>
                </a:rPr>
                <a:t>There are two sources of imperfect competition in labor markets. This section primarily focuses on the demand side.</a:t>
              </a:r>
            </a:p>
          </p:txBody>
        </p:sp>
      </p:grpSp>
    </p:spTree>
    <p:extLst>
      <p:ext uri="{BB962C8B-B14F-4D97-AF65-F5344CB8AC3E}">
        <p14:creationId xmlns:p14="http://schemas.microsoft.com/office/powerpoint/2010/main" val="58605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A competitive labor market is one where there are many potential employers for a given type of worker.</a:t>
              </a:r>
            </a:p>
          </p:txBody>
        </p:sp>
      </p:grpSp>
      <p:grpSp>
        <p:nvGrpSpPr>
          <p:cNvPr id="15" name="Group 14">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there is only one employer in a labor market, they can offer lower wages than would exist in a competitive market.</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a lone employer is exploiting its market power, the firm is called a </a:t>
              </a:r>
              <a:r>
                <a:rPr lang="en-US" sz="2000" b="1" dirty="0">
                  <a:solidFill>
                    <a:schemeClr val="bg1"/>
                  </a:solidFill>
                </a:rPr>
                <a:t>monopsony</a:t>
              </a:r>
              <a:r>
                <a:rPr lang="en-US" sz="2000" dirty="0">
                  <a:solidFill>
                    <a:schemeClr val="bg1"/>
                  </a:solidFill>
                </a:rPr>
                <a:t>.</a:t>
              </a:r>
            </a:p>
          </p:txBody>
        </p:sp>
      </p:grpSp>
    </p:spTree>
    <p:extLst>
      <p:ext uri="{BB962C8B-B14F-4D97-AF65-F5344CB8AC3E}">
        <p14:creationId xmlns:p14="http://schemas.microsoft.com/office/powerpoint/2010/main" val="3094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The classical example of monopsony is the sole coal company in a West Virginia town. If coal miners want to work, they must accept what the coal company is paying.</a:t>
              </a:r>
            </a:p>
          </p:txBody>
        </p:sp>
      </p:grp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spTree>
    <p:extLst>
      <p:ext uri="{BB962C8B-B14F-4D97-AF65-F5344CB8AC3E}">
        <p14:creationId xmlns:p14="http://schemas.microsoft.com/office/powerpoint/2010/main" val="40246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Because the monopsonist is the sole employer in a labor market, it can offer any wage it wishes.</a:t>
              </a:r>
            </a:p>
          </p:txBody>
        </p:sp>
      </p:grpSp>
      <p:grpSp>
        <p:nvGrpSpPr>
          <p:cNvPr id="11" name="Group 10">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However, because it faces the market supply curve for labor, if it wants to hire more workers, it must raise the wage it pays.</a:t>
              </a:r>
            </a:p>
          </p:txBody>
        </p:sp>
      </p:grpSp>
      <p:grpSp>
        <p:nvGrpSpPr>
          <p:cNvPr id="14" name="Group 13">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cost of labor </a:t>
              </a:r>
              <a:r>
                <a:rPr lang="en-US" sz="2000" dirty="0">
                  <a:solidFill>
                    <a:schemeClr val="bg1"/>
                  </a:solidFill>
                </a:rPr>
                <a:t>is the cost to the firm of hiring one more worker.</a:t>
              </a:r>
            </a:p>
          </p:txBody>
        </p:sp>
      </p:grpSp>
    </p:spTree>
    <p:extLst>
      <p:ext uri="{BB962C8B-B14F-4D97-AF65-F5344CB8AC3E}">
        <p14:creationId xmlns:p14="http://schemas.microsoft.com/office/powerpoint/2010/main" val="13765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9E4B2B93-F09A-4381-8DCE-A0E6CB8049FC}"/>
              </a:ext>
            </a:extLst>
          </p:cNvPr>
          <p:cNvGraphicFramePr>
            <a:graphicFrameLocks noGrp="1"/>
          </p:cNvGraphicFramePr>
          <p:nvPr>
            <p:extLst>
              <p:ext uri="{D42A27DB-BD31-4B8C-83A1-F6EECF244321}">
                <p14:modId xmlns:p14="http://schemas.microsoft.com/office/powerpoint/2010/main" val="998681642"/>
              </p:ext>
            </p:extLst>
          </p:nvPr>
        </p:nvGraphicFramePr>
        <p:xfrm>
          <a:off x="958412" y="3181845"/>
          <a:ext cx="5661576" cy="2834640"/>
        </p:xfrm>
        <a:graphic>
          <a:graphicData uri="http://schemas.openxmlformats.org/drawingml/2006/table">
            <a:tbl>
              <a:tblPr firstRow="1" bandRow="1">
                <a:tableStyleId>{5C22544A-7EE6-4342-B048-85BDC9FD1C3A}</a:tableStyleId>
              </a:tblPr>
              <a:tblGrid>
                <a:gridCol w="1143424">
                  <a:extLst>
                    <a:ext uri="{9D8B030D-6E8A-4147-A177-3AD203B41FA5}">
                      <a16:colId xmlns:a16="http://schemas.microsoft.com/office/drawing/2014/main" val="3811341803"/>
                    </a:ext>
                  </a:extLst>
                </a:gridCol>
                <a:gridCol w="743768">
                  <a:extLst>
                    <a:ext uri="{9D8B030D-6E8A-4147-A177-3AD203B41FA5}">
                      <a16:colId xmlns:a16="http://schemas.microsoft.com/office/drawing/2014/main" val="2357935307"/>
                    </a:ext>
                  </a:extLst>
                </a:gridCol>
                <a:gridCol w="943596">
                  <a:extLst>
                    <a:ext uri="{9D8B030D-6E8A-4147-A177-3AD203B41FA5}">
                      <a16:colId xmlns:a16="http://schemas.microsoft.com/office/drawing/2014/main" val="1635570869"/>
                    </a:ext>
                  </a:extLst>
                </a:gridCol>
                <a:gridCol w="943596">
                  <a:extLst>
                    <a:ext uri="{9D8B030D-6E8A-4147-A177-3AD203B41FA5}">
                      <a16:colId xmlns:a16="http://schemas.microsoft.com/office/drawing/2014/main" val="165620515"/>
                    </a:ext>
                  </a:extLst>
                </a:gridCol>
                <a:gridCol w="943596">
                  <a:extLst>
                    <a:ext uri="{9D8B030D-6E8A-4147-A177-3AD203B41FA5}">
                      <a16:colId xmlns:a16="http://schemas.microsoft.com/office/drawing/2014/main" val="3807119855"/>
                    </a:ext>
                  </a:extLst>
                </a:gridCol>
                <a:gridCol w="943596">
                  <a:extLst>
                    <a:ext uri="{9D8B030D-6E8A-4147-A177-3AD203B41FA5}">
                      <a16:colId xmlns:a16="http://schemas.microsoft.com/office/drawing/2014/main" val="4189573805"/>
                    </a:ext>
                  </a:extLst>
                </a:gridCol>
              </a:tblGrid>
              <a:tr h="370840">
                <a:tc>
                  <a:txBody>
                    <a:bodyPr/>
                    <a:lstStyle/>
                    <a:p>
                      <a:pPr algn="ctr"/>
                      <a:r>
                        <a:rPr lang="en-US" b="1" dirty="0">
                          <a:solidFill>
                            <a:schemeClr val="tx1"/>
                          </a:solidFill>
                        </a:rPr>
                        <a:t>Supply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711517"/>
                  </a:ext>
                </a:extLst>
              </a:tr>
              <a:tr h="370840">
                <a:tc>
                  <a:txBody>
                    <a:bodyPr/>
                    <a:lstStyle/>
                    <a:p>
                      <a:pPr algn="ctr"/>
                      <a:r>
                        <a:rPr lang="en-US" b="1" dirty="0">
                          <a:solidFill>
                            <a:schemeClr val="tx1"/>
                          </a:solidFill>
                        </a:rPr>
                        <a:t>Wage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77486"/>
                  </a:ext>
                </a:extLst>
              </a:tr>
              <a:tr h="370840">
                <a:tc>
                  <a:txBody>
                    <a:bodyPr/>
                    <a:lstStyle/>
                    <a:p>
                      <a:pPr algn="ctr"/>
                      <a:r>
                        <a:rPr lang="en-US" b="1" dirty="0">
                          <a:solidFill>
                            <a:schemeClr val="tx1"/>
                          </a:solidFill>
                        </a:rPr>
                        <a:t>Total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021858"/>
                  </a:ext>
                </a:extLst>
              </a:tr>
              <a:tr h="370840">
                <a:tc>
                  <a:txBody>
                    <a:bodyPr/>
                    <a:lstStyle/>
                    <a:p>
                      <a:pPr algn="ctr"/>
                      <a:r>
                        <a:rPr lang="en-US" b="1" dirty="0">
                          <a:solidFill>
                            <a:schemeClr val="tx1"/>
                          </a:solidFill>
                        </a:rPr>
                        <a:t>Marginal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631827"/>
                  </a:ext>
                </a:extLst>
              </a:tr>
            </a:tbl>
          </a:graphicData>
        </a:graphic>
      </p:graphicFrame>
      <p:grpSp>
        <p:nvGrpSpPr>
          <p:cNvPr id="12" name="Group 11">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In order to increase employment, monopsonists must raise the wage they pay, not just for new workers but for all the existing workers. As a result, the marginal cost of hiring additional labor is greater than the wage.</a:t>
              </a:r>
            </a:p>
          </p:txBody>
        </p:sp>
      </p:grpSp>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3"/>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137418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1459</Words>
  <Application>Microsoft Office PowerPoint</Application>
  <PresentationFormat>Widescreen</PresentationFormat>
  <Paragraphs>132</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34</cp:revision>
  <dcterms:created xsi:type="dcterms:W3CDTF">2017-06-16T13:06:21Z</dcterms:created>
  <dcterms:modified xsi:type="dcterms:W3CDTF">2022-01-17T19:16:56Z</dcterms:modified>
</cp:coreProperties>
</file>