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56" r:id="rId3"/>
    <p:sldId id="296" r:id="rId4"/>
    <p:sldId id="297" r:id="rId5"/>
    <p:sldId id="374" r:id="rId6"/>
    <p:sldId id="375" r:id="rId7"/>
    <p:sldId id="299" r:id="rId8"/>
    <p:sldId id="300" r:id="rId9"/>
    <p:sldId id="309" r:id="rId10"/>
    <p:sldId id="302" r:id="rId11"/>
    <p:sldId id="301" r:id="rId12"/>
    <p:sldId id="257" r:id="rId13"/>
    <p:sldId id="305" r:id="rId14"/>
    <p:sldId id="306" r:id="rId15"/>
    <p:sldId id="308" r:id="rId16"/>
    <p:sldId id="307" r:id="rId17"/>
    <p:sldId id="310" r:id="rId18"/>
    <p:sldId id="290" r:id="rId19"/>
    <p:sldId id="364" r:id="rId20"/>
    <p:sldId id="27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7979"/>
    <a:srgbClr val="FCC4C4"/>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labor union is an organization of workers that negotiates with employers over wages and working conditions. Labor unions seek to change the power balance between employers and workers by requiring employers to deal with workers collectively. A labor union operates like a monopoly in a labor market. Economists sometimes call negotiations between unions and firms collective bargaining.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address the question of why union membership has declined since the 1950’s. Economist give three main reasons for this.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reason for the decline in union membership is the shift away from manufacturing jobs, which are more heavily unionized, to service jobs that are often not represented by unions. Here is graph showing the job trends in the United States since 1950. The y-axis shows the level of employment measured in thousands of employees, so you can see the rapid increase in the number of service sector jobs from about 22 million workers in 1950 to over 100 million workers in 2017. You can also see the slow decline in manufacturing jobs from 19 million in the 1970’s to 17 million in 2017.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22150118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second reason union membership has declined is because globalization and increased competition from foreign products have reduced union bargaining power.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27154961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Starting in the 1960’s US car makers faced increased competition from Europe and Japan. As sales of imports rose, U.S. car sales fell. Membership in the United Auto Workers union fell from 975,000 in 1985 to 390,000 in 2015 as the decline in car sales lead to layoffs by U.S. auto companies.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9356522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third reason for the decline in union membership is because workplace protection laws now in place reduced the need for unions to negotiate on behalf of workers for these better working conditions.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7982936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U.S. is near the bottom of international rankings in percentage of workers whose wages are determined by union bargaining. U.S. laws are, perhaps, less friendly to the formation of unions than such laws in other countries. The close connection between union membership and a friendly legal environment is apparent in the history of U.S. unions. The National Labor-Management Relations Act of 1935 specified that workers had a right to organize unions.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3566131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take a look at a special case known as bilateral monopoly. A bilateral monopoly occurs when there is market power on both sides of the labor market. So, this is a battle between a monopsony on the labor demand side vs. a union on the labor supply side. </a:t>
            </a:r>
            <a:r>
              <a:rPr lang="en-US" sz="1200" kern="1200" dirty="0" err="1">
                <a:solidFill>
                  <a:schemeClr val="tx1"/>
                </a:solidFill>
                <a:effectLst/>
                <a:latin typeface="+mn-lt"/>
                <a:ea typeface="+mn-ea"/>
                <a:cs typeface="+mn-cs"/>
              </a:rPr>
              <a:t>mployment</a:t>
            </a:r>
            <a:r>
              <a:rPr lang="en-US" sz="1200" kern="1200" dirty="0">
                <a:solidFill>
                  <a:schemeClr val="tx1"/>
                </a:solidFill>
                <a:effectLst/>
                <a:latin typeface="+mn-lt"/>
                <a:ea typeface="+mn-ea"/>
                <a:cs typeface="+mn-cs"/>
              </a:rPr>
              <a:t>, L*, will be lower in a bilateral monopoly than in a competitive labor market, but the equilibrium wage is indeterminate, somewhere in the range between Wu (what the union would choose) and Wm (what the monopsony would choose).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are both pros and cons to labor unions. The pros of labor unions accrue to the workers that are members of labor unions through the enhanced negotiating power the threat of a strike or work stoppage generates for unions. These are higher wages, better working conditions and more job security. The cons from labor unions include the higher cost of labor to firms, higher costs to consumers and also the possibility of less hiring by firms in response to both the higher wages generated by labor unions and also the increased difficulty firms have in firing  workers that are labor union members.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own a firm that is currently more labor intensive than capital intensive, but labor and capital can be substituted for each other in your industry. If your industry becomes unionized, what can you do to avoid some of the negative impacts of a union? </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5864951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own a firm that is currently more labor intensive than capital intensive, but labor and capital can be substituted for each other in your industry. If your industry becomes unionized, what can you do to avoid some of the negative impacts of a union? </a:t>
            </a:r>
          </a:p>
          <a:p>
            <a:r>
              <a:rPr lang="en-US" dirty="0"/>
              <a:t>To avoid having issues with higher costs of production (due to higher wages) following the decision to unionize, you could substitute more capital for labor in the production process.</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5893244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is a table showing the largest labor unions in the United States. The National Education Association, which is a union for teachers, is the largest union with 2.9 million members. The Service Employees International Union is the second largest union with 1.9 million members. They represent service workers ranging from janitors to home health care workers to child care workers. You can look up each of these unions on the web if you are interested to see who they represent and the issues they are fighting for.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is a graph showing the trend in union membership over time. Union membership increased rapidly in the 1930’s in response to legislation introduced as part of the New Deal during the Great Depression, but since the 1960’s union membership has steadily declining.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a union is the sole supplier of labor, it can act like a monopoly and ask for whatever wage rate it can obtain for its workers. If employers need workers, they must meet the union's wage demand. The union can threaten that unless firms agree to the wages they demand, the workers will strike.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009081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Without a union, the equilibrium at E would have involved the wage We and the quantity of labor </a:t>
            </a:r>
            <a:r>
              <a:rPr lang="en-US" sz="1200" kern="1200" dirty="0" err="1">
                <a:solidFill>
                  <a:schemeClr val="tx1"/>
                </a:solidFill>
                <a:effectLst/>
                <a:latin typeface="+mn-lt"/>
                <a:ea typeface="+mn-ea"/>
                <a:cs typeface="+mn-cs"/>
              </a:rPr>
              <a:t>Qe</a:t>
            </a:r>
            <a:r>
              <a:rPr lang="en-US" sz="1200" kern="1200" dirty="0">
                <a:solidFill>
                  <a:schemeClr val="tx1"/>
                </a:solidFill>
                <a:effectLst/>
                <a:latin typeface="+mn-lt"/>
                <a:ea typeface="+mn-ea"/>
                <a:cs typeface="+mn-cs"/>
              </a:rPr>
              <a:t>. However, the union is able to use its bargaining power to raise the wage to Wu. The result is an excess supply of labor for union jobs. That is, a quantity of labor supplied, Qs, is greater than firms' quantity demanded for labor, </a:t>
            </a:r>
            <a:r>
              <a:rPr lang="en-US" sz="1200" kern="1200" dirty="0" err="1">
                <a:solidFill>
                  <a:schemeClr val="tx1"/>
                </a:solidFill>
                <a:effectLst/>
                <a:latin typeface="+mn-lt"/>
                <a:ea typeface="+mn-ea"/>
                <a:cs typeface="+mn-cs"/>
              </a:rPr>
              <a:t>Qd</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41217605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now address the question of whether union workers are more productive than non-union workers. There are three reasons why this might be the case. The first reason is that the higher wage negotiated by the union may induce workers to work harder. Higher than market clearing wages are often called efficiency wages for this reason.</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915901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1.svg"/></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3.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2.xml"/><Relationship Id="rId5" Type="http://schemas.openxmlformats.org/officeDocument/2006/relationships/image" Target="../media/image18.png"/><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725687"/>
            <a:ext cx="9265024" cy="1569660"/>
          </a:xfrm>
          <a:prstGeom prst="rect">
            <a:avLst/>
          </a:prstGeom>
          <a:noFill/>
        </p:spPr>
        <p:txBody>
          <a:bodyPr wrap="square" rtlCol="0">
            <a:spAutoFit/>
          </a:bodyPr>
          <a:lstStyle/>
          <a:p>
            <a:pPr lvl="0" algn="ctr"/>
            <a:r>
              <a:rPr lang="en-US" sz="4800" dirty="0">
                <a:solidFill>
                  <a:prstClr val="black">
                    <a:lumMod val="75000"/>
                    <a:lumOff val="25000"/>
                  </a:prstClr>
                </a:solidFill>
                <a:latin typeface="Century Gothic" panose="020B0502020202020204" pitchFamily="34" charset="0"/>
              </a:rPr>
              <a:t>Market Power on the Supply Side of Labor Markets</a:t>
            </a:r>
            <a:endParaRPr lang="en-US" sz="48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64066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4"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727587" y="122245"/>
            <a:ext cx="10736826"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Union Workers Might Have Higher Productivity than Non-Union Workers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2C64DD8-409D-4B73-B8A4-B46C1B056436}"/>
              </a:ext>
            </a:extLst>
          </p:cNvPr>
          <p:cNvSpPr txBox="1"/>
          <p:nvPr/>
        </p:nvSpPr>
        <p:spPr>
          <a:xfrm>
            <a:off x="1334730" y="1371804"/>
            <a:ext cx="9522540" cy="954107"/>
          </a:xfrm>
          <a:prstGeom prst="rect">
            <a:avLst/>
          </a:prstGeom>
          <a:solidFill>
            <a:srgbClr val="627981"/>
          </a:solidFill>
          <a:ln>
            <a:noFill/>
          </a:ln>
        </p:spPr>
        <p:txBody>
          <a:bodyPr wrap="square" rtlCol="0">
            <a:spAutoFit/>
          </a:bodyPr>
          <a:lstStyle/>
          <a:p>
            <a:r>
              <a:rPr lang="en-US" sz="2800" b="1" dirty="0">
                <a:solidFill>
                  <a:schemeClr val="bg1"/>
                </a:solidFill>
              </a:rPr>
              <a:t>Reason 1:   </a:t>
            </a:r>
          </a:p>
          <a:p>
            <a:r>
              <a:rPr lang="en-US" sz="2800" dirty="0">
                <a:solidFill>
                  <a:schemeClr val="bg1"/>
                </a:solidFill>
              </a:rPr>
              <a:t>Higher wages may induce workers to work harder.</a:t>
            </a:r>
            <a:r>
              <a:rPr lang="en-US" sz="2400" dirty="0">
                <a:solidFill>
                  <a:schemeClr val="bg1"/>
                </a:solidFill>
              </a:rPr>
              <a:t>	</a:t>
            </a:r>
          </a:p>
        </p:txBody>
      </p:sp>
      <p:sp>
        <p:nvSpPr>
          <p:cNvPr id="8" name="TextBox 7">
            <a:extLst>
              <a:ext uri="{FF2B5EF4-FFF2-40B4-BE49-F238E27FC236}">
                <a16:creationId xmlns:a16="http://schemas.microsoft.com/office/drawing/2014/main" id="{819D6D83-B2BE-4F01-BDD6-7AA688EE56D7}"/>
              </a:ext>
            </a:extLst>
          </p:cNvPr>
          <p:cNvSpPr txBox="1"/>
          <p:nvPr/>
        </p:nvSpPr>
        <p:spPr>
          <a:xfrm>
            <a:off x="1334730" y="2556106"/>
            <a:ext cx="9522540" cy="1323439"/>
          </a:xfrm>
          <a:prstGeom prst="rect">
            <a:avLst/>
          </a:prstGeom>
          <a:solidFill>
            <a:srgbClr val="627981"/>
          </a:solidFill>
          <a:ln>
            <a:noFill/>
          </a:ln>
        </p:spPr>
        <p:txBody>
          <a:bodyPr wrap="square" rtlCol="0">
            <a:spAutoFit/>
          </a:bodyPr>
          <a:lstStyle/>
          <a:p>
            <a:r>
              <a:rPr lang="en-US" sz="2800" b="1" dirty="0">
                <a:solidFill>
                  <a:schemeClr val="bg1"/>
                </a:solidFill>
              </a:rPr>
              <a:t>Reason 2:</a:t>
            </a:r>
          </a:p>
          <a:p>
            <a:r>
              <a:rPr lang="en-US" sz="2800" dirty="0">
                <a:solidFill>
                  <a:schemeClr val="bg1"/>
                </a:solidFill>
              </a:rPr>
              <a:t>Union workers tend to stay on the job longer.</a:t>
            </a:r>
          </a:p>
          <a:p>
            <a:pPr marL="971550" lvl="1" indent="-514350">
              <a:buFont typeface="Arial" panose="020B0604020202020204" pitchFamily="34" charset="0"/>
              <a:buChar char="•"/>
            </a:pPr>
            <a:r>
              <a:rPr lang="en-US" sz="2400" dirty="0">
                <a:solidFill>
                  <a:schemeClr val="bg1"/>
                </a:solidFill>
              </a:rPr>
              <a:t>This increases experience and reduces hiring and training costs.</a:t>
            </a:r>
          </a:p>
        </p:txBody>
      </p:sp>
      <p:sp>
        <p:nvSpPr>
          <p:cNvPr id="9" name="TextBox 8">
            <a:extLst>
              <a:ext uri="{FF2B5EF4-FFF2-40B4-BE49-F238E27FC236}">
                <a16:creationId xmlns:a16="http://schemas.microsoft.com/office/drawing/2014/main" id="{14E2BDEB-4EDB-45BA-85F8-DC1394651AB7}"/>
              </a:ext>
            </a:extLst>
          </p:cNvPr>
          <p:cNvSpPr txBox="1"/>
          <p:nvPr/>
        </p:nvSpPr>
        <p:spPr>
          <a:xfrm>
            <a:off x="1334730" y="4109740"/>
            <a:ext cx="9558664" cy="2492990"/>
          </a:xfrm>
          <a:prstGeom prst="rect">
            <a:avLst/>
          </a:prstGeom>
          <a:solidFill>
            <a:srgbClr val="627981"/>
          </a:solidFill>
          <a:ln>
            <a:noFill/>
          </a:ln>
        </p:spPr>
        <p:txBody>
          <a:bodyPr wrap="square" rtlCol="0">
            <a:spAutoFit/>
          </a:bodyPr>
          <a:lstStyle/>
          <a:p>
            <a:r>
              <a:rPr lang="en-US" sz="2800" b="1" dirty="0">
                <a:solidFill>
                  <a:schemeClr val="bg1"/>
                </a:solidFill>
              </a:rPr>
              <a:t>Reason 3:  </a:t>
            </a:r>
          </a:p>
          <a:p>
            <a:r>
              <a:rPr lang="en-US" sz="2800" dirty="0">
                <a:solidFill>
                  <a:schemeClr val="bg1"/>
                </a:solidFill>
              </a:rPr>
              <a:t>In response to higher wages, firms often choose more capital-intensive production techniques.</a:t>
            </a:r>
          </a:p>
          <a:p>
            <a:pPr marL="971550" lvl="1" indent="-514350">
              <a:buFont typeface="Arial" panose="020B0604020202020204" pitchFamily="34" charset="0"/>
              <a:buChar char="•"/>
            </a:pPr>
            <a:r>
              <a:rPr lang="en-US" sz="2400" dirty="0">
                <a:solidFill>
                  <a:schemeClr val="bg1"/>
                </a:solidFill>
              </a:rPr>
              <a:t>More capital boosts worker productivity.</a:t>
            </a:r>
          </a:p>
          <a:p>
            <a:pPr marL="971550" lvl="1" indent="-514350">
              <a:buFont typeface="Arial" panose="020B0604020202020204" pitchFamily="34" charset="0"/>
              <a:buChar char="•"/>
            </a:pPr>
            <a:r>
              <a:rPr lang="en-US" sz="2400" dirty="0">
                <a:solidFill>
                  <a:schemeClr val="bg1"/>
                </a:solidFill>
              </a:rPr>
              <a:t>However, unions sometimes oppose the adoption of labor-saving technology.</a:t>
            </a:r>
          </a:p>
        </p:txBody>
      </p:sp>
    </p:spTree>
    <p:extLst>
      <p:ext uri="{BB962C8B-B14F-4D97-AF65-F5344CB8AC3E}">
        <p14:creationId xmlns:p14="http://schemas.microsoft.com/office/powerpoint/2010/main" val="1404934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Has Union Membership Declined?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777596" y="1618366"/>
            <a:ext cx="10636808" cy="106757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bg1"/>
                </a:solidFill>
              </a:rPr>
              <a:t>Economists list three main reasons for the decline in union membership since the 1960’s.</a:t>
            </a:r>
          </a:p>
        </p:txBody>
      </p:sp>
      <p:pic>
        <p:nvPicPr>
          <p:cNvPr id="5" name="Graphic 4" descr="Bar graph with downward trend">
            <a:extLst>
              <a:ext uri="{FF2B5EF4-FFF2-40B4-BE49-F238E27FC236}">
                <a16:creationId xmlns:a16="http://schemas.microsoft.com/office/drawing/2014/main" id="{AE95DEC0-1DB6-456B-8E11-895D65042AF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26858" y="2981808"/>
            <a:ext cx="2738284" cy="2738284"/>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Has Union Membership Declined?</a:t>
            </a:r>
          </a:p>
        </p:txBody>
      </p:sp>
      <p:cxnSp>
        <p:nvCxnSpPr>
          <p:cNvPr id="55" name="Straight Connector 54"/>
          <p:cNvCxnSpPr/>
          <p:nvPr/>
        </p:nvCxnSpPr>
        <p:spPr>
          <a:xfrm>
            <a:off x="1881187" y="103958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1460513" y="1250766"/>
            <a:ext cx="9270972" cy="55399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Reason 1: </a:t>
            </a:r>
            <a:r>
              <a:rPr lang="en-US" sz="2800" dirty="0">
                <a:solidFill>
                  <a:schemeClr val="bg1"/>
                </a:solidFill>
              </a:rPr>
              <a:t>The shift from manufacturing to service industries.</a:t>
            </a:r>
          </a:p>
        </p:txBody>
      </p:sp>
      <p:pic>
        <p:nvPicPr>
          <p:cNvPr id="3074" name="Picture 2" descr="A graph of job growth in manufacturing and service sectors from 1950 to 2015.">
            <a:extLst>
              <a:ext uri="{FF2B5EF4-FFF2-40B4-BE49-F238E27FC236}">
                <a16:creationId xmlns:a16="http://schemas.microsoft.com/office/drawing/2014/main" id="{FE99C5EF-4807-48F1-99E9-C37F927786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3974" y="2015944"/>
            <a:ext cx="5020967" cy="4636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0427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Graphic 11" descr="Downward trend">
            <a:extLst>
              <a:ext uri="{FF2B5EF4-FFF2-40B4-BE49-F238E27FC236}">
                <a16:creationId xmlns:a16="http://schemas.microsoft.com/office/drawing/2014/main" id="{F93BD6AD-5D0F-4C4D-A9DC-FE50DD10DCF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21394" y="2462981"/>
            <a:ext cx="3748548" cy="3748548"/>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Has Union Membership Declined?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1273701" y="1383374"/>
            <a:ext cx="9644598" cy="106757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Reason 2: G</a:t>
            </a:r>
            <a:r>
              <a:rPr lang="en-US" sz="2800" dirty="0">
                <a:solidFill>
                  <a:schemeClr val="bg1"/>
                </a:solidFill>
              </a:rPr>
              <a:t>lobalization and increased competition from foreign products have reduced union bargaining power.</a:t>
            </a:r>
          </a:p>
        </p:txBody>
      </p:sp>
      <p:pic>
        <p:nvPicPr>
          <p:cNvPr id="8" name="Graphic 7" descr="Users">
            <a:extLst>
              <a:ext uri="{FF2B5EF4-FFF2-40B4-BE49-F238E27FC236}">
                <a16:creationId xmlns:a16="http://schemas.microsoft.com/office/drawing/2014/main" id="{7018D91C-743C-4D36-9D6E-8B2A93FD3E7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41822" y="2696418"/>
            <a:ext cx="1307691" cy="1307691"/>
          </a:xfrm>
          <a:prstGeom prst="rect">
            <a:avLst/>
          </a:prstGeom>
        </p:spPr>
      </p:pic>
    </p:spTree>
    <p:extLst>
      <p:ext uri="{BB962C8B-B14F-4D97-AF65-F5344CB8AC3E}">
        <p14:creationId xmlns:p14="http://schemas.microsoft.com/office/powerpoint/2010/main" val="3903003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Auto Industry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Car">
            <a:extLst>
              <a:ext uri="{FF2B5EF4-FFF2-40B4-BE49-F238E27FC236}">
                <a16:creationId xmlns:a16="http://schemas.microsoft.com/office/drawing/2014/main" id="{BD4830F8-32E3-4E60-B98B-D8AD986B57E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03952" y="4054626"/>
            <a:ext cx="2984091" cy="2984091"/>
          </a:xfrm>
          <a:prstGeom prst="rect">
            <a:avLst/>
          </a:prstGeom>
        </p:spPr>
      </p:pic>
      <p:grpSp>
        <p:nvGrpSpPr>
          <p:cNvPr id="9" name="Group 8">
            <a:extLst>
              <a:ext uri="{FF2B5EF4-FFF2-40B4-BE49-F238E27FC236}">
                <a16:creationId xmlns:a16="http://schemas.microsoft.com/office/drawing/2014/main" id="{B2563232-6B2C-4A54-B947-419FEA145D7C}"/>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5B5A05D-BECC-4306-A99E-93CC320ED4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833CF7BB-5D96-48A9-AAAF-A3A9529F421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Starting in the 1960’s, U.S. car makers faced increased competition from Europe and Japan.</a:t>
              </a:r>
            </a:p>
          </p:txBody>
        </p:sp>
      </p:grpSp>
      <p:grpSp>
        <p:nvGrpSpPr>
          <p:cNvPr id="12" name="Group 11">
            <a:extLst>
              <a:ext uri="{FF2B5EF4-FFF2-40B4-BE49-F238E27FC236}">
                <a16:creationId xmlns:a16="http://schemas.microsoft.com/office/drawing/2014/main" id="{6634BFDF-F805-4BBA-B538-65B58A560E07}"/>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534F996A-2071-416B-8AD9-C1744236E52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F566ABC9-4ECB-47A7-BD18-092C9FA25BA9}"/>
                </a:ext>
              </a:extLst>
            </p:cNvPr>
            <p:cNvSpPr txBox="1"/>
            <p:nvPr/>
          </p:nvSpPr>
          <p:spPr>
            <a:xfrm>
              <a:off x="599388" y="192036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sales of imports rose, U.S. car sales fell.</a:t>
              </a:r>
            </a:p>
          </p:txBody>
        </p:sp>
      </p:grpSp>
      <p:grpSp>
        <p:nvGrpSpPr>
          <p:cNvPr id="15" name="Group 14">
            <a:extLst>
              <a:ext uri="{FF2B5EF4-FFF2-40B4-BE49-F238E27FC236}">
                <a16:creationId xmlns:a16="http://schemas.microsoft.com/office/drawing/2014/main" id="{C2D33E63-D0B9-4BD7-9C23-F5EB6CABE960}"/>
              </a:ext>
            </a:extLst>
          </p:cNvPr>
          <p:cNvGrpSpPr/>
          <p:nvPr/>
        </p:nvGrpSpPr>
        <p:grpSpPr>
          <a:xfrm>
            <a:off x="2135749" y="341323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7F14F12C-4FFB-42A0-98A2-6D072DA5C4A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48C099B2-2595-4D51-AFE4-B3FF4FF2DC85}"/>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Membership in the United Auto Workers union fell from 975,000 in 1985 to 390,000 by 2015.</a:t>
              </a:r>
            </a:p>
          </p:txBody>
        </p:sp>
      </p:grpSp>
    </p:spTree>
    <p:extLst>
      <p:ext uri="{BB962C8B-B14F-4D97-AF65-F5344CB8AC3E}">
        <p14:creationId xmlns:p14="http://schemas.microsoft.com/office/powerpoint/2010/main" val="997507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Has Union Membership Declined?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777596" y="1493598"/>
            <a:ext cx="10636808" cy="106757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b="1" dirty="0">
                <a:solidFill>
                  <a:schemeClr val="bg1"/>
                </a:solidFill>
              </a:rPr>
              <a:t>Reason 3: </a:t>
            </a:r>
            <a:r>
              <a:rPr lang="en-US" sz="2600" dirty="0">
                <a:solidFill>
                  <a:schemeClr val="bg1"/>
                </a:solidFill>
              </a:rPr>
              <a:t>Workplace protection laws now in place have reduced the need for unions to negotiate on behalf of workers for these better working conditions.</a:t>
            </a:r>
          </a:p>
        </p:txBody>
      </p:sp>
      <p:pic>
        <p:nvPicPr>
          <p:cNvPr id="7" name="Graphic 6" descr="Contract">
            <a:extLst>
              <a:ext uri="{FF2B5EF4-FFF2-40B4-BE49-F238E27FC236}">
                <a16:creationId xmlns:a16="http://schemas.microsoft.com/office/drawing/2014/main" id="{2B7F45FE-1335-43F5-968F-D0776B4FB92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03839" y="3162332"/>
            <a:ext cx="2384322" cy="2384322"/>
          </a:xfrm>
          <a:prstGeom prst="rect">
            <a:avLst/>
          </a:prstGeom>
        </p:spPr>
      </p:pic>
    </p:spTree>
    <p:extLst>
      <p:ext uri="{BB962C8B-B14F-4D97-AF65-F5344CB8AC3E}">
        <p14:creationId xmlns:p14="http://schemas.microsoft.com/office/powerpoint/2010/main" val="2354087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International Union Membership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01463405-1780-4DA3-8AEB-19116EEE8EC3}"/>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23C26C3-EA72-46F4-B497-C6AF5F47FB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0E3F2D87-5FC0-46BC-9FB2-9BCCC9A44922}"/>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is near the bottom of international rankings in percentage of workers whose wages are determined by union bargaining.</a:t>
              </a:r>
            </a:p>
          </p:txBody>
        </p:sp>
      </p:grpSp>
      <p:grpSp>
        <p:nvGrpSpPr>
          <p:cNvPr id="14" name="Group 13">
            <a:extLst>
              <a:ext uri="{FF2B5EF4-FFF2-40B4-BE49-F238E27FC236}">
                <a16:creationId xmlns:a16="http://schemas.microsoft.com/office/drawing/2014/main" id="{57E65D5E-14D3-4A07-8C45-23C2A79FD254}"/>
              </a:ext>
            </a:extLst>
          </p:cNvPr>
          <p:cNvGrpSpPr/>
          <p:nvPr/>
        </p:nvGrpSpPr>
        <p:grpSpPr>
          <a:xfrm>
            <a:off x="2135749" y="25258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BDC1017-A0A5-4076-952F-CFCEFB7188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542A9535-D9E8-437A-B56D-D9FC4E9676E0}"/>
                </a:ext>
              </a:extLst>
            </p:cNvPr>
            <p:cNvSpPr txBox="1"/>
            <p:nvPr/>
          </p:nvSpPr>
          <p:spPr>
            <a:xfrm>
              <a:off x="655853"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U.S. laws are, perhaps, less friendly to the formation of unions than such laws in other countries.</a:t>
              </a:r>
            </a:p>
          </p:txBody>
        </p:sp>
      </p:grpSp>
      <p:grpSp>
        <p:nvGrpSpPr>
          <p:cNvPr id="17" name="Group 16">
            <a:extLst>
              <a:ext uri="{FF2B5EF4-FFF2-40B4-BE49-F238E27FC236}">
                <a16:creationId xmlns:a16="http://schemas.microsoft.com/office/drawing/2014/main" id="{89D4E2E3-F34B-423C-9012-7BA6263A5CE6}"/>
              </a:ext>
            </a:extLst>
          </p:cNvPr>
          <p:cNvGrpSpPr/>
          <p:nvPr/>
        </p:nvGrpSpPr>
        <p:grpSpPr>
          <a:xfrm>
            <a:off x="2135749" y="3413234"/>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8B6B0F7-724F-44BF-96A6-F78F610776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60070BF-F359-4AEA-B089-92F405D80426}"/>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close connection between union membership and a friendly legal environment is apparent in the history of U.S. unions.</a:t>
              </a:r>
            </a:p>
          </p:txBody>
        </p:sp>
      </p:grpSp>
      <p:grpSp>
        <p:nvGrpSpPr>
          <p:cNvPr id="20" name="Group 19">
            <a:extLst>
              <a:ext uri="{FF2B5EF4-FFF2-40B4-BE49-F238E27FC236}">
                <a16:creationId xmlns:a16="http://schemas.microsoft.com/office/drawing/2014/main" id="{FE8BE635-BA6B-4BB8-97A1-0A2C592F4603}"/>
              </a:ext>
            </a:extLst>
          </p:cNvPr>
          <p:cNvGrpSpPr/>
          <p:nvPr/>
        </p:nvGrpSpPr>
        <p:grpSpPr>
          <a:xfrm>
            <a:off x="2135749" y="431638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AECC506-E044-425C-8FF5-D4E691AA1B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8B733F13-8137-4B48-B02C-09172A6869AB}"/>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National Labor-Management Relations Act of 1935 specified that workers had a right to organize unions.</a:t>
              </a:r>
            </a:p>
          </p:txBody>
        </p:sp>
      </p:grpSp>
    </p:spTree>
    <p:extLst>
      <p:ext uri="{BB962C8B-B14F-4D97-AF65-F5344CB8AC3E}">
        <p14:creationId xmlns:p14="http://schemas.microsoft.com/office/powerpoint/2010/main" val="3526303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Bilateral Monopoly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D9D84E5F-C981-4DCD-BC89-E0257528D7DF}"/>
              </a:ext>
            </a:extLst>
          </p:cNvPr>
          <p:cNvGrpSpPr/>
          <p:nvPr/>
        </p:nvGrpSpPr>
        <p:grpSpPr>
          <a:xfrm>
            <a:off x="2135749" y="1620241"/>
            <a:ext cx="8058154" cy="822960"/>
            <a:chOff x="542923" y="1736761"/>
            <a:chExt cx="8058154" cy="1065186"/>
          </a:xfrm>
          <a:solidFill>
            <a:srgbClr val="627981"/>
          </a:solidFill>
        </p:grpSpPr>
        <p:sp>
          <p:nvSpPr>
            <p:cNvPr id="8" name="Rectangle 7">
              <a:extLst>
                <a:ext uri="{FF2B5EF4-FFF2-40B4-BE49-F238E27FC236}">
                  <a16:creationId xmlns:a16="http://schemas.microsoft.com/office/drawing/2014/main" id="{C3A79531-74D4-4EE7-8926-4E669558F26B}"/>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AF8FED14-FFD7-4B75-BC0D-FAC7F3011383}"/>
                </a:ext>
              </a:extLst>
            </p:cNvPr>
            <p:cNvSpPr txBox="1"/>
            <p:nvPr/>
          </p:nvSpPr>
          <p:spPr>
            <a:xfrm>
              <a:off x="655854" y="1815973"/>
              <a:ext cx="7807571" cy="916242"/>
            </a:xfrm>
            <a:prstGeom prst="rect">
              <a:avLst/>
            </a:prstGeom>
            <a:grpFill/>
          </p:spPr>
          <p:txBody>
            <a:bodyPr wrap="square" rtlCol="0">
              <a:spAutoFit/>
            </a:bodyPr>
            <a:lstStyle/>
            <a:p>
              <a:pPr algn="ctr"/>
              <a:r>
                <a:rPr lang="en-US" sz="2000" dirty="0">
                  <a:solidFill>
                    <a:schemeClr val="bg1"/>
                  </a:solidFill>
                </a:rPr>
                <a:t>A </a:t>
              </a:r>
              <a:r>
                <a:rPr lang="en-US" sz="2000" b="1" dirty="0">
                  <a:solidFill>
                    <a:schemeClr val="bg1"/>
                  </a:solidFill>
                </a:rPr>
                <a:t>bilateral monopoly</a:t>
              </a:r>
              <a:r>
                <a:rPr lang="en-US" sz="2000" dirty="0">
                  <a:solidFill>
                    <a:schemeClr val="bg1"/>
                  </a:solidFill>
                </a:rPr>
                <a:t> occurs when there is market power on both sides of the labor market.</a:t>
              </a:r>
            </a:p>
          </p:txBody>
        </p:sp>
      </p:grpSp>
      <p:pic>
        <p:nvPicPr>
          <p:cNvPr id="4098" name="Picture 2" descr="The graph compares monopsony to perfect competition for labor market outcomes.">
            <a:extLst>
              <a:ext uri="{FF2B5EF4-FFF2-40B4-BE49-F238E27FC236}">
                <a16:creationId xmlns:a16="http://schemas.microsoft.com/office/drawing/2014/main" id="{6A0958AF-19D9-40FD-BFAD-E01B175AF1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8908" y="3118536"/>
            <a:ext cx="4000500" cy="3733800"/>
          </a:xfrm>
          <a:prstGeom prst="rect">
            <a:avLst/>
          </a:prstGeom>
          <a:noFill/>
          <a:extLst>
            <a:ext uri="{909E8E84-426E-40DD-AFC4-6F175D3DCCD1}">
              <a14:hiddenFill xmlns:a14="http://schemas.microsoft.com/office/drawing/2010/main">
                <a:solidFill>
                  <a:srgbClr val="FFFFFF"/>
                </a:solidFill>
              </a14:hiddenFill>
            </a:ext>
          </a:extLst>
        </p:spPr>
      </p:pic>
      <p:sp>
        <p:nvSpPr>
          <p:cNvPr id="11" name="Flowchart: Alternate Process 10">
            <a:extLst>
              <a:ext uri="{FF2B5EF4-FFF2-40B4-BE49-F238E27FC236}">
                <a16:creationId xmlns:a16="http://schemas.microsoft.com/office/drawing/2014/main" id="{9DE1057C-9525-466A-B978-3F791B7335AA}"/>
              </a:ext>
            </a:extLst>
          </p:cNvPr>
          <p:cNvSpPr/>
          <p:nvPr/>
        </p:nvSpPr>
        <p:spPr>
          <a:xfrm>
            <a:off x="8587460" y="2836876"/>
            <a:ext cx="2408903" cy="671916"/>
          </a:xfrm>
          <a:prstGeom prst="flowChartAlternateProcess">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The union would choose </a:t>
            </a:r>
            <a:r>
              <a:rPr lang="en-US" i="1" dirty="0">
                <a:solidFill>
                  <a:schemeClr val="bg1"/>
                </a:solidFill>
              </a:rPr>
              <a:t>W</a:t>
            </a:r>
            <a:r>
              <a:rPr lang="en-US" baseline="-25000" dirty="0">
                <a:solidFill>
                  <a:schemeClr val="bg1"/>
                </a:solidFill>
              </a:rPr>
              <a:t>u</a:t>
            </a:r>
            <a:r>
              <a:rPr lang="en-US" dirty="0">
                <a:solidFill>
                  <a:schemeClr val="bg1"/>
                </a:solidFill>
              </a:rPr>
              <a:t>.</a:t>
            </a:r>
          </a:p>
        </p:txBody>
      </p:sp>
      <p:sp>
        <p:nvSpPr>
          <p:cNvPr id="12" name="Flowchart: Alternate Process 11">
            <a:extLst>
              <a:ext uri="{FF2B5EF4-FFF2-40B4-BE49-F238E27FC236}">
                <a16:creationId xmlns:a16="http://schemas.microsoft.com/office/drawing/2014/main" id="{BB1EC7CC-5CF3-44BD-9A20-0757DB04251C}"/>
              </a:ext>
            </a:extLst>
          </p:cNvPr>
          <p:cNvSpPr/>
          <p:nvPr/>
        </p:nvSpPr>
        <p:spPr>
          <a:xfrm>
            <a:off x="8410479" y="3569372"/>
            <a:ext cx="2762864" cy="963562"/>
          </a:xfrm>
          <a:prstGeom prst="flowChartAlternateProcess">
            <a:avLst/>
          </a:prstGeom>
          <a:solidFill>
            <a:srgbClr val="62798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Bargaining between the two parties would determine the final wage.</a:t>
            </a:r>
          </a:p>
        </p:txBody>
      </p:sp>
      <p:sp>
        <p:nvSpPr>
          <p:cNvPr id="13" name="Flowchart: Alternate Process 12">
            <a:extLst>
              <a:ext uri="{FF2B5EF4-FFF2-40B4-BE49-F238E27FC236}">
                <a16:creationId xmlns:a16="http://schemas.microsoft.com/office/drawing/2014/main" id="{60F4C8DC-C78B-494F-9394-B89DC292E020}"/>
              </a:ext>
            </a:extLst>
          </p:cNvPr>
          <p:cNvSpPr/>
          <p:nvPr/>
        </p:nvSpPr>
        <p:spPr>
          <a:xfrm>
            <a:off x="8587460" y="4567105"/>
            <a:ext cx="2408903" cy="719008"/>
          </a:xfrm>
          <a:prstGeom prst="flowChartAlternateProcess">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The monopsony would choose</a:t>
            </a:r>
            <a:r>
              <a:rPr lang="en-US" i="1" dirty="0">
                <a:solidFill>
                  <a:schemeClr val="bg1"/>
                </a:solidFill>
              </a:rPr>
              <a:t> W</a:t>
            </a:r>
            <a:r>
              <a:rPr lang="en-US" baseline="-25000" dirty="0">
                <a:solidFill>
                  <a:schemeClr val="bg1"/>
                </a:solidFill>
              </a:rPr>
              <a:t>m</a:t>
            </a:r>
            <a:r>
              <a:rPr lang="en-US" dirty="0">
                <a:solidFill>
                  <a:schemeClr val="bg1"/>
                </a:solidFill>
              </a:rPr>
              <a:t>.</a:t>
            </a:r>
          </a:p>
        </p:txBody>
      </p:sp>
      <p:cxnSp>
        <p:nvCxnSpPr>
          <p:cNvPr id="14" name="Straight Arrow Connector 13">
            <a:extLst>
              <a:ext uri="{FF2B5EF4-FFF2-40B4-BE49-F238E27FC236}">
                <a16:creationId xmlns:a16="http://schemas.microsoft.com/office/drawing/2014/main" id="{349EB481-CAB2-4903-A7F8-3B944737D548}"/>
              </a:ext>
            </a:extLst>
          </p:cNvPr>
          <p:cNvCxnSpPr>
            <a:cxnSpLocks/>
            <a:stCxn id="11" idx="1"/>
          </p:cNvCxnSpPr>
          <p:nvPr/>
        </p:nvCxnSpPr>
        <p:spPr>
          <a:xfrm flipH="1">
            <a:off x="5817476" y="3172834"/>
            <a:ext cx="2769984" cy="1078440"/>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97214461-17E1-427B-9655-040829288C15}"/>
              </a:ext>
            </a:extLst>
          </p:cNvPr>
          <p:cNvCxnSpPr>
            <a:cxnSpLocks/>
            <a:stCxn id="13" idx="1"/>
          </p:cNvCxnSpPr>
          <p:nvPr/>
        </p:nvCxnSpPr>
        <p:spPr>
          <a:xfrm flipH="1">
            <a:off x="5691351" y="4926609"/>
            <a:ext cx="2896109" cy="122173"/>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4532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7299"/>
            <a:ext cx="9273061" cy="5109091"/>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dirty="0">
                <a:solidFill>
                  <a:schemeClr val="bg1"/>
                </a:solidFill>
              </a:rPr>
              <a:t>A labor union is an organization of workers that negotiates as a group with employers over compensation and work conditions. </a:t>
            </a:r>
          </a:p>
          <a:p>
            <a:endParaRPr lang="en-US" dirty="0">
              <a:solidFill>
                <a:schemeClr val="bg1"/>
              </a:solidFill>
            </a:endParaRPr>
          </a:p>
          <a:p>
            <a:pPr marL="342900" indent="-342900">
              <a:buFont typeface="Arial" panose="020B0604020202020204" pitchFamily="34" charset="0"/>
              <a:buChar char="•"/>
            </a:pPr>
            <a:r>
              <a:rPr lang="en-US" dirty="0">
                <a:solidFill>
                  <a:schemeClr val="bg1"/>
                </a:solidFill>
              </a:rPr>
              <a:t>Union workers in the United States are paid more on average than other workers with comparable education and experience. </a:t>
            </a:r>
          </a:p>
          <a:p>
            <a:pPr marL="342900" indent="-342900">
              <a:buFont typeface="Arial" panose="020B0604020202020204" pitchFamily="34" charset="0"/>
              <a:buChar char="•"/>
            </a:pPr>
            <a:endParaRPr lang="en-US" dirty="0">
              <a:solidFill>
                <a:schemeClr val="bg1"/>
              </a:solidFill>
            </a:endParaRPr>
          </a:p>
          <a:p>
            <a:pPr marL="342900" indent="-342900">
              <a:buFont typeface="Arial" panose="020B0604020202020204" pitchFamily="34" charset="0"/>
              <a:buChar char="•"/>
            </a:pPr>
            <a:r>
              <a:rPr lang="en-US" dirty="0">
                <a:solidFill>
                  <a:schemeClr val="bg1"/>
                </a:solidFill>
              </a:rPr>
              <a:t>American union membership has been falling for decades: some possible reasons include the shift of jobs to service industries, greater competition from globalization, the passage of worker-friendly legislation, and U.S. laws that are less favorable to organizing unions.</a:t>
            </a:r>
          </a:p>
          <a:p>
            <a:endParaRPr lang="en-US" dirty="0">
              <a:solidFill>
                <a:schemeClr val="bg1"/>
              </a:solidFill>
            </a:endParaRPr>
          </a:p>
          <a:p>
            <a:pPr marL="342900" indent="-342900">
              <a:buFont typeface="Arial" panose="020B0604020202020204" pitchFamily="34" charset="0"/>
              <a:buChar char="•"/>
            </a:pPr>
            <a:r>
              <a:rPr lang="en-US" dirty="0">
                <a:solidFill>
                  <a:schemeClr val="bg1"/>
                </a:solidFill>
              </a:rPr>
              <a:t>A bilateral monopoly is a labor market with a union on the supply side and a monopsony on the demand side.</a:t>
            </a:r>
          </a:p>
          <a:p>
            <a:pPr marL="342900" indent="-342900">
              <a:buFont typeface="Arial" panose="020B0604020202020204" pitchFamily="34" charset="0"/>
              <a:buChar char="•"/>
            </a:pPr>
            <a:endParaRPr lang="en-US" dirty="0">
              <a:solidFill>
                <a:schemeClr val="bg1"/>
              </a:solidFill>
            </a:endParaRPr>
          </a:p>
          <a:p>
            <a:pPr marL="342900" indent="-342900">
              <a:buFont typeface="Arial" panose="020B0604020202020204" pitchFamily="34" charset="0"/>
              <a:buChar char="•"/>
            </a:pPr>
            <a:r>
              <a:rPr lang="en-US" dirty="0">
                <a:solidFill>
                  <a:schemeClr val="bg1"/>
                </a:solidFill>
              </a:rPr>
              <a:t>Since both sides have monopoly power, the equilibrium level of employment will be lower than that for a competitive labor market, but the equilibrium wage could be higher or lower depending on which side negotiates better. </a:t>
            </a:r>
          </a:p>
          <a:p>
            <a:endParaRPr lang="en-US"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01463405-1780-4DA3-8AEB-19116EEE8EC3}"/>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23C26C3-EA72-46F4-B497-C6AF5F47FB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0E3F2D87-5FC0-46BC-9FB2-9BCCC9A44922}"/>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labor union is an organization of workers that negotiates with employers over wages and working conditions.</a:t>
              </a:r>
            </a:p>
          </p:txBody>
        </p:sp>
      </p:grpSp>
      <p:grpSp>
        <p:nvGrpSpPr>
          <p:cNvPr id="14" name="Group 13">
            <a:extLst>
              <a:ext uri="{FF2B5EF4-FFF2-40B4-BE49-F238E27FC236}">
                <a16:creationId xmlns:a16="http://schemas.microsoft.com/office/drawing/2014/main" id="{57E65D5E-14D3-4A07-8C45-23C2A79FD254}"/>
              </a:ext>
            </a:extLst>
          </p:cNvPr>
          <p:cNvGrpSpPr/>
          <p:nvPr/>
        </p:nvGrpSpPr>
        <p:grpSpPr>
          <a:xfrm>
            <a:off x="2135749" y="25258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BDC1017-A0A5-4076-952F-CFCEFB7188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542A9535-D9E8-437A-B56D-D9FC4E9676E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Labor unions seek to change the power balance between employers and workers by requiring employers to deal with workers collectively.</a:t>
              </a:r>
            </a:p>
          </p:txBody>
        </p:sp>
      </p:grpSp>
      <p:grpSp>
        <p:nvGrpSpPr>
          <p:cNvPr id="20" name="Group 19">
            <a:extLst>
              <a:ext uri="{FF2B5EF4-FFF2-40B4-BE49-F238E27FC236}">
                <a16:creationId xmlns:a16="http://schemas.microsoft.com/office/drawing/2014/main" id="{BFC0A55D-551A-4804-A5F4-362A12E5D363}"/>
              </a:ext>
            </a:extLst>
          </p:cNvPr>
          <p:cNvGrpSpPr/>
          <p:nvPr/>
        </p:nvGrpSpPr>
        <p:grpSpPr>
          <a:xfrm>
            <a:off x="2135749" y="3420572"/>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2638BE33-3803-47BF-80D3-B0A6AD38219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377EEEAA-9C0E-472E-9D22-2A993F19D921}"/>
                </a:ext>
              </a:extLst>
            </p:cNvPr>
            <p:cNvSpPr txBox="1"/>
            <p:nvPr/>
          </p:nvSpPr>
          <p:spPr>
            <a:xfrm>
              <a:off x="599388" y="192440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labor union operates like a monopoly in a labor market.</a:t>
              </a:r>
            </a:p>
          </p:txBody>
        </p:sp>
      </p:grpSp>
      <p:grpSp>
        <p:nvGrpSpPr>
          <p:cNvPr id="23" name="Group 22">
            <a:extLst>
              <a:ext uri="{FF2B5EF4-FFF2-40B4-BE49-F238E27FC236}">
                <a16:creationId xmlns:a16="http://schemas.microsoft.com/office/drawing/2014/main" id="{D63CBAFE-DA03-430A-8F7D-1FECA58A1ACC}"/>
              </a:ext>
            </a:extLst>
          </p:cNvPr>
          <p:cNvGrpSpPr/>
          <p:nvPr/>
        </p:nvGrpSpPr>
        <p:grpSpPr>
          <a:xfrm>
            <a:off x="2123388" y="431529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5A76DF0F-1043-468B-996F-B0C8A58996A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E5805872-3C1C-4E81-8F16-CED9D2246F63}"/>
                </a:ext>
              </a:extLst>
            </p:cNvPr>
            <p:cNvSpPr txBox="1"/>
            <p:nvPr/>
          </p:nvSpPr>
          <p:spPr>
            <a:xfrm>
              <a:off x="611748" y="175860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sometimes call negotiations between unions and firms </a:t>
              </a:r>
              <a:r>
                <a:rPr lang="en-US" sz="2000" b="1" dirty="0">
                  <a:solidFill>
                    <a:schemeClr val="bg1"/>
                  </a:solidFill>
                </a:rPr>
                <a:t>collective bargaining</a:t>
              </a:r>
              <a:r>
                <a:rPr lang="en-US" sz="2000" dirty="0">
                  <a:solidFill>
                    <a:schemeClr val="bg1"/>
                  </a:solidFill>
                </a:rPr>
                <a:t>.</a:t>
              </a:r>
            </a:p>
          </p:txBody>
        </p:sp>
      </p:grpSp>
    </p:spTree>
    <p:extLst>
      <p:ext uri="{BB962C8B-B14F-4D97-AF65-F5344CB8AC3E}">
        <p14:creationId xmlns:p14="http://schemas.microsoft.com/office/powerpoint/2010/main" val="1803045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Pros and Cons of Labor Unions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3ECF6728-EFEC-4DB7-B7E3-3C61E25380C2}"/>
              </a:ext>
            </a:extLst>
          </p:cNvPr>
          <p:cNvGrpSpPr/>
          <p:nvPr/>
        </p:nvGrpSpPr>
        <p:grpSpPr>
          <a:xfrm>
            <a:off x="1337187" y="1587538"/>
            <a:ext cx="4275339" cy="1815884"/>
            <a:chOff x="1807209" y="1744588"/>
            <a:chExt cx="9847204" cy="1672129"/>
          </a:xfrm>
          <a:solidFill>
            <a:srgbClr val="627981"/>
          </a:solidFill>
        </p:grpSpPr>
        <p:sp>
          <p:nvSpPr>
            <p:cNvPr id="5" name="Rectangle 4">
              <a:extLst>
                <a:ext uri="{FF2B5EF4-FFF2-40B4-BE49-F238E27FC236}">
                  <a16:creationId xmlns:a16="http://schemas.microsoft.com/office/drawing/2014/main" id="{B7A74F64-74F7-4D44-80E9-45C597A45C0E}"/>
                </a:ext>
              </a:extLst>
            </p:cNvPr>
            <p:cNvSpPr/>
            <p:nvPr/>
          </p:nvSpPr>
          <p:spPr>
            <a:xfrm>
              <a:off x="1807214" y="1744588"/>
              <a:ext cx="9847199" cy="16721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6" name="TextBox 5">
              <a:extLst>
                <a:ext uri="{FF2B5EF4-FFF2-40B4-BE49-F238E27FC236}">
                  <a16:creationId xmlns:a16="http://schemas.microsoft.com/office/drawing/2014/main" id="{B2C64DD8-409D-4B73-B8A4-B46C1B056436}"/>
                </a:ext>
              </a:extLst>
            </p:cNvPr>
            <p:cNvSpPr txBox="1"/>
            <p:nvPr/>
          </p:nvSpPr>
          <p:spPr>
            <a:xfrm>
              <a:off x="1807209" y="1776516"/>
              <a:ext cx="9847204" cy="1502080"/>
            </a:xfrm>
            <a:prstGeom prst="rect">
              <a:avLst/>
            </a:prstGeom>
            <a:grpFill/>
          </p:spPr>
          <p:txBody>
            <a:bodyPr wrap="square" rtlCol="0">
              <a:spAutoFit/>
            </a:bodyPr>
            <a:lstStyle/>
            <a:p>
              <a:r>
                <a:rPr lang="en-US" sz="2800" dirty="0">
                  <a:solidFill>
                    <a:schemeClr val="bg1"/>
                  </a:solidFill>
                </a:rPr>
                <a:t>Pros (for workers)</a:t>
              </a:r>
            </a:p>
            <a:p>
              <a:pPr marL="457200" indent="-457200">
                <a:buFont typeface="Arial" panose="020B0604020202020204" pitchFamily="34" charset="0"/>
                <a:buChar char="•"/>
              </a:pPr>
              <a:r>
                <a:rPr lang="en-US" sz="2400" dirty="0">
                  <a:solidFill>
                    <a:schemeClr val="bg1"/>
                  </a:solidFill>
                </a:rPr>
                <a:t>Higher wages</a:t>
              </a:r>
            </a:p>
            <a:p>
              <a:pPr marL="457200" indent="-457200">
                <a:buFont typeface="Arial" panose="020B0604020202020204" pitchFamily="34" charset="0"/>
                <a:buChar char="•"/>
              </a:pPr>
              <a:r>
                <a:rPr lang="en-US" sz="2400" dirty="0">
                  <a:solidFill>
                    <a:schemeClr val="bg1"/>
                  </a:solidFill>
                </a:rPr>
                <a:t>Better working conditions</a:t>
              </a:r>
            </a:p>
            <a:p>
              <a:pPr marL="457200" indent="-457200">
                <a:buFont typeface="Arial" panose="020B0604020202020204" pitchFamily="34" charset="0"/>
                <a:buChar char="•"/>
              </a:pPr>
              <a:r>
                <a:rPr lang="en-US" sz="2400" dirty="0">
                  <a:solidFill>
                    <a:schemeClr val="bg1"/>
                  </a:solidFill>
                </a:rPr>
                <a:t>More job security</a:t>
              </a:r>
            </a:p>
          </p:txBody>
        </p:sp>
      </p:grpSp>
      <p:grpSp>
        <p:nvGrpSpPr>
          <p:cNvPr id="17" name="Group 16">
            <a:extLst>
              <a:ext uri="{FF2B5EF4-FFF2-40B4-BE49-F238E27FC236}">
                <a16:creationId xmlns:a16="http://schemas.microsoft.com/office/drawing/2014/main" id="{79A6E5E0-A9A0-4FAB-A56C-DCABCA7E3396}"/>
              </a:ext>
            </a:extLst>
          </p:cNvPr>
          <p:cNvGrpSpPr/>
          <p:nvPr/>
        </p:nvGrpSpPr>
        <p:grpSpPr>
          <a:xfrm>
            <a:off x="6579475" y="1582880"/>
            <a:ext cx="4275336" cy="1815883"/>
            <a:chOff x="542923" y="1723689"/>
            <a:chExt cx="8058154" cy="1591344"/>
          </a:xfrm>
          <a:solidFill>
            <a:srgbClr val="627981"/>
          </a:solidFill>
        </p:grpSpPr>
        <p:sp>
          <p:nvSpPr>
            <p:cNvPr id="18" name="Rectangle 17">
              <a:extLst>
                <a:ext uri="{FF2B5EF4-FFF2-40B4-BE49-F238E27FC236}">
                  <a16:creationId xmlns:a16="http://schemas.microsoft.com/office/drawing/2014/main" id="{FBA7365A-3292-4877-8531-57937DA42469}"/>
                </a:ext>
              </a:extLst>
            </p:cNvPr>
            <p:cNvSpPr/>
            <p:nvPr/>
          </p:nvSpPr>
          <p:spPr>
            <a:xfrm>
              <a:off x="542923" y="1736761"/>
              <a:ext cx="8058154" cy="15782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9" name="TextBox 18">
              <a:extLst>
                <a:ext uri="{FF2B5EF4-FFF2-40B4-BE49-F238E27FC236}">
                  <a16:creationId xmlns:a16="http://schemas.microsoft.com/office/drawing/2014/main" id="{8E66DB7D-F832-4E10-8FD4-88B7AB645E6D}"/>
                </a:ext>
              </a:extLst>
            </p:cNvPr>
            <p:cNvSpPr txBox="1"/>
            <p:nvPr/>
          </p:nvSpPr>
          <p:spPr>
            <a:xfrm>
              <a:off x="542923" y="1723689"/>
              <a:ext cx="8058152" cy="1582772"/>
            </a:xfrm>
            <a:prstGeom prst="rect">
              <a:avLst/>
            </a:prstGeom>
            <a:grpFill/>
          </p:spPr>
          <p:txBody>
            <a:bodyPr wrap="square" rtlCol="0">
              <a:spAutoFit/>
            </a:bodyPr>
            <a:lstStyle/>
            <a:p>
              <a:r>
                <a:rPr lang="en-US" sz="2800" dirty="0">
                  <a:solidFill>
                    <a:schemeClr val="bg1"/>
                  </a:solidFill>
                </a:rPr>
                <a:t>Cons</a:t>
              </a:r>
            </a:p>
            <a:p>
              <a:pPr marL="457200" indent="-457200">
                <a:buFont typeface="Arial" panose="020B0604020202020204" pitchFamily="34" charset="0"/>
                <a:buChar char="•"/>
              </a:pPr>
              <a:r>
                <a:rPr lang="en-US" sz="2400" dirty="0">
                  <a:solidFill>
                    <a:schemeClr val="bg1"/>
                  </a:solidFill>
                </a:rPr>
                <a:t>Higher cost of labor to firms</a:t>
              </a:r>
            </a:p>
            <a:p>
              <a:pPr marL="457200" indent="-457200">
                <a:buFont typeface="Arial" panose="020B0604020202020204" pitchFamily="34" charset="0"/>
                <a:buChar char="•"/>
              </a:pPr>
              <a:r>
                <a:rPr lang="en-US" sz="2400" dirty="0">
                  <a:solidFill>
                    <a:schemeClr val="bg1"/>
                  </a:solidFill>
                </a:rPr>
                <a:t>Higher costs to consumers</a:t>
              </a:r>
            </a:p>
            <a:p>
              <a:pPr marL="457200" indent="-457200">
                <a:buFont typeface="Arial" panose="020B0604020202020204" pitchFamily="34" charset="0"/>
                <a:buChar char="•"/>
              </a:pPr>
              <a:r>
                <a:rPr lang="en-US" sz="2400" dirty="0">
                  <a:solidFill>
                    <a:schemeClr val="bg1"/>
                  </a:solidFill>
                </a:rPr>
                <a:t>Perhaps less hiring</a:t>
              </a:r>
            </a:p>
          </p:txBody>
        </p:sp>
      </p:grpSp>
      <p:sp>
        <p:nvSpPr>
          <p:cNvPr id="10" name="Minus Sign 9" descr="minus sign">
            <a:extLst>
              <a:ext uri="{FF2B5EF4-FFF2-40B4-BE49-F238E27FC236}">
                <a16:creationId xmlns:a16="http://schemas.microsoft.com/office/drawing/2014/main" id="{4A623F53-75E3-43F4-A672-63C80987029A}"/>
              </a:ext>
            </a:extLst>
          </p:cNvPr>
          <p:cNvSpPr>
            <a:spLocks noChangeAspect="1"/>
          </p:cNvSpPr>
          <p:nvPr/>
        </p:nvSpPr>
        <p:spPr>
          <a:xfrm>
            <a:off x="7643024" y="3989035"/>
            <a:ext cx="2148236" cy="2148236"/>
          </a:xfrm>
          <a:prstGeom prst="mathMinus">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Plus Sign 10" descr="plus sign">
            <a:extLst>
              <a:ext uri="{FF2B5EF4-FFF2-40B4-BE49-F238E27FC236}">
                <a16:creationId xmlns:a16="http://schemas.microsoft.com/office/drawing/2014/main" id="{A0F1CA8C-145C-4160-BA00-16CD51C262B1}"/>
              </a:ext>
            </a:extLst>
          </p:cNvPr>
          <p:cNvSpPr>
            <a:spLocks noChangeAspect="1"/>
          </p:cNvSpPr>
          <p:nvPr/>
        </p:nvSpPr>
        <p:spPr>
          <a:xfrm>
            <a:off x="2400737" y="3989034"/>
            <a:ext cx="2148237" cy="2148237"/>
          </a:xfrm>
          <a:prstGeom prst="mathPlus">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68381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176300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a:p>
            <a:pPr algn="ctr"/>
            <a:r>
              <a:rPr lang="en-US" sz="2000" dirty="0"/>
              <a:t>Suppose you own a firm that is currently more labor intensive than capital intensive, but labor and capital can be substituted for each other in your industry. If your industry becomes unionized, what can you do to avoid some of the negative impacts of a union? </a:t>
            </a:r>
          </a:p>
          <a:p>
            <a:pPr algn="ctr"/>
            <a:endParaRPr lang="en-US" sz="2000" dirty="0"/>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2305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256032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own a firm that is currently more labor intensive than capital intensive, but labor and capital can be substituted for each other in your industry. If your industry becomes unionized, what can you do to avoid some of the negative impacts of a union? </a:t>
            </a:r>
          </a:p>
          <a:p>
            <a:pPr algn="ctr"/>
            <a:endParaRPr lang="en-US" sz="2000" dirty="0"/>
          </a:p>
          <a:p>
            <a:pPr algn="ctr"/>
            <a:r>
              <a:rPr lang="en-US" sz="2000" i="1" dirty="0"/>
              <a:t>To avoid having issues with higher costs of production (due to higher wages) following the decision to unionize, you could substitute more capital for labor in the production process.</a:t>
            </a:r>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9160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Largest Labor Unions in 2015</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Table 3">
            <a:extLst>
              <a:ext uri="{FF2B5EF4-FFF2-40B4-BE49-F238E27FC236}">
                <a16:creationId xmlns:a16="http://schemas.microsoft.com/office/drawing/2014/main" id="{A7059288-B2BF-4228-9BF3-D075C43F50D6}"/>
              </a:ext>
            </a:extLst>
          </p:cNvPr>
          <p:cNvGraphicFramePr>
            <a:graphicFrameLocks noGrp="1"/>
          </p:cNvGraphicFramePr>
          <p:nvPr>
            <p:extLst>
              <p:ext uri="{D42A27DB-BD31-4B8C-83A1-F6EECF244321}">
                <p14:modId xmlns:p14="http://schemas.microsoft.com/office/powerpoint/2010/main" val="647896749"/>
              </p:ext>
            </p:extLst>
          </p:nvPr>
        </p:nvGraphicFramePr>
        <p:xfrm>
          <a:off x="2032000" y="2316480"/>
          <a:ext cx="8128000" cy="2225040"/>
        </p:xfrm>
        <a:graphic>
          <a:graphicData uri="http://schemas.openxmlformats.org/drawingml/2006/table">
            <a:tbl>
              <a:tblPr firstRow="1" bandRow="1">
                <a:tableStyleId>{5C22544A-7EE6-4342-B048-85BDC9FD1C3A}</a:tableStyleId>
              </a:tblPr>
              <a:tblGrid>
                <a:gridCol w="4498428">
                  <a:extLst>
                    <a:ext uri="{9D8B030D-6E8A-4147-A177-3AD203B41FA5}">
                      <a16:colId xmlns:a16="http://schemas.microsoft.com/office/drawing/2014/main" val="2079186379"/>
                    </a:ext>
                  </a:extLst>
                </a:gridCol>
                <a:gridCol w="3629572">
                  <a:extLst>
                    <a:ext uri="{9D8B030D-6E8A-4147-A177-3AD203B41FA5}">
                      <a16:colId xmlns:a16="http://schemas.microsoft.com/office/drawing/2014/main" val="2317873795"/>
                    </a:ext>
                  </a:extLst>
                </a:gridCol>
              </a:tblGrid>
              <a:tr h="370840">
                <a:tc gridSpan="2">
                  <a:txBody>
                    <a:bodyPr/>
                    <a:lstStyle/>
                    <a:p>
                      <a:pPr algn="ctr"/>
                      <a:r>
                        <a:rPr lang="en-US" dirty="0">
                          <a:solidFill>
                            <a:schemeClr val="tx1"/>
                          </a:solidFill>
                        </a:rPr>
                        <a:t>The Largest American Unions in 2015 (BLS)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0404974"/>
                  </a:ext>
                </a:extLst>
              </a:tr>
              <a:tr h="370840">
                <a:tc>
                  <a:txBody>
                    <a:bodyPr/>
                    <a:lstStyle/>
                    <a:p>
                      <a:pPr algn="ctr"/>
                      <a:r>
                        <a:rPr lang="en-US" b="1" dirty="0">
                          <a:solidFill>
                            <a:schemeClr val="tx1"/>
                          </a:solidFill>
                        </a:rPr>
                        <a:t>Union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Membership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1158110"/>
                  </a:ext>
                </a:extLst>
              </a:tr>
              <a:tr h="370840">
                <a:tc>
                  <a:txBody>
                    <a:bodyPr/>
                    <a:lstStyle/>
                    <a:p>
                      <a:pPr algn="ctr"/>
                      <a:r>
                        <a:rPr lang="en-US" dirty="0">
                          <a:solidFill>
                            <a:schemeClr val="tx1"/>
                          </a:solidFill>
                        </a:rPr>
                        <a:t>National Education Association (NEA)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2.9 million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1208524"/>
                  </a:ext>
                </a:extLst>
              </a:tr>
              <a:tr h="370840">
                <a:tc>
                  <a:txBody>
                    <a:bodyPr/>
                    <a:lstStyle/>
                    <a:p>
                      <a:pPr algn="ctr"/>
                      <a:r>
                        <a:rPr lang="en-US" dirty="0">
                          <a:solidFill>
                            <a:schemeClr val="tx1"/>
                          </a:solidFill>
                        </a:rPr>
                        <a:t>Service Employees International Union (SEIU)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1.9 million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86054431"/>
                  </a:ext>
                </a:extLst>
              </a:tr>
              <a:tr h="370840">
                <a:tc>
                  <a:txBody>
                    <a:bodyPr/>
                    <a:lstStyle/>
                    <a:p>
                      <a:pPr algn="ctr"/>
                      <a:r>
                        <a:rPr lang="en-US" dirty="0">
                          <a:solidFill>
                            <a:schemeClr val="tx1"/>
                          </a:solidFill>
                        </a:rPr>
                        <a:t>American Federation of Teachers (AFT)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 million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0448915"/>
                  </a:ext>
                </a:extLst>
              </a:tr>
              <a:tr h="370840">
                <a:tc>
                  <a:txBody>
                    <a:bodyPr/>
                    <a:lstStyle/>
                    <a:p>
                      <a:pPr algn="ctr"/>
                      <a:r>
                        <a:rPr lang="en-US" dirty="0">
                          <a:solidFill>
                            <a:schemeClr val="tx1"/>
                          </a:solidFill>
                        </a:rPr>
                        <a:t>International Brotherhood of Teamsters (IBT)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1.3 million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8316130"/>
                  </a:ext>
                </a:extLst>
              </a:tr>
            </a:tbl>
          </a:graphicData>
        </a:graphic>
      </p:graphicFrame>
    </p:spTree>
    <p:extLst>
      <p:ext uri="{BB962C8B-B14F-4D97-AF65-F5344CB8AC3E}">
        <p14:creationId xmlns:p14="http://schemas.microsoft.com/office/powerpoint/2010/main" val="4221943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Union Membership Over Time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420C09C4-DEBD-4312-82FE-952CF8B302A7}"/>
              </a:ext>
            </a:extLst>
          </p:cNvPr>
          <p:cNvGrpSpPr/>
          <p:nvPr/>
        </p:nvGrpSpPr>
        <p:grpSpPr>
          <a:xfrm>
            <a:off x="2135749" y="1421343"/>
            <a:ext cx="8058154" cy="1065186"/>
            <a:chOff x="542923" y="1736761"/>
            <a:chExt cx="8058154" cy="1065186"/>
          </a:xfrm>
          <a:solidFill>
            <a:srgbClr val="627981"/>
          </a:solidFill>
        </p:grpSpPr>
        <p:sp>
          <p:nvSpPr>
            <p:cNvPr id="8" name="Rectangle 7">
              <a:extLst>
                <a:ext uri="{FF2B5EF4-FFF2-40B4-BE49-F238E27FC236}">
                  <a16:creationId xmlns:a16="http://schemas.microsoft.com/office/drawing/2014/main" id="{FB50F41D-F976-45C4-910B-362D7E383C43}"/>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F234BFC6-34BA-497F-8503-033FBD6C3FB2}"/>
                </a:ext>
              </a:extLst>
            </p:cNvPr>
            <p:cNvSpPr txBox="1"/>
            <p:nvPr/>
          </p:nvSpPr>
          <p:spPr>
            <a:xfrm>
              <a:off x="655854" y="1754753"/>
              <a:ext cx="7807571" cy="1015663"/>
            </a:xfrm>
            <a:prstGeom prst="rect">
              <a:avLst/>
            </a:prstGeom>
            <a:grpFill/>
          </p:spPr>
          <p:txBody>
            <a:bodyPr wrap="square" rtlCol="0">
              <a:spAutoFit/>
            </a:bodyPr>
            <a:lstStyle/>
            <a:p>
              <a:pPr algn="ctr"/>
              <a:r>
                <a:rPr lang="en-US" sz="2000" dirty="0">
                  <a:solidFill>
                    <a:schemeClr val="bg1"/>
                  </a:solidFill>
                </a:rPr>
                <a:t>The share of wage and salary workers who belong to unions rose sharply in the 1930s and 1940s but has tailed off since then to around 10.7% today.</a:t>
              </a:r>
            </a:p>
          </p:txBody>
        </p:sp>
      </p:grpSp>
      <p:pic>
        <p:nvPicPr>
          <p:cNvPr id="3" name="Picture 2" descr="A graph of the percentage of workers belonging to unions from 1930 to 2020.">
            <a:extLst>
              <a:ext uri="{FF2B5EF4-FFF2-40B4-BE49-F238E27FC236}">
                <a16:creationId xmlns:a16="http://schemas.microsoft.com/office/drawing/2014/main" id="{F39ABB94-7752-411B-AACE-1F994FF243EF}"/>
              </a:ext>
            </a:extLst>
          </p:cNvPr>
          <p:cNvPicPr>
            <a:picLocks noChangeAspect="1"/>
          </p:cNvPicPr>
          <p:nvPr/>
        </p:nvPicPr>
        <p:blipFill>
          <a:blip r:embed="rId3"/>
          <a:stretch>
            <a:fillRect/>
          </a:stretch>
        </p:blipFill>
        <p:spPr>
          <a:xfrm>
            <a:off x="2688928" y="2627415"/>
            <a:ext cx="6814144" cy="3957916"/>
          </a:xfrm>
          <a:prstGeom prst="rect">
            <a:avLst/>
          </a:prstGeom>
        </p:spPr>
      </p:pic>
    </p:spTree>
    <p:extLst>
      <p:ext uri="{BB962C8B-B14F-4D97-AF65-F5344CB8AC3E}">
        <p14:creationId xmlns:p14="http://schemas.microsoft.com/office/powerpoint/2010/main" val="1121263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Higher Wages for Union Workers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01463405-1780-4DA3-8AEB-19116EEE8EC3}"/>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23C26C3-EA72-46F4-B497-C6AF5F47FB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0E3F2D87-5FC0-46BC-9FB2-9BCCC9A44922}"/>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Because a union is the sole supplier of labor, it can act like a monopoly and ask for whatever wage rate it can obtain for its workers.</a:t>
              </a:r>
            </a:p>
          </p:txBody>
        </p:sp>
      </p:grpSp>
      <p:grpSp>
        <p:nvGrpSpPr>
          <p:cNvPr id="14" name="Group 13">
            <a:extLst>
              <a:ext uri="{FF2B5EF4-FFF2-40B4-BE49-F238E27FC236}">
                <a16:creationId xmlns:a16="http://schemas.microsoft.com/office/drawing/2014/main" id="{57E65D5E-14D3-4A07-8C45-23C2A79FD254}"/>
              </a:ext>
            </a:extLst>
          </p:cNvPr>
          <p:cNvGrpSpPr/>
          <p:nvPr/>
        </p:nvGrpSpPr>
        <p:grpSpPr>
          <a:xfrm>
            <a:off x="2135749" y="25258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BDC1017-A0A5-4076-952F-CFCEFB7188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542A9535-D9E8-437A-B56D-D9FC4E9676E0}"/>
                </a:ext>
              </a:extLst>
            </p:cNvPr>
            <p:cNvSpPr txBox="1"/>
            <p:nvPr/>
          </p:nvSpPr>
          <p:spPr>
            <a:xfrm>
              <a:off x="599388" y="192036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employers need workers, they must meet the union's wage demand.</a:t>
              </a:r>
            </a:p>
          </p:txBody>
        </p:sp>
      </p:grpSp>
      <p:grpSp>
        <p:nvGrpSpPr>
          <p:cNvPr id="17" name="Group 16">
            <a:extLst>
              <a:ext uri="{FF2B5EF4-FFF2-40B4-BE49-F238E27FC236}">
                <a16:creationId xmlns:a16="http://schemas.microsoft.com/office/drawing/2014/main" id="{89D4E2E3-F34B-423C-9012-7BA6263A5CE6}"/>
              </a:ext>
            </a:extLst>
          </p:cNvPr>
          <p:cNvGrpSpPr/>
          <p:nvPr/>
        </p:nvGrpSpPr>
        <p:grpSpPr>
          <a:xfrm>
            <a:off x="2135749" y="3413234"/>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8B6B0F7-724F-44BF-96A6-F78F610776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60070BF-F359-4AEA-B089-92F405D80426}"/>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union can threaten that workers will strike unless firms agree to the wages they demand.</a:t>
              </a:r>
            </a:p>
          </p:txBody>
        </p:sp>
      </p:grpSp>
    </p:spTree>
    <p:extLst>
      <p:ext uri="{BB962C8B-B14F-4D97-AF65-F5344CB8AC3E}">
        <p14:creationId xmlns:p14="http://schemas.microsoft.com/office/powerpoint/2010/main" val="3604881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aph of a single-union market. The supply and demand curves intersect at a point, E, and a region of excess supply of labor is indicated given a higher wage than there is at equilibrium.">
            <a:extLst>
              <a:ext uri="{FF2B5EF4-FFF2-40B4-BE49-F238E27FC236}">
                <a16:creationId xmlns:a16="http://schemas.microsoft.com/office/drawing/2014/main" id="{2F7BC85E-8117-46EE-B63E-A8EC6890F591}"/>
              </a:ext>
            </a:extLst>
          </p:cNvPr>
          <p:cNvPicPr>
            <a:picLocks noChangeAspect="1"/>
          </p:cNvPicPr>
          <p:nvPr/>
        </p:nvPicPr>
        <p:blipFill>
          <a:blip r:embed="rId3"/>
          <a:stretch>
            <a:fillRect/>
          </a:stretch>
        </p:blipFill>
        <p:spPr>
          <a:xfrm>
            <a:off x="5551418" y="1563649"/>
            <a:ext cx="5398709" cy="4754880"/>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Negotiating Higher Wages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Flowchart: Alternate Process 4">
            <a:extLst>
              <a:ext uri="{FF2B5EF4-FFF2-40B4-BE49-F238E27FC236}">
                <a16:creationId xmlns:a16="http://schemas.microsoft.com/office/drawing/2014/main" id="{49CB17F2-7549-471C-A965-73C8DC26E77F}"/>
              </a:ext>
            </a:extLst>
          </p:cNvPr>
          <p:cNvSpPr/>
          <p:nvPr/>
        </p:nvSpPr>
        <p:spPr>
          <a:xfrm>
            <a:off x="9694607" y="3008678"/>
            <a:ext cx="2281083" cy="1179866"/>
          </a:xfrm>
          <a:prstGeom prst="flowChartAlternateProcess">
            <a:avLst/>
          </a:prstGeom>
          <a:solidFill>
            <a:srgbClr val="62798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The union negotiates a higher wage, but this creates unemployment.</a:t>
            </a:r>
          </a:p>
        </p:txBody>
      </p:sp>
      <p:cxnSp>
        <p:nvCxnSpPr>
          <p:cNvPr id="4" name="Straight Arrow Connector 3">
            <a:extLst>
              <a:ext uri="{FF2B5EF4-FFF2-40B4-BE49-F238E27FC236}">
                <a16:creationId xmlns:a16="http://schemas.microsoft.com/office/drawing/2014/main" id="{CF499407-35EC-4557-81C9-E25C8445C826}"/>
              </a:ext>
            </a:extLst>
          </p:cNvPr>
          <p:cNvCxnSpPr>
            <a:cxnSpLocks/>
            <a:stCxn id="5" idx="1"/>
          </p:cNvCxnSpPr>
          <p:nvPr/>
        </p:nvCxnSpPr>
        <p:spPr>
          <a:xfrm flipH="1" flipV="1">
            <a:off x="8514735" y="3340415"/>
            <a:ext cx="1179872" cy="258196"/>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A2B60BA7-AC00-4896-B9EE-0F49CAB5F980}"/>
              </a:ext>
            </a:extLst>
          </p:cNvPr>
          <p:cNvGrpSpPr/>
          <p:nvPr/>
        </p:nvGrpSpPr>
        <p:grpSpPr>
          <a:xfrm>
            <a:off x="1535297" y="1731578"/>
            <a:ext cx="3681525" cy="1422504"/>
            <a:chOff x="542923" y="1736761"/>
            <a:chExt cx="8058154" cy="806935"/>
          </a:xfrm>
          <a:solidFill>
            <a:srgbClr val="627981"/>
          </a:solidFill>
        </p:grpSpPr>
        <p:sp>
          <p:nvSpPr>
            <p:cNvPr id="9" name="Rectangle 8">
              <a:extLst>
                <a:ext uri="{FF2B5EF4-FFF2-40B4-BE49-F238E27FC236}">
                  <a16:creationId xmlns:a16="http://schemas.microsoft.com/office/drawing/2014/main" id="{3B2D692D-6AA2-4D38-AC5C-167BDEE7A5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3A1ACB2D-3527-425F-A2A0-712793C44405}"/>
                </a:ext>
              </a:extLst>
            </p:cNvPr>
            <p:cNvSpPr txBox="1"/>
            <p:nvPr/>
          </p:nvSpPr>
          <p:spPr>
            <a:xfrm>
              <a:off x="655855" y="1768397"/>
              <a:ext cx="7807570" cy="7507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Without a union, the equilibrium at </a:t>
              </a:r>
              <a:r>
                <a:rPr lang="en-US" sz="2000" i="1" dirty="0">
                  <a:solidFill>
                    <a:schemeClr val="bg1"/>
                  </a:solidFill>
                </a:rPr>
                <a:t>E</a:t>
              </a:r>
              <a:r>
                <a:rPr lang="en-US" sz="2000" dirty="0">
                  <a:solidFill>
                    <a:schemeClr val="bg1"/>
                  </a:solidFill>
                </a:rPr>
                <a:t> would have involved the wage </a:t>
              </a:r>
              <a:r>
                <a:rPr lang="en-US" sz="2000" i="1" dirty="0">
                  <a:solidFill>
                    <a:schemeClr val="bg1"/>
                  </a:solidFill>
                </a:rPr>
                <a:t>W</a:t>
              </a:r>
              <a:r>
                <a:rPr lang="en-US" sz="2000" baseline="-25000" dirty="0">
                  <a:solidFill>
                    <a:schemeClr val="bg1"/>
                  </a:solidFill>
                </a:rPr>
                <a:t>e</a:t>
              </a:r>
              <a:r>
                <a:rPr lang="en-US" sz="2000" dirty="0">
                  <a:solidFill>
                    <a:schemeClr val="bg1"/>
                  </a:solidFill>
                </a:rPr>
                <a:t> and the quantity of labor </a:t>
              </a:r>
              <a:r>
                <a:rPr lang="en-US" sz="2000" i="1" dirty="0">
                  <a:solidFill>
                    <a:schemeClr val="bg1"/>
                  </a:solidFill>
                </a:rPr>
                <a:t>Q</a:t>
              </a:r>
              <a:r>
                <a:rPr lang="en-US" sz="2000" baseline="-25000" dirty="0">
                  <a:solidFill>
                    <a:schemeClr val="bg1"/>
                  </a:solidFill>
                </a:rPr>
                <a:t>e</a:t>
              </a:r>
              <a:r>
                <a:rPr lang="en-US" sz="2000" dirty="0">
                  <a:solidFill>
                    <a:schemeClr val="bg1"/>
                  </a:solidFill>
                </a:rPr>
                <a:t>.</a:t>
              </a:r>
            </a:p>
          </p:txBody>
        </p:sp>
      </p:grpSp>
      <p:grpSp>
        <p:nvGrpSpPr>
          <p:cNvPr id="11" name="Group 10">
            <a:extLst>
              <a:ext uri="{FF2B5EF4-FFF2-40B4-BE49-F238E27FC236}">
                <a16:creationId xmlns:a16="http://schemas.microsoft.com/office/drawing/2014/main" id="{363613F1-5FFC-484B-85A6-8EDE08FBF597}"/>
              </a:ext>
            </a:extLst>
          </p:cNvPr>
          <p:cNvGrpSpPr/>
          <p:nvPr/>
        </p:nvGrpSpPr>
        <p:grpSpPr>
          <a:xfrm>
            <a:off x="1529649" y="3262998"/>
            <a:ext cx="3681525" cy="1170419"/>
            <a:chOff x="542923" y="1736761"/>
            <a:chExt cx="8058154" cy="806935"/>
          </a:xfrm>
          <a:solidFill>
            <a:srgbClr val="627981"/>
          </a:solidFill>
        </p:grpSpPr>
        <p:sp>
          <p:nvSpPr>
            <p:cNvPr id="12" name="Rectangle 11">
              <a:extLst>
                <a:ext uri="{FF2B5EF4-FFF2-40B4-BE49-F238E27FC236}">
                  <a16:creationId xmlns:a16="http://schemas.microsoft.com/office/drawing/2014/main" id="{3FDB1C81-E75A-41F1-8576-CE75254D8C4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32DF2A70-1D55-4BE8-9F66-0EC64C66B48F}"/>
                </a:ext>
              </a:extLst>
            </p:cNvPr>
            <p:cNvSpPr txBox="1"/>
            <p:nvPr/>
          </p:nvSpPr>
          <p:spPr>
            <a:xfrm>
              <a:off x="655855" y="1790135"/>
              <a:ext cx="7807570" cy="70024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union is able to use its bargaining power to raise the wage to </a:t>
              </a:r>
              <a:r>
                <a:rPr lang="en-US" sz="2000" i="1" dirty="0">
                  <a:solidFill>
                    <a:schemeClr val="bg1"/>
                  </a:solidFill>
                </a:rPr>
                <a:t>W</a:t>
              </a:r>
              <a:r>
                <a:rPr lang="en-US" sz="2000" baseline="-25000" dirty="0">
                  <a:solidFill>
                    <a:schemeClr val="bg1"/>
                  </a:solidFill>
                </a:rPr>
                <a:t>u</a:t>
              </a:r>
              <a:r>
                <a:rPr lang="en-US" sz="2000" dirty="0">
                  <a:solidFill>
                    <a:schemeClr val="bg1"/>
                  </a:solidFill>
                </a:rPr>
                <a:t>.</a:t>
              </a:r>
              <a:r>
                <a:rPr lang="en-US" sz="2000" baseline="-25000" dirty="0">
                  <a:solidFill>
                    <a:schemeClr val="bg1"/>
                  </a:solidFill>
                </a:rPr>
                <a:t> </a:t>
              </a:r>
            </a:p>
          </p:txBody>
        </p:sp>
      </p:grpSp>
      <p:grpSp>
        <p:nvGrpSpPr>
          <p:cNvPr id="14" name="Group 13">
            <a:extLst>
              <a:ext uri="{FF2B5EF4-FFF2-40B4-BE49-F238E27FC236}">
                <a16:creationId xmlns:a16="http://schemas.microsoft.com/office/drawing/2014/main" id="{451B8E31-BBD2-4BFD-87D9-91E4890AFDFE}"/>
              </a:ext>
            </a:extLst>
          </p:cNvPr>
          <p:cNvGrpSpPr/>
          <p:nvPr/>
        </p:nvGrpSpPr>
        <p:grpSpPr>
          <a:xfrm>
            <a:off x="1524001" y="4542333"/>
            <a:ext cx="3681525" cy="830676"/>
            <a:chOff x="542923" y="1736761"/>
            <a:chExt cx="8058154" cy="806935"/>
          </a:xfrm>
          <a:solidFill>
            <a:srgbClr val="627981"/>
          </a:solidFill>
        </p:grpSpPr>
        <p:sp>
          <p:nvSpPr>
            <p:cNvPr id="15" name="Rectangle 14">
              <a:extLst>
                <a:ext uri="{FF2B5EF4-FFF2-40B4-BE49-F238E27FC236}">
                  <a16:creationId xmlns:a16="http://schemas.microsoft.com/office/drawing/2014/main" id="{B6C54194-D0FB-43A4-B8CF-49D5DBC7E1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AF1B08B8-500E-44FA-B0E2-BA7C5867947E}"/>
                </a:ext>
              </a:extLst>
            </p:cNvPr>
            <p:cNvSpPr txBox="1"/>
            <p:nvPr/>
          </p:nvSpPr>
          <p:spPr>
            <a:xfrm>
              <a:off x="655855" y="1790135"/>
              <a:ext cx="7807570" cy="48804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result is an excess supply of labor for union jobs.</a:t>
              </a:r>
              <a:endParaRPr lang="en-US" sz="2000" baseline="-25000" dirty="0">
                <a:solidFill>
                  <a:schemeClr val="bg1"/>
                </a:solidFill>
              </a:endParaRPr>
            </a:p>
          </p:txBody>
        </p:sp>
      </p:grpSp>
    </p:spTree>
    <p:extLst>
      <p:ext uri="{BB962C8B-B14F-4D97-AF65-F5344CB8AC3E}">
        <p14:creationId xmlns:p14="http://schemas.microsoft.com/office/powerpoint/2010/main" val="6769961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574</TotalTime>
  <Words>2073</Words>
  <Application>Microsoft Office PowerPoint</Application>
  <PresentationFormat>Widescreen</PresentationFormat>
  <Paragraphs>144</Paragraphs>
  <Slides>19</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19</vt:i4>
      </vt:variant>
    </vt:vector>
  </HeadingPairs>
  <TitlesOfParts>
    <vt:vector size="25"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49</cp:revision>
  <dcterms:created xsi:type="dcterms:W3CDTF">2017-06-16T13:06:21Z</dcterms:created>
  <dcterms:modified xsi:type="dcterms:W3CDTF">2022-01-17T19:18:39Z</dcterms:modified>
</cp:coreProperties>
</file>