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368" r:id="rId7"/>
    <p:sldId id="290" r:id="rId8"/>
    <p:sldId id="369" r:id="rId9"/>
    <p:sldId id="292" r:id="rId10"/>
    <p:sldId id="370" r:id="rId11"/>
    <p:sldId id="371" r:id="rId12"/>
    <p:sldId id="293" r:id="rId13"/>
    <p:sldId id="377" r:id="rId14"/>
    <p:sldId id="378" r:id="rId15"/>
    <p:sldId id="295" r:id="rId16"/>
    <p:sldId id="294"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buyers and sellers are involved--whether it’s a good, service, labor, or financial market--there is some unknown information on either side. We’ll explore this and how markets try to combat it in this lesson, titled “The Problem of Imperfect Information and Asymmetric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462812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may offer a warranty, which is a promise to fix or replace the good, at least for a certain time period. A service contract is where the buyer pays an extra amount, and the seller agrees to fix anything that goes wrong for a set time period. Guarantees, warranties, and service contracts are examples of explicit reassurance that sellers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90750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Sellers of labor provide information through résumés, recommendations, school transcripts, and examples of their work.</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95818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70191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looking for your first job after you graduate from college. How will imperfect information affect your job search? </a:t>
            </a:r>
          </a:p>
          <a:p>
            <a:endParaRPr lang="en-US" dirty="0"/>
          </a:p>
          <a:p>
            <a:r>
              <a:rPr lang="en-US"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7790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also uses occupational licenses to establish quality in the labor market. Occupational licenses show that a worker has completed a certain type of education or passed a certain test. Some of the professionals who must hold a license are doctors, teachers, nurses, engineers, accountants, and lawyers. Occupational licenses have their downside as well, as they represent a barrier to entry to certain industries.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1795838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financial capital market, before a bank makes a loan, it requires a prospective borrower to fill out forms regarding sources of income. In addition, the bank conducts a credit check on the individual's past borrowing. Another approach is to require a cosigner on a loan; that is, another person or firm who legally pledges to repay some or all of the money if the original borrower does not do so. Another approach is to require collateral, often property or equipment that the bank would have a right to seize and sell if the borrower does not repay the loan.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064504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Patient Protection and Affordable Care Act has become a controversial topic—one that relates strongly to the topic of this chapter.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start with definitions. Imperfect information is when the buyer, the seller, or both are less than 100% certain about the qualities of what they are buying and selling, like a used car that has been checked out and cleared but still may have a hidden issue. Asymmetrical information is where two parties involved in an economic transaction have an unequal amount of information (one party knows much more than the other). For example, if a jeweler knows a stone has been filled in with epoxy but doesn’t disclose that to the buyer.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presence of imperfect information can discourage both buyers and sellers from participating in the market. Buyers may become reluctant to participate because they cannot determine the product's quality. Sellers of high-quality goods may be reluctant to participate because it is difficult to demonstrate the quality of their goods to buyers. Since buyers cannot determine which goods have higher quality, they are likely to be unwilling to pay a higher price for such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sometimes refer to a market with few buyers and few sellers as a thin market. By contrast, they call a market with many buyers and sellers a thick market. When imperfect information is severe, and buyers and sellers are discouraged from participating, markets may become extremely thin.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7911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buyer confronted with imperfect information will often believe that the price reveals something about the product's quality. For example, a buyer may assume that an expensive gemstone must be of high quality, even though they are not an expert on gemstones. When buyers use the market price to draw inferences about the product's quality, markets may have trouble reaching an equilibrium. The idea that higher prices will increase quantity demanded, and vice versa, runs exactly counter to the basic model of demand and supply.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Buyers and sellers in the goods market rely on reputation as well as guarantees, warranties, and service contracts to assure quality. The labor market uses occupational licenses and certifications to assure competency. The financial capital market uses cosigners and collateral as insurance against unforeseen, detrimental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746941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seller might offer a money-back guarantee, an agreement that functions as a promise of quality. This strategy may be especially important for a company that sells goods through mail-order catalogs or over the web. L.L. Bean started using money-back-guarantees in 1911, when the founder guaranteed satisfaction on newly-made hunting shoes. Out of the first batch of 100 pairs that were sold, customers returned 90 pairs, which L.L. Bean repaired and replaced.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03459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Problem of Imperfect Information and Asymmetric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5"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Goods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694F78CB-916E-4632-8A52-CF76ABB50AEB}"/>
              </a:ext>
            </a:extLst>
          </p:cNvPr>
          <p:cNvGrpSpPr/>
          <p:nvPr/>
        </p:nvGrpSpPr>
        <p:grpSpPr>
          <a:xfrm>
            <a:off x="2135749" y="16202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D243E576-173A-460B-A7BA-E205837241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9B470D24-8B75-4FA5-8EA7-677DD985E7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may offer a </a:t>
              </a:r>
              <a:r>
                <a:rPr lang="en-US" sz="2000" b="1" dirty="0">
                  <a:solidFill>
                    <a:schemeClr val="bg1"/>
                  </a:solidFill>
                </a:rPr>
                <a:t>warranty</a:t>
              </a:r>
              <a:r>
                <a:rPr lang="en-US" sz="2000" dirty="0">
                  <a:solidFill>
                    <a:schemeClr val="bg1"/>
                  </a:solidFill>
                </a:rPr>
                <a:t>, which is a promise to fix or replace the good, at least for a certain time period.</a:t>
              </a:r>
            </a:p>
          </p:txBody>
        </p:sp>
      </p:grpSp>
      <p:grpSp>
        <p:nvGrpSpPr>
          <p:cNvPr id="22" name="Group 21">
            <a:extLst>
              <a:ext uri="{FF2B5EF4-FFF2-40B4-BE49-F238E27FC236}">
                <a16:creationId xmlns:a16="http://schemas.microsoft.com/office/drawing/2014/main" id="{98BD2F51-F65C-48C4-A003-0948FB92C647}"/>
              </a:ext>
            </a:extLst>
          </p:cNvPr>
          <p:cNvGrpSpPr/>
          <p:nvPr/>
        </p:nvGrpSpPr>
        <p:grpSpPr>
          <a:xfrm>
            <a:off x="2135749" y="252585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A2204E-4FED-4F49-90DA-05A2223EEE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563C7D2-F471-4B45-9AA2-4FE8EEAB96D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service contract </a:t>
              </a:r>
              <a:r>
                <a:rPr lang="en-US" sz="2000" dirty="0">
                  <a:solidFill>
                    <a:schemeClr val="bg1"/>
                  </a:solidFill>
                </a:rPr>
                <a:t>is where the buyer pays an extra amount, and the seller agrees to fix anything that goes wrong for a set time period.</a:t>
              </a:r>
            </a:p>
          </p:txBody>
        </p:sp>
      </p:grpSp>
      <p:grpSp>
        <p:nvGrpSpPr>
          <p:cNvPr id="25" name="Group 24">
            <a:extLst>
              <a:ext uri="{FF2B5EF4-FFF2-40B4-BE49-F238E27FC236}">
                <a16:creationId xmlns:a16="http://schemas.microsoft.com/office/drawing/2014/main" id="{B40CB97E-1ED3-4E63-A58F-5E05E3ADC5FC}"/>
              </a:ext>
            </a:extLst>
          </p:cNvPr>
          <p:cNvGrpSpPr/>
          <p:nvPr/>
        </p:nvGrpSpPr>
        <p:grpSpPr>
          <a:xfrm>
            <a:off x="2135749" y="342057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1AA039D2-F1AA-4176-914E-B20AEE70FD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88A32E45-75FF-41AA-BC62-3A0D17B1B65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Guarantees, warranties, and service contracts are examples of explicit reassurance that sellers provide.</a:t>
              </a:r>
            </a:p>
          </p:txBody>
        </p:sp>
      </p:grpSp>
    </p:spTree>
    <p:extLst>
      <p:ext uri="{BB962C8B-B14F-4D97-AF65-F5344CB8AC3E}">
        <p14:creationId xmlns:p14="http://schemas.microsoft.com/office/powerpoint/2010/main" val="301749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568DC052-E246-4551-B953-BBDA70D3AFD9}"/>
              </a:ext>
            </a:extLst>
          </p:cNvPr>
          <p:cNvGrpSpPr/>
          <p:nvPr/>
        </p:nvGrpSpPr>
        <p:grpSpPr>
          <a:xfrm>
            <a:off x="3839782" y="2384655"/>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604DAEE2-1EFE-42F7-BFC4-2387C484F110}"/>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B7605DAF-B12E-4553-B70D-FE521923F8C9}"/>
                </a:ext>
              </a:extLst>
            </p:cNvPr>
            <p:cNvSpPr txBox="1"/>
            <p:nvPr/>
          </p:nvSpPr>
          <p:spPr>
            <a:xfrm>
              <a:off x="1357203"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Résumé</a:t>
              </a:r>
            </a:p>
          </p:txBody>
        </p:sp>
      </p:grpSp>
      <p:grpSp>
        <p:nvGrpSpPr>
          <p:cNvPr id="7" name="Group 6">
            <a:extLst>
              <a:ext uri="{FF2B5EF4-FFF2-40B4-BE49-F238E27FC236}">
                <a16:creationId xmlns:a16="http://schemas.microsoft.com/office/drawing/2014/main" id="{508B6F85-A99C-4A7F-8041-E81BDBB43E7E}"/>
              </a:ext>
            </a:extLst>
          </p:cNvPr>
          <p:cNvGrpSpPr/>
          <p:nvPr/>
        </p:nvGrpSpPr>
        <p:grpSpPr>
          <a:xfrm>
            <a:off x="3839781" y="4248946"/>
            <a:ext cx="2080340" cy="1617913"/>
            <a:chOff x="1149290" y="3617528"/>
            <a:chExt cx="2080340" cy="1617913"/>
          </a:xfrm>
          <a:solidFill>
            <a:srgbClr val="627981"/>
          </a:solidFill>
        </p:grpSpPr>
        <p:sp>
          <p:nvSpPr>
            <p:cNvPr id="8" name="Rectangle 7">
              <a:extLst>
                <a:ext uri="{FF2B5EF4-FFF2-40B4-BE49-F238E27FC236}">
                  <a16:creationId xmlns:a16="http://schemas.microsoft.com/office/drawing/2014/main" id="{A4D7D6D0-6631-4DCE-BF79-C80311F29924}"/>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F035F137-85FD-404B-8EC0-888C02001EA7}"/>
                </a:ext>
              </a:extLst>
            </p:cNvPr>
            <p:cNvSpPr txBox="1"/>
            <p:nvPr/>
          </p:nvSpPr>
          <p:spPr>
            <a:xfrm>
              <a:off x="1357203" y="404644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Transcript</a:t>
              </a:r>
            </a:p>
          </p:txBody>
        </p:sp>
      </p:grpSp>
      <p:grpSp>
        <p:nvGrpSpPr>
          <p:cNvPr id="10" name="Group 9">
            <a:extLst>
              <a:ext uri="{FF2B5EF4-FFF2-40B4-BE49-F238E27FC236}">
                <a16:creationId xmlns:a16="http://schemas.microsoft.com/office/drawing/2014/main" id="{68D0DCCC-D63A-46F3-9BB1-4344B33AD3C3}"/>
              </a:ext>
            </a:extLst>
          </p:cNvPr>
          <p:cNvGrpSpPr/>
          <p:nvPr/>
        </p:nvGrpSpPr>
        <p:grpSpPr>
          <a:xfrm>
            <a:off x="6222318" y="4246931"/>
            <a:ext cx="2080340" cy="1617913"/>
            <a:chOff x="3531827" y="3615513"/>
            <a:chExt cx="2080340" cy="1617913"/>
          </a:xfrm>
          <a:solidFill>
            <a:srgbClr val="627981"/>
          </a:solidFill>
        </p:grpSpPr>
        <p:sp>
          <p:nvSpPr>
            <p:cNvPr id="11" name="Rectangle 10">
              <a:extLst>
                <a:ext uri="{FF2B5EF4-FFF2-40B4-BE49-F238E27FC236}">
                  <a16:creationId xmlns:a16="http://schemas.microsoft.com/office/drawing/2014/main" id="{25513BF9-6B72-41C8-A3D9-EB2A634CB076}"/>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5EDA291F-7EBE-4CA8-8027-D174EC688765}"/>
                </a:ext>
              </a:extLst>
            </p:cNvPr>
            <p:cNvSpPr txBox="1"/>
            <p:nvPr/>
          </p:nvSpPr>
          <p:spPr>
            <a:xfrm>
              <a:off x="3739740" y="3895420"/>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Work samples</a:t>
              </a:r>
            </a:p>
          </p:txBody>
        </p:sp>
      </p:grpSp>
      <p:grpSp>
        <p:nvGrpSpPr>
          <p:cNvPr id="13" name="Group 12">
            <a:extLst>
              <a:ext uri="{FF2B5EF4-FFF2-40B4-BE49-F238E27FC236}">
                <a16:creationId xmlns:a16="http://schemas.microsoft.com/office/drawing/2014/main" id="{92923710-394E-4E7B-9C61-88CA787D2F0A}"/>
              </a:ext>
            </a:extLst>
          </p:cNvPr>
          <p:cNvGrpSpPr/>
          <p:nvPr/>
        </p:nvGrpSpPr>
        <p:grpSpPr>
          <a:xfrm>
            <a:off x="6222318" y="2379108"/>
            <a:ext cx="2080340" cy="1617913"/>
            <a:chOff x="3531827" y="1747690"/>
            <a:chExt cx="2080340" cy="1617913"/>
          </a:xfrm>
          <a:solidFill>
            <a:srgbClr val="627981"/>
          </a:solidFill>
        </p:grpSpPr>
        <p:sp>
          <p:nvSpPr>
            <p:cNvPr id="14" name="Rectangle 13">
              <a:extLst>
                <a:ext uri="{FF2B5EF4-FFF2-40B4-BE49-F238E27FC236}">
                  <a16:creationId xmlns:a16="http://schemas.microsoft.com/office/drawing/2014/main" id="{21C8F800-AEEC-46FA-BCDC-BA80FA90860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F9FEAAD8-CAC6-4F52-A2A3-99924FC2E4E7}"/>
                </a:ext>
              </a:extLst>
            </p:cNvPr>
            <p:cNvSpPr txBox="1"/>
            <p:nvPr/>
          </p:nvSpPr>
          <p:spPr>
            <a:xfrm>
              <a:off x="3739740" y="2218948"/>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References</a:t>
              </a:r>
            </a:p>
          </p:txBody>
        </p:sp>
      </p:grpSp>
      <p:grpSp>
        <p:nvGrpSpPr>
          <p:cNvPr id="16" name="Group 15">
            <a:extLst>
              <a:ext uri="{FF2B5EF4-FFF2-40B4-BE49-F238E27FC236}">
                <a16:creationId xmlns:a16="http://schemas.microsoft.com/office/drawing/2014/main" id="{F88E364E-D378-4207-95AB-70ABA3F3261E}"/>
              </a:ext>
            </a:extLst>
          </p:cNvPr>
          <p:cNvGrpSpPr/>
          <p:nvPr/>
        </p:nvGrpSpPr>
        <p:grpSpPr>
          <a:xfrm>
            <a:off x="2193241" y="1524266"/>
            <a:ext cx="8058154" cy="555864"/>
            <a:chOff x="542923" y="1736761"/>
            <a:chExt cx="8058154" cy="806935"/>
          </a:xfrm>
          <a:solidFill>
            <a:srgbClr val="627981"/>
          </a:solidFill>
        </p:grpSpPr>
        <p:sp>
          <p:nvSpPr>
            <p:cNvPr id="17" name="Rectangle 16">
              <a:extLst>
                <a:ext uri="{FF2B5EF4-FFF2-40B4-BE49-F238E27FC236}">
                  <a16:creationId xmlns:a16="http://schemas.microsoft.com/office/drawing/2014/main" id="{554DB71A-1640-4BD7-A3BB-F24D2E8AE5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4D62941F-AA7A-4537-B0A8-F62B313680AD}"/>
                </a:ext>
              </a:extLst>
            </p:cNvPr>
            <p:cNvSpPr txBox="1"/>
            <p:nvPr/>
          </p:nvSpPr>
          <p:spPr>
            <a:xfrm>
              <a:off x="542923" y="1786285"/>
              <a:ext cx="8058153" cy="580831"/>
            </a:xfrm>
            <a:prstGeom prst="rect">
              <a:avLst/>
            </a:prstGeom>
            <a:grpFill/>
          </p:spPr>
          <p:txBody>
            <a:bodyPr wrap="square" rtlCol="0">
              <a:spAutoFit/>
            </a:bodyPr>
            <a:lstStyle/>
            <a:p>
              <a:pPr algn="ctr"/>
              <a:r>
                <a:rPr lang="en-US" sz="2000" dirty="0">
                  <a:solidFill>
                    <a:schemeClr val="bg1"/>
                  </a:solidFill>
                </a:rPr>
                <a:t>Sellers of labor can provide information to employers through the following:</a:t>
              </a:r>
            </a:p>
          </p:txBody>
        </p:sp>
      </p:grpSp>
    </p:spTree>
    <p:extLst>
      <p:ext uri="{BB962C8B-B14F-4D97-AF65-F5344CB8AC3E}">
        <p14:creationId xmlns:p14="http://schemas.microsoft.com/office/powerpoint/2010/main" val="2117248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1" y="1885660"/>
            <a:ext cx="9144001" cy="17373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endParaRPr lang="en-US"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849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3999" y="1433251"/>
            <a:ext cx="9144001" cy="33832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looking for your first job after you graduate from college. How will imperfect information affect your job search?</a:t>
            </a:r>
          </a:p>
          <a:p>
            <a:pPr algn="ctr"/>
            <a:endParaRPr lang="en-US" sz="2400" i="1" dirty="0"/>
          </a:p>
          <a:p>
            <a:pPr algn="ctr"/>
            <a:r>
              <a:rPr lang="en-US" sz="2000" i="1" dirty="0"/>
              <a:t>Potential employers will have imperfect information about your being suitable for the job. To convey information, you provide potential employers a résumé detailing your education and work experience. In some cases, employers may require your transcript. The references from teachers and previous employers help potential employers evaluate your qualifications for the job and likelihood of your being a good employee.</a:t>
            </a:r>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94501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Occupational Licenses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F6DE606E-DF2F-4A54-AEDF-CED87CBE66E2}"/>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7CBBAED-DF64-42EF-BBA8-90C354EA84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02A8EE46-8B15-4180-8A5E-05A5BEE1E67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also uses </a:t>
              </a:r>
              <a:r>
                <a:rPr lang="en-US" sz="2000" b="1" dirty="0">
                  <a:solidFill>
                    <a:schemeClr val="bg1"/>
                  </a:solidFill>
                </a:rPr>
                <a:t>occupational licenses </a:t>
              </a:r>
              <a:r>
                <a:rPr lang="en-US" sz="2000" dirty="0">
                  <a:solidFill>
                    <a:schemeClr val="bg1"/>
                  </a:solidFill>
                </a:rPr>
                <a:t>to establish quality in the market.</a:t>
              </a:r>
            </a:p>
          </p:txBody>
        </p:sp>
      </p:grpSp>
      <p:grpSp>
        <p:nvGrpSpPr>
          <p:cNvPr id="10" name="Group 9">
            <a:extLst>
              <a:ext uri="{FF2B5EF4-FFF2-40B4-BE49-F238E27FC236}">
                <a16:creationId xmlns:a16="http://schemas.microsoft.com/office/drawing/2014/main" id="{AE39C42A-BDF0-4960-A88B-F24885E3265F}"/>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B6619F20-5B9A-49F1-AFFA-156C6BDA62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4591BEC0-E39C-49DC-815E-EC70DA309CE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show that a worker has completed a certain type of education or passed a certain test.</a:t>
              </a:r>
            </a:p>
          </p:txBody>
        </p:sp>
      </p:grpSp>
      <p:grpSp>
        <p:nvGrpSpPr>
          <p:cNvPr id="13" name="Group 12">
            <a:extLst>
              <a:ext uri="{FF2B5EF4-FFF2-40B4-BE49-F238E27FC236}">
                <a16:creationId xmlns:a16="http://schemas.microsoft.com/office/drawing/2014/main" id="{65DF1B3C-11A2-4FB4-A444-3DDDFE33D4EC}"/>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EFFC6F8F-63C7-4331-B083-C8FCA596866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4A073B35-7475-40BF-8EBB-3482EF70418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of the professionals who must hold a license are doctors, teachers, nurses, engineers, accountants, and lawyers.</a:t>
              </a:r>
            </a:p>
          </p:txBody>
        </p:sp>
      </p:grpSp>
      <p:grpSp>
        <p:nvGrpSpPr>
          <p:cNvPr id="16" name="Group 15">
            <a:extLst>
              <a:ext uri="{FF2B5EF4-FFF2-40B4-BE49-F238E27FC236}">
                <a16:creationId xmlns:a16="http://schemas.microsoft.com/office/drawing/2014/main" id="{C8B9D107-D9B7-4C1A-9283-DEB4F5588025}"/>
              </a:ext>
            </a:extLst>
          </p:cNvPr>
          <p:cNvGrpSpPr/>
          <p:nvPr/>
        </p:nvGrpSpPr>
        <p:grpSpPr>
          <a:xfrm>
            <a:off x="2135749" y="431529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399A940-10E3-4E77-A76A-19C0B138A72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EC035D4-84E0-4EC7-9BAC-BDE011659DA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Occupational licenses have their downside as well, as they represent a barrier to entry to certain industries.</a:t>
              </a:r>
            </a:p>
          </p:txBody>
        </p:sp>
      </p:grpSp>
    </p:spTree>
    <p:extLst>
      <p:ext uri="{BB962C8B-B14F-4D97-AF65-F5344CB8AC3E}">
        <p14:creationId xmlns:p14="http://schemas.microsoft.com/office/powerpoint/2010/main" val="401239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D9BA509-4325-4F2D-96F0-A1E50381A5EC}"/>
              </a:ext>
            </a:extLst>
          </p:cNvPr>
          <p:cNvSpPr/>
          <p:nvPr/>
        </p:nvSpPr>
        <p:spPr>
          <a:xfrm>
            <a:off x="2066923" y="1849761"/>
            <a:ext cx="8058154" cy="1482424"/>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10" name="Group 9">
            <a:extLst>
              <a:ext uri="{FF2B5EF4-FFF2-40B4-BE49-F238E27FC236}">
                <a16:creationId xmlns:a16="http://schemas.microsoft.com/office/drawing/2014/main" id="{A5694813-4A05-4CBB-96EE-3B3A00A52007}"/>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556F7CE6-616D-49FF-9C6F-70094A58801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D4742D1E-C80B-4DA2-BCE6-77492F8BA10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financial capital market, before a bank makes a loan, it requires a prospective borrower to fill out forms regarding sources of income.</a:t>
              </a:r>
            </a:p>
          </p:txBody>
        </p:sp>
      </p:grpSp>
      <p:grpSp>
        <p:nvGrpSpPr>
          <p:cNvPr id="13" name="Group 12">
            <a:extLst>
              <a:ext uri="{FF2B5EF4-FFF2-40B4-BE49-F238E27FC236}">
                <a16:creationId xmlns:a16="http://schemas.microsoft.com/office/drawing/2014/main" id="{58DAC36E-F984-4439-A202-6F8FC7A5DEE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9A50416-BA87-4D3E-933D-B28D4E0CB9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FA6B5557-0E4B-479B-8EF9-53E203AA119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addition, the bank conducts a credit check on the individual's past borrowing.</a:t>
              </a:r>
            </a:p>
          </p:txBody>
        </p:sp>
      </p:grpSp>
      <p:grpSp>
        <p:nvGrpSpPr>
          <p:cNvPr id="16" name="Group 15">
            <a:extLst>
              <a:ext uri="{FF2B5EF4-FFF2-40B4-BE49-F238E27FC236}">
                <a16:creationId xmlns:a16="http://schemas.microsoft.com/office/drawing/2014/main" id="{AE341CA8-D8D9-48AC-807C-11AD51C4319D}"/>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8C2FDD76-19DC-4E78-B916-682628724C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C5AE9B0D-AC71-41BA-B696-E4EC0525C5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cosigner </a:t>
              </a:r>
              <a:r>
                <a:rPr lang="en-US" sz="2000" dirty="0">
                  <a:solidFill>
                    <a:schemeClr val="bg1"/>
                  </a:solidFill>
                </a:rPr>
                <a:t>is another person or firm who legally pledges to repay some or all of the money if the original borrower does not do so. </a:t>
              </a:r>
            </a:p>
          </p:txBody>
        </p:sp>
      </p:grpSp>
      <p:grpSp>
        <p:nvGrpSpPr>
          <p:cNvPr id="19" name="Group 18">
            <a:extLst>
              <a:ext uri="{FF2B5EF4-FFF2-40B4-BE49-F238E27FC236}">
                <a16:creationId xmlns:a16="http://schemas.microsoft.com/office/drawing/2014/main" id="{32989735-635E-4562-8737-495CBD59837B}"/>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E73DBA-CDD7-4FD9-85E5-56A7C45A6C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F8377634-75BA-4911-BF7F-8F86BA6C18E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Collateral</a:t>
              </a:r>
              <a:r>
                <a:rPr lang="en-US" sz="2000" dirty="0">
                  <a:solidFill>
                    <a:schemeClr val="bg1"/>
                  </a:solidFill>
                </a:rPr>
                <a:t> is property or equipment that the bank would have a right to seize and sell if the borrower does not repay the loan.</a:t>
              </a:r>
            </a:p>
          </p:txBody>
        </p:sp>
      </p:grpSp>
    </p:spTree>
    <p:extLst>
      <p:ext uri="{BB962C8B-B14F-4D97-AF65-F5344CB8AC3E}">
        <p14:creationId xmlns:p14="http://schemas.microsoft.com/office/powerpoint/2010/main" val="1320642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make economic transactions in a situation of imperfect information, where the buyer, seller, or both are less than 100% certain about the qualities of what they are buying or selling.</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goods markets, buyers facing imperfect information about products may depend upon money-back guarantees, warranties, service contracts, and reputation.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labor markets, employers facing imperfect information about potential employees may turn to résumés, recommendations, occupational licenses for certain jobs, and employment for trial periods.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capital markets, lenders facing imperfect information about borrowers may require detailed loan applications and credit checks, cosigners, and collateral.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080012"/>
            <a:ext cx="8429625" cy="1280160"/>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1591"/>
              <a:ext cx="8058152" cy="1334577"/>
            </a:xfrm>
            <a:prstGeom prst="rect">
              <a:avLst/>
            </a:prstGeom>
            <a:grpFill/>
          </p:spPr>
          <p:txBody>
            <a:bodyPr wrap="square" rtlCol="0">
              <a:spAutoFit/>
            </a:bodyPr>
            <a:lstStyle/>
            <a:p>
              <a:pPr algn="ctr"/>
              <a:r>
                <a:rPr lang="en-US" sz="2100" dirty="0">
                  <a:solidFill>
                    <a:schemeClr val="bg1"/>
                  </a:solidFill>
                </a:rPr>
                <a:t>The Patient Protection and Affordable Care Act, more popularly known as Obamacare, has become a controversial topic—one that relates strongly to the topic of this chapter.</a:t>
              </a:r>
            </a:p>
          </p:txBody>
        </p:sp>
      </p:grpSp>
      <p:pic>
        <p:nvPicPr>
          <p:cNvPr id="1026" name="Picture 2" descr="A photograph of President Barack Obama">
            <a:extLst>
              <a:ext uri="{FF2B5EF4-FFF2-40B4-BE49-F238E27FC236}">
                <a16:creationId xmlns:a16="http://schemas.microsoft.com/office/drawing/2014/main" id="{44AA9C30-CAD9-4309-A598-D6E0F1326E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9" y="1489710"/>
            <a:ext cx="5715000"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Does It Mean?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9EE76F5-A21D-4FF7-A3D4-937035685C8C}"/>
              </a:ext>
            </a:extLst>
          </p:cNvPr>
          <p:cNvSpPr/>
          <p:nvPr/>
        </p:nvSpPr>
        <p:spPr>
          <a:xfrm>
            <a:off x="4345841" y="1542419"/>
            <a:ext cx="3500317" cy="523220"/>
          </a:xfrm>
          <a:prstGeom prst="rect">
            <a:avLst/>
          </a:prstGeom>
          <a:solidFill>
            <a:srgbClr val="627981"/>
          </a:solidFill>
        </p:spPr>
        <p:txBody>
          <a:bodyPr wrap="none">
            <a:spAutoFit/>
          </a:bodyPr>
          <a:lstStyle/>
          <a:p>
            <a:r>
              <a:rPr lang="en-US" sz="2800" b="1" dirty="0">
                <a:solidFill>
                  <a:schemeClr val="bg1"/>
                </a:solidFill>
              </a:rPr>
              <a:t>Imperfect Information</a:t>
            </a:r>
          </a:p>
        </p:txBody>
      </p:sp>
      <p:sp>
        <p:nvSpPr>
          <p:cNvPr id="3" name="Rectangle 2">
            <a:extLst>
              <a:ext uri="{FF2B5EF4-FFF2-40B4-BE49-F238E27FC236}">
                <a16:creationId xmlns:a16="http://schemas.microsoft.com/office/drawing/2014/main" id="{14A6A32A-5BE6-4CE2-B107-F46743F6E24D}"/>
              </a:ext>
            </a:extLst>
          </p:cNvPr>
          <p:cNvSpPr/>
          <p:nvPr/>
        </p:nvSpPr>
        <p:spPr>
          <a:xfrm>
            <a:off x="4179459" y="4171998"/>
            <a:ext cx="3825727" cy="523220"/>
          </a:xfrm>
          <a:prstGeom prst="rect">
            <a:avLst/>
          </a:prstGeom>
          <a:solidFill>
            <a:srgbClr val="627981"/>
          </a:solidFill>
        </p:spPr>
        <p:txBody>
          <a:bodyPr wrap="none">
            <a:spAutoFit/>
          </a:bodyPr>
          <a:lstStyle/>
          <a:p>
            <a:r>
              <a:rPr lang="en-US" sz="2800" b="1" dirty="0">
                <a:solidFill>
                  <a:schemeClr val="bg1"/>
                </a:solidFill>
              </a:rPr>
              <a:t>Asymmetric Information</a:t>
            </a:r>
          </a:p>
        </p:txBody>
      </p:sp>
      <p:sp>
        <p:nvSpPr>
          <p:cNvPr id="4" name="Rectangle 3">
            <a:extLst>
              <a:ext uri="{FF2B5EF4-FFF2-40B4-BE49-F238E27FC236}">
                <a16:creationId xmlns:a16="http://schemas.microsoft.com/office/drawing/2014/main" id="{3C22B6A3-8622-44AB-87CD-C8E9960B5A27}"/>
              </a:ext>
            </a:extLst>
          </p:cNvPr>
          <p:cNvSpPr/>
          <p:nvPr/>
        </p:nvSpPr>
        <p:spPr>
          <a:xfrm>
            <a:off x="3242791" y="2316399"/>
            <a:ext cx="5399763" cy="1015663"/>
          </a:xfrm>
          <a:prstGeom prst="rect">
            <a:avLst/>
          </a:prstGeom>
          <a:solidFill>
            <a:srgbClr val="627981"/>
          </a:solidFill>
        </p:spPr>
        <p:txBody>
          <a:bodyPr wrap="square">
            <a:spAutoFit/>
          </a:bodyPr>
          <a:lstStyle/>
          <a:p>
            <a:pPr algn="ctr"/>
            <a:r>
              <a:rPr lang="en-US" sz="2000" dirty="0">
                <a:solidFill>
                  <a:schemeClr val="bg1"/>
                </a:solidFill>
              </a:rPr>
              <a:t>A situation where either the buyer, the seller, or both are uncertain about the qualities of what they are buying and selling.</a:t>
            </a:r>
          </a:p>
        </p:txBody>
      </p:sp>
      <p:sp>
        <p:nvSpPr>
          <p:cNvPr id="5" name="Rectangle 4">
            <a:extLst>
              <a:ext uri="{FF2B5EF4-FFF2-40B4-BE49-F238E27FC236}">
                <a16:creationId xmlns:a16="http://schemas.microsoft.com/office/drawing/2014/main" id="{2A887DC5-6B0F-4AAF-BDC3-2513B92E31C7}"/>
              </a:ext>
            </a:extLst>
          </p:cNvPr>
          <p:cNvSpPr/>
          <p:nvPr/>
        </p:nvSpPr>
        <p:spPr>
          <a:xfrm>
            <a:off x="3242791" y="4888823"/>
            <a:ext cx="5356678" cy="1015663"/>
          </a:xfrm>
          <a:prstGeom prst="rect">
            <a:avLst/>
          </a:prstGeom>
          <a:solidFill>
            <a:srgbClr val="627981"/>
          </a:solidFill>
        </p:spPr>
        <p:txBody>
          <a:bodyPr wrap="square">
            <a:spAutoFit/>
          </a:bodyPr>
          <a:lstStyle/>
          <a:p>
            <a:pPr algn="ctr"/>
            <a:r>
              <a:rPr lang="en-US" sz="2000" dirty="0">
                <a:solidFill>
                  <a:schemeClr val="bg1"/>
                </a:solidFill>
              </a:rPr>
              <a:t>A situation where the seller or the buyer has more information than the other regarding the quality of the item for sale.</a:t>
            </a:r>
          </a:p>
        </p:txBody>
      </p:sp>
      <p:cxnSp>
        <p:nvCxnSpPr>
          <p:cNvPr id="7" name="Straight Connector 6">
            <a:extLst>
              <a:ext uri="{FF2B5EF4-FFF2-40B4-BE49-F238E27FC236}">
                <a16:creationId xmlns:a16="http://schemas.microsoft.com/office/drawing/2014/main" id="{52C0162B-3517-4F71-9A4D-65A83D035344}"/>
              </a:ext>
            </a:extLst>
          </p:cNvPr>
          <p:cNvCxnSpPr>
            <a:cxnSpLocks/>
            <a:stCxn id="2" idx="2"/>
          </p:cNvCxnSpPr>
          <p:nvPr/>
        </p:nvCxnSpPr>
        <p:spPr>
          <a:xfrm>
            <a:off x="6096000" y="2065639"/>
            <a:ext cx="0" cy="25076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2F7B51F-785D-4822-BC00-972460ADB5BE}"/>
              </a:ext>
            </a:extLst>
          </p:cNvPr>
          <p:cNvCxnSpPr>
            <a:stCxn id="3" idx="2"/>
          </p:cNvCxnSpPr>
          <p:nvPr/>
        </p:nvCxnSpPr>
        <p:spPr>
          <a:xfrm flipH="1">
            <a:off x="6092322" y="4695218"/>
            <a:ext cx="1" cy="193605"/>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Imperfect Information Can Affect Equilibrium Price and Quantity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presence of imperfect information can discourage both buyers and sellers from participating in the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may become reluctant to participate because they cannot determine the product's quality.</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Sellers of high-quality goods may be reluctant to participate because it is difficult to demonstrate the quality of their goods to buyers.</a:t>
              </a:r>
            </a:p>
          </p:txBody>
        </p:sp>
      </p:grpSp>
      <p:grpSp>
        <p:nvGrpSpPr>
          <p:cNvPr id="17" name="Group 16">
            <a:extLst>
              <a:ext uri="{FF2B5EF4-FFF2-40B4-BE49-F238E27FC236}">
                <a16:creationId xmlns:a16="http://schemas.microsoft.com/office/drawing/2014/main" id="{AFAEED48-D7FA-4D66-BA8D-46BABBA0AA91}"/>
              </a:ext>
            </a:extLst>
          </p:cNvPr>
          <p:cNvGrpSpPr/>
          <p:nvPr/>
        </p:nvGrpSpPr>
        <p:grpSpPr>
          <a:xfrm>
            <a:off x="2135749" y="430482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701E9258-731F-4A1E-8745-818B38F071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ECDD18A-B587-45CF-B427-96196DFB3D7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buyers cannot determine which goods have higher quality, they are likely to be unwilling to pay a higher price for such goods.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793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 and Thick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A78235-6E65-4666-86C8-245F69BEA05B}"/>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F376230-9C70-4600-A079-319A6912F2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E12D362-BE4E-4EF1-B163-E0C53FA92CED}"/>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sometimes refer to a market with few buyers and few sellers as a thin market.</a:t>
              </a:r>
            </a:p>
          </p:txBody>
        </p:sp>
      </p:grpSp>
      <p:grpSp>
        <p:nvGrpSpPr>
          <p:cNvPr id="11" name="Group 10">
            <a:extLst>
              <a:ext uri="{FF2B5EF4-FFF2-40B4-BE49-F238E27FC236}">
                <a16:creationId xmlns:a16="http://schemas.microsoft.com/office/drawing/2014/main" id="{FE920139-02A6-465C-89BE-7E034E308FC4}"/>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59F28C33-1E81-489E-AA94-BDC9B7460A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1DAC14FC-3C36-49AB-810D-81960E670BC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contrast, they call a market with many buyers and sellers a thick market.</a:t>
              </a:r>
            </a:p>
          </p:txBody>
        </p:sp>
      </p:grpSp>
      <p:grpSp>
        <p:nvGrpSpPr>
          <p:cNvPr id="14" name="Group 13">
            <a:extLst>
              <a:ext uri="{FF2B5EF4-FFF2-40B4-BE49-F238E27FC236}">
                <a16:creationId xmlns:a16="http://schemas.microsoft.com/office/drawing/2014/main" id="{C51DC1ED-223E-4049-9DE9-2FD86B1D3520}"/>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C2061BA8-2FD3-45FA-AD0E-761EE85995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7594FA50-E4B8-4BA9-8CE1-2C9BBC99BAF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imperfect information is severe, and buyers and sellers are discouraged from participating, markets may become extremely thin.</a:t>
              </a:r>
            </a:p>
          </p:txBody>
        </p:sp>
      </p:grpSp>
    </p:spTree>
    <p:extLst>
      <p:ext uri="{BB962C8B-B14F-4D97-AF65-F5344CB8AC3E}">
        <p14:creationId xmlns:p14="http://schemas.microsoft.com/office/powerpoint/2010/main" val="418731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Price Mixes with Imperfect Information about 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buyer confronted with imperfect information will often believe that the price reveals something about the product's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buyer may assume that an expensive gemstone must be of high quality, even though they are not an expert on gemstones.</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buyers use the market price to draw inferences about the product's quality, markets may have trouble reaching an equilibrium.</a:t>
              </a:r>
            </a:p>
          </p:txBody>
        </p:sp>
      </p:grpSp>
      <p:grpSp>
        <p:nvGrpSpPr>
          <p:cNvPr id="21" name="Group 20">
            <a:extLst>
              <a:ext uri="{FF2B5EF4-FFF2-40B4-BE49-F238E27FC236}">
                <a16:creationId xmlns:a16="http://schemas.microsoft.com/office/drawing/2014/main" id="{66D83E99-24BD-44E1-9962-449FBDCBCB1B}"/>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9FD4F3E-F613-4539-8212-9C9AD2B742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A3776E9-FC14-48B5-A39B-70C4F99E10A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idea that higher prices will increase quantity demanded, and vice versa, runs exactly counter to the basic model of demand and supply.</a:t>
              </a:r>
            </a:p>
          </p:txBody>
        </p:sp>
      </p:grp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Mechanisms to Reduce the Risk of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610B5F4-335D-4FC6-AE36-EFD31F1FAFD0}"/>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07D49B0-5535-4C7F-BEB4-AFDD2922A8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79D0172C-8913-4515-A4EA-A1B81018BC7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and sellers in the goods market rely on reputation as well as guarantees, warranties, and service contracts to assure quality.</a:t>
              </a:r>
            </a:p>
          </p:txBody>
        </p:sp>
      </p:grpSp>
      <p:grpSp>
        <p:nvGrpSpPr>
          <p:cNvPr id="12" name="Group 11">
            <a:extLst>
              <a:ext uri="{FF2B5EF4-FFF2-40B4-BE49-F238E27FC236}">
                <a16:creationId xmlns:a16="http://schemas.microsoft.com/office/drawing/2014/main" id="{B3F652D6-7082-4004-BD0C-AAEBECE86A59}"/>
              </a:ext>
            </a:extLst>
          </p:cNvPr>
          <p:cNvGrpSpPr/>
          <p:nvPr/>
        </p:nvGrpSpPr>
        <p:grpSpPr>
          <a:xfrm>
            <a:off x="2135749" y="252585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16A3D086-2459-44B6-92B9-87DB66AB15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56B1317B-1FB1-45B9-A4C4-54E29EC8913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uses occupational licenses and certifications to assure competency.</a:t>
              </a:r>
            </a:p>
          </p:txBody>
        </p:sp>
      </p:grpSp>
      <p:grpSp>
        <p:nvGrpSpPr>
          <p:cNvPr id="15" name="Group 14">
            <a:extLst>
              <a:ext uri="{FF2B5EF4-FFF2-40B4-BE49-F238E27FC236}">
                <a16:creationId xmlns:a16="http://schemas.microsoft.com/office/drawing/2014/main" id="{59CA9D20-139C-4E67-80D4-CBFEB01C1915}"/>
              </a:ext>
            </a:extLst>
          </p:cNvPr>
          <p:cNvGrpSpPr/>
          <p:nvPr/>
        </p:nvGrpSpPr>
        <p:grpSpPr>
          <a:xfrm>
            <a:off x="2135749" y="342057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BCBEE16-01A6-4539-9CC6-F2ECE21FEC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E61719C-AE59-434F-88F5-03430517AA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financial capital market uses cosigners and collateral as insurance against unforeseen, detrimental events.</a:t>
              </a:r>
            </a:p>
          </p:txBody>
        </p:sp>
      </p:grpSp>
    </p:spTree>
    <p:extLst>
      <p:ext uri="{BB962C8B-B14F-4D97-AF65-F5344CB8AC3E}">
        <p14:creationId xmlns:p14="http://schemas.microsoft.com/office/powerpoint/2010/main" val="158478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Money-Back Guarantee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7A5E80D0-B15B-40DE-98CB-8FCFB2B4FEDE}"/>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7C5E571D-C137-4261-85DF-0F7D116392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679721F8-7572-4BA9-AE04-4CF02E8AFCD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goods market, the seller might offer a </a:t>
              </a:r>
              <a:r>
                <a:rPr lang="en-US" sz="2000" b="1" dirty="0">
                  <a:solidFill>
                    <a:schemeClr val="bg1"/>
                  </a:solidFill>
                </a:rPr>
                <a:t>money-back guarantee:</a:t>
              </a:r>
              <a:r>
                <a:rPr lang="en-US" sz="2000" dirty="0">
                  <a:solidFill>
                    <a:schemeClr val="bg1"/>
                  </a:solidFill>
                </a:rPr>
                <a:t> an agreement that functions as a promise of quality.</a:t>
              </a:r>
            </a:p>
          </p:txBody>
        </p:sp>
      </p:grpSp>
      <p:grpSp>
        <p:nvGrpSpPr>
          <p:cNvPr id="17" name="Group 16">
            <a:extLst>
              <a:ext uri="{FF2B5EF4-FFF2-40B4-BE49-F238E27FC236}">
                <a16:creationId xmlns:a16="http://schemas.microsoft.com/office/drawing/2014/main" id="{983CEB0A-89D7-46B9-A3E4-74720BFFB9E2}"/>
              </a:ext>
            </a:extLst>
          </p:cNvPr>
          <p:cNvGrpSpPr/>
          <p:nvPr/>
        </p:nvGrpSpPr>
        <p:grpSpPr>
          <a:xfrm>
            <a:off x="2135749" y="2525854"/>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0A644E43-2867-48B4-B48A-F90171A73A4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C322C9D-1080-40A2-8B68-AF21C5983CC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strategy may be especially important for a company that sells goods through mail-order catalogs or over the web.</a:t>
              </a:r>
            </a:p>
          </p:txBody>
        </p:sp>
      </p:grpSp>
      <p:grpSp>
        <p:nvGrpSpPr>
          <p:cNvPr id="20" name="Group 19">
            <a:extLst>
              <a:ext uri="{FF2B5EF4-FFF2-40B4-BE49-F238E27FC236}">
                <a16:creationId xmlns:a16="http://schemas.microsoft.com/office/drawing/2014/main" id="{646F5A35-F387-42F4-BE73-E39F2A9FA87B}"/>
              </a:ext>
            </a:extLst>
          </p:cNvPr>
          <p:cNvGrpSpPr/>
          <p:nvPr/>
        </p:nvGrpSpPr>
        <p:grpSpPr>
          <a:xfrm>
            <a:off x="2135749" y="3420572"/>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542BD1F3-FFA1-40E7-9B4C-E82AB195A57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7B8DD77-6CBB-4A5E-B006-6F5EAA5F949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L.L. Bean started using money-back-guarantees in 1911, when the founder guaranteed satisfaction on newly-made hunting shoes.</a:t>
              </a:r>
            </a:p>
          </p:txBody>
        </p:sp>
      </p:grpSp>
      <p:grpSp>
        <p:nvGrpSpPr>
          <p:cNvPr id="23" name="Group 22">
            <a:extLst>
              <a:ext uri="{FF2B5EF4-FFF2-40B4-BE49-F238E27FC236}">
                <a16:creationId xmlns:a16="http://schemas.microsoft.com/office/drawing/2014/main" id="{3649DDCC-94F6-498A-8990-B18A58FFEE10}"/>
              </a:ext>
            </a:extLst>
          </p:cNvPr>
          <p:cNvGrpSpPr/>
          <p:nvPr/>
        </p:nvGrpSpPr>
        <p:grpSpPr>
          <a:xfrm>
            <a:off x="2135749" y="4315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 of the first batch of 100 pairs that were sold, customers returned 90 pairs, which L.L. Bean repaired and replaced.</a:t>
              </a:r>
            </a:p>
          </p:txBody>
        </p:sp>
      </p:gr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L.L. Bean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3649DDCC-94F6-498A-8990-B18A58FFEE10}"/>
              </a:ext>
            </a:extLst>
          </p:cNvPr>
          <p:cNvGrpSpPr/>
          <p:nvPr/>
        </p:nvGrpSpPr>
        <p:grpSpPr>
          <a:xfrm>
            <a:off x="2066922" y="4838815"/>
            <a:ext cx="8058154" cy="1680740"/>
            <a:chOff x="542923" y="1736761"/>
            <a:chExt cx="8058154" cy="1680740"/>
          </a:xfrm>
          <a:solidFill>
            <a:srgbClr val="627981"/>
          </a:solidFill>
        </p:grpSpPr>
        <p:sp>
          <p:nvSpPr>
            <p:cNvPr id="24" name="Rectangle 23">
              <a:extLst>
                <a:ext uri="{FF2B5EF4-FFF2-40B4-BE49-F238E27FC236}">
                  <a16:creationId xmlns:a16="http://schemas.microsoft.com/office/drawing/2014/main" id="{DB9B7285-C764-477F-904C-C98FB806560B}"/>
                </a:ext>
              </a:extLst>
            </p:cNvPr>
            <p:cNvSpPr/>
            <p:nvPr/>
          </p:nvSpPr>
          <p:spPr>
            <a:xfrm>
              <a:off x="542923" y="1736761"/>
              <a:ext cx="8058154" cy="168074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D5C0941F-BFDC-4E55-8FFF-0BE201BD2105}"/>
                </a:ext>
              </a:extLst>
            </p:cNvPr>
            <p:cNvSpPr txBox="1"/>
            <p:nvPr/>
          </p:nvSpPr>
          <p:spPr>
            <a:xfrm>
              <a:off x="599388" y="1786285"/>
              <a:ext cx="7807571" cy="1631216"/>
            </a:xfrm>
            <a:prstGeom prst="rect">
              <a:avLst/>
            </a:prstGeom>
            <a:grpFill/>
          </p:spPr>
          <p:txBody>
            <a:bodyPr wrap="square" rtlCol="0">
              <a:spAutoFit/>
            </a:bodyPr>
            <a:lstStyle/>
            <a:p>
              <a:pPr algn="ctr"/>
              <a:r>
                <a:rPr lang="en-US" sz="2000" dirty="0">
                  <a:solidFill>
                    <a:schemeClr val="bg1"/>
                  </a:solidFill>
                </a:rPr>
                <a:t>Many firms today offer money-back-guarantees for a few weeks or months, but L.L. Bean offers a complete money-back guarantee. Customers can always return anything they have bought from L.L. Bean, no matter how many years later or what condition the product is in, for a full money-back guarantee.</a:t>
              </a:r>
            </a:p>
          </p:txBody>
        </p:sp>
      </p:grpSp>
      <p:pic>
        <p:nvPicPr>
          <p:cNvPr id="1026" name="Picture 2" descr="A photograph of L.L. Bean boots">
            <a:extLst>
              <a:ext uri="{FF2B5EF4-FFF2-40B4-BE49-F238E27FC236}">
                <a16:creationId xmlns:a16="http://schemas.microsoft.com/office/drawing/2014/main" id="{F43BF410-56F6-493B-A237-A428D296B4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447" y="1383374"/>
            <a:ext cx="3991103" cy="3199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9121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379</TotalTime>
  <Words>2078</Words>
  <Application>Microsoft Office PowerPoint</Application>
  <PresentationFormat>Widescreen</PresentationFormat>
  <Paragraphs>123</Paragraphs>
  <Slides>17</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42</cp:revision>
  <dcterms:created xsi:type="dcterms:W3CDTF">2017-06-16T13:06:21Z</dcterms:created>
  <dcterms:modified xsi:type="dcterms:W3CDTF">2022-01-17T19:35:03Z</dcterms:modified>
</cp:coreProperties>
</file>