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0"/>
  </p:notesMasterIdLst>
  <p:sldIdLst>
    <p:sldId id="256" r:id="rId3"/>
    <p:sldId id="317" r:id="rId4"/>
    <p:sldId id="328" r:id="rId5"/>
    <p:sldId id="329" r:id="rId6"/>
    <p:sldId id="330" r:id="rId7"/>
    <p:sldId id="331" r:id="rId8"/>
    <p:sldId id="332" r:id="rId9"/>
    <p:sldId id="333" r:id="rId10"/>
    <p:sldId id="369" r:id="rId11"/>
    <p:sldId id="334" r:id="rId12"/>
    <p:sldId id="366" r:id="rId13"/>
    <p:sldId id="335" r:id="rId14"/>
    <p:sldId id="336" r:id="rId15"/>
    <p:sldId id="337" r:id="rId16"/>
    <p:sldId id="370" r:id="rId17"/>
    <p:sldId id="338" r:id="rId18"/>
    <p:sldId id="339" r:id="rId19"/>
    <p:sldId id="340" r:id="rId20"/>
    <p:sldId id="365" r:id="rId21"/>
    <p:sldId id="367" r:id="rId22"/>
    <p:sldId id="368" r:id="rId23"/>
    <p:sldId id="364" r:id="rId24"/>
    <p:sldId id="371" r:id="rId25"/>
    <p:sldId id="308" r:id="rId26"/>
    <p:sldId id="289" r:id="rId27"/>
    <p:sldId id="290" r:id="rId28"/>
    <p:sldId id="309" r:id="rId29"/>
    <p:sldId id="292" r:id="rId30"/>
    <p:sldId id="310" r:id="rId31"/>
    <p:sldId id="307" r:id="rId32"/>
    <p:sldId id="295" r:id="rId33"/>
    <p:sldId id="296" r:id="rId34"/>
    <p:sldId id="297" r:id="rId35"/>
    <p:sldId id="298" r:id="rId36"/>
    <p:sldId id="299" r:id="rId37"/>
    <p:sldId id="311" r:id="rId38"/>
    <p:sldId id="312" r:id="rId39"/>
    <p:sldId id="313" r:id="rId40"/>
    <p:sldId id="314" r:id="rId41"/>
    <p:sldId id="372" r:id="rId42"/>
    <p:sldId id="373" r:id="rId43"/>
    <p:sldId id="302" r:id="rId44"/>
    <p:sldId id="303" r:id="rId45"/>
    <p:sldId id="304" r:id="rId46"/>
    <p:sldId id="305" r:id="rId47"/>
    <p:sldId id="374" r:id="rId48"/>
    <p:sldId id="375" r:id="rId49"/>
    <p:sldId id="376" r:id="rId50"/>
    <p:sldId id="377" r:id="rId51"/>
    <p:sldId id="378" r:id="rId52"/>
    <p:sldId id="294" r:id="rId53"/>
    <p:sldId id="379" r:id="rId54"/>
    <p:sldId id="380" r:id="rId55"/>
    <p:sldId id="381" r:id="rId56"/>
    <p:sldId id="382" r:id="rId57"/>
    <p:sldId id="383" r:id="rId58"/>
    <p:sldId id="27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businesses raise financial capital. By the end of this lesson, you will be able to describe financial capital and how it relates to profits; discuss the purpose and process of borrowing, bonds, and corporate stock; and explain how firms choose between sources of financial capital.</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661908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firms are earning profits, they can choose to reinvest some of these profits in equipment, structures, and research and development. For many established companies, reinvesting their own profits is one primary source of financial capital. Companies and firms just getting started may have numerous attractive investment opportunities but not enough profits to invest. Firms often need to find financial capital sources other than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12005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and your roommate have plans to open a startup business that delivers groceries to college students. What source of financial capital would you likely use? Explain why you would choose this source.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45425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has a record of earning profits, the firm can make a credible promise to pay interest, so the firm can borrow money. Firms have two main borrowing methods: banks and bonds. A bank loan for a firm works in much the same way as a loan for an individual who is buying a car or a house. A bond is a financial contract: a borrower agrees to repay the amount that it borrowed and also an interest rate in the future.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00574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Different types of bonds come from different places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1572264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a:t>
            </a:r>
            <a:r>
              <a:rPr lang="en-US" sz="1200" b="1" dirty="0">
                <a:solidFill>
                  <a:schemeClr val="bg1"/>
                </a:solidFill>
              </a:rPr>
              <a:t>corporation</a:t>
            </a:r>
            <a:r>
              <a:rPr lang="en-US" sz="1200" dirty="0">
                <a:solidFill>
                  <a:schemeClr val="bg1"/>
                </a:solidFill>
              </a:rPr>
              <a:t> is a business owned by shareholders that have limited liability for the company's debt but share in its profits (and losses). Those who buy the stock become the firm's owners, or </a:t>
            </a:r>
            <a:r>
              <a:rPr lang="en-US" sz="1200" b="1" dirty="0">
                <a:solidFill>
                  <a:schemeClr val="bg1"/>
                </a:solidFill>
              </a:rPr>
              <a:t>shareholders</a:t>
            </a:r>
            <a:r>
              <a:rPr lang="en-US" sz="1200" dirty="0">
                <a:solidFill>
                  <a:schemeClr val="bg1"/>
                </a:solidFill>
              </a:rPr>
              <a:t>. </a:t>
            </a:r>
            <a:r>
              <a:rPr lang="en-US" sz="1200" b="1" dirty="0">
                <a:solidFill>
                  <a:schemeClr val="bg1"/>
                </a:solidFill>
              </a:rPr>
              <a:t>Stock</a:t>
            </a:r>
            <a:r>
              <a:rPr lang="en-US" sz="1200" dirty="0">
                <a:solidFill>
                  <a:schemeClr val="bg1"/>
                </a:solidFill>
              </a:rPr>
              <a:t> represents firm ownership; that is, a person who owns 100% of a company's stock, by definition, owns the entire company. The company's stock is divided into </a:t>
            </a:r>
            <a:r>
              <a:rPr lang="en-US" sz="1200" b="1" dirty="0">
                <a:solidFill>
                  <a:schemeClr val="bg1"/>
                </a:solidFill>
              </a:rPr>
              <a:t>shares</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123233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shareholders have diverse interests, they vote for a board of directors that will ensure the company acts in their best interests.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71359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We call a firm's first stock sale to the public an initial public offering (IPO). A firm can make a direct payment to its shareholders, called a dividend. The increase in the stock value (or of any asset) between when it is bought and sold is called a </a:t>
            </a:r>
            <a:r>
              <a:rPr lang="en-US" sz="1200" b="0" dirty="0">
                <a:solidFill>
                  <a:schemeClr val="bg1"/>
                </a:solidFill>
              </a:rPr>
              <a:t>capital gain</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742973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private company is owned by the people who run it on a day-to-day basis. We call it a </a:t>
            </a:r>
            <a:r>
              <a:rPr lang="en-US" sz="1200" b="1" dirty="0">
                <a:solidFill>
                  <a:schemeClr val="bg1"/>
                </a:solidFill>
              </a:rPr>
              <a:t>sole proprietorship </a:t>
            </a:r>
            <a:r>
              <a:rPr lang="en-US" sz="1200" dirty="0">
                <a:solidFill>
                  <a:schemeClr val="bg1"/>
                </a:solidFill>
              </a:rPr>
              <a:t>if the business is unincorporated and only one owner is legally liable for anything done by the business. We call it a partnership if it is unincorporated and owned by two or more people who are jointly liable for anything done by the business. A private company can also be a corporation, but with no publicly issued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544835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decides to sell stock, which financial investors can buy and sell, we call it a public company. Shareholders own a public company. The shareholders vote for a board of directors, who in turn hire top executives to run the firm on a day-to-day basis. The more stock a shareholder owns, the more votes that shareholder is entitled to cast for the company's board of directors.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131016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Corporate governance is the name economists give to the institutions that are supposed to watch over top executives. Accurate information is sometimes not available because corporate governance fails. For example, in the case of Lehman Brothers, corporate governance failed to provide investors with accurate financial information about the firm’s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203260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people choose to purchase their homes rather than rent. This chapter explores how the global financial crisis has influenced home ownership.</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850780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904050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show the relationship between savers, banks, and borrowers; calculate bond yield; contrast bonds, stocks, mutual funds, and assets; and explain the tradeoffs between return and risk.</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879436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divide the mechanisms for savings available to households into several categories: deposits in bank accounts; bonds; stocks; money market mutual funds; stock and bond mutual funds; and housing and other tangible assets like owning gold. We need to analyze each of these investments in terms of three factors: the expected rate of return it will pay; the risk that the return will be much lower or higher than expected; and the investment's liquidity, which refers to how easily one can exchange money or financial assets for a good or service.</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764363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expected rate of return refers to how much a project or investment is expected to return to the investor. Rate of return can be measured in future interest payments, capital gains, or increased profitability; often expressed as a percentage rate. Risk measures the uncertainty of that project's profitability. The actual rate of return refers to the total rate of return at the end of a time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measures the uncertainty of that project’s profitability. There are several types of risk. Default risk is the risk that the borrower fails to pay back the bond or loan. Interest rate risk is the danger that you might buy a long-term bond at a lower interest rate right before market rates suddenly rise, causing you to lose out on the increase. A high-risk investment is one for which a wide range of potential payoffs is reasonably probable. A high-risk investment will have actual returns that are much higher than the expected rate of return in some months or years and much lower in other months or years. A low-risk investment may have actual returns that are fairly close to its expected rate of return year after year.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intermediary is one who stands between two other parties. For example, a person who arranges a blind date between two other people is one kind of intermediary. In financial capital markets, banks are an example of a financial intermediary: an institution that operates between a saver who deposits funds in a bank and a borrower who receives a loan from that bank. When a bank serves as a financial intermediary, unlike the situation with a couple on a blind date, the saver and the borrower never meet.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308950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Banks offer a range of accounts to serve different needs. This includes checking accounts, savings accounts, and certificates of deposit. A checking account typically pays little or no interest, but it facilitates transactions by giving easy access to liquid money. A savings account typically pays some interest rate, but money is less liquid. With a CD, you agree to deposit a certain amount of money, often measured in thousands of dollars, in the account for a stated period of time, typically ranging from a few months to several years. In exchange, the bank agrees to pay a higher interest rate than for a regular savings account.</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Bonds vary in the rates of return that they offer, according to the riskiness of the borrower. </a:t>
            </a:r>
            <a:r>
              <a:rPr lang="en-US" sz="1200" dirty="0">
                <a:solidFill>
                  <a:schemeClr val="bg1"/>
                </a:solidFill>
              </a:rPr>
              <a:t>An interest rate can be divided into three components: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compensation for delaying consumption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adjustment for an inflationary rise in the overall level of prices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risk premium that takes the borrower's riskiness into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5172939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bonds that offer high interest rates to compensate for their relatively high chance of default ”high-yield bonds” or ”junk bonds.” In financial terms, a bond has several parts. A bond is basically an “I owe you” note that an investor receives in exchange for capital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73662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a firm needs to buy new equipment or build a new facility, it often must go to the financial market to raise funds. Usually, firms will add capacity during an economic expansion when profits are on the rise and consumer demand is high. Business investment is one of the critical ingredients needed to sustain economic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face value. This is the amount the borrower agrees to pay the investor at maturity.</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877623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coupon rate or interest rate, which is usually semi-annual but can be paid at different times throughout the year.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137113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has a maturity date: when the borrower will pay back its face value as well as its last interest payment. Combining the bond’s face value, interest rate, maturity date, and market interest rates allows a buyer to compute a bond’s present value, which is the most that a buyer would be willing to pay for a given bond.</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262328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bond yield measures the rate of return a bond is expected to pay over time. Investors can buy bonds when they are issued, and they can buy and sell them during their lifetimes.</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841392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bond with a maturity date one year from now has a face value of $10,000 and a coupon rate of 4%. Interest rates have increased in the market, changing the bond's price to $9454.54. For an investor purchasing the bond today, what is the bond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041974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3835826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rate of return on a financial investment in a share of stock can come in two forms: as dividends and capital gain. There are different ways to measure the overall performance of the stock market, based on averaging different subsets of stock prices. A popular stock market measure is the Dow Jones Industrial Average, which is based on 30 large U.S. companies' stock prices. Another stock market performance gauge, the Standard &amp; Poor's 500, follows the stock prices of the 500 largest U.S.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517447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Buying stocks or bonds issued by a single company is always somewhat risky. Companies offer mutual funds, which consist of a variety of stocks or bonds from different companies. We call a mutual fund that seeks only to mimic the market's overall performance an index fund. Diversification can offset some of the risks of individual stocks rising or falling.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765403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Households can also seek a rate of return by purchasing tangible assets, especially housing. An owner's equity in a house is the monetary value the owner would have after selling the house and repaying any outstanding bank loans. Other tangible assets include precious metals, commodities, and collectibles.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9790130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begin your first job, you decide to save 10% of your income each month. In which of the financial assets are you likely to invest? Why? How would your choice change many years later as you approach retirement?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10370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firms, from huge companies to startup firms, do not have the financial resources to make all the desired investments. Firms may need financial capital from outside investors, and they are willing to pay interest. Financial capital suppliers, like households, wish to use their savings in a way that will provide a return. Financial capital markets take the inflow of funds from financial capital suppliers and transform it into the funds that demanders desire.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132361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 bonds or even CDs, to avoid risk.</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712613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for bonds: rate of return: low to moderate, depending on the borrower's risk. Risk: low to moderate, depending on whether interest rates in the economy change substantially after the bond is issued. Liquidity: moderate because the investor needs to sell the bond before the investor regains the cash.</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367764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stocks is that the rate of return over time will be high, but the risks are also high, especially in the short run. Liquidity is also high since one can sell stock in publicly held companies readily for spendable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168987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mutual funds is that the rate of return over time will be high. The risks are also high, but the risks and returns for an individual mutual fund will be lower than those for an individual stock. As with stocks, liquidity is also high, provided the mutual fund or stock index fund is readily traded.</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54233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bottom line on investing in tangible assets: rate of return is moderate, especially if you can receive nonfinancial benefits from them. Risk is moderate for housing or high for collectibles. Liquidity is low because it often takes considerable time and energy to sell a house and turn your capital gain into cash. </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563232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7979815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chief problem with buying stock in companies that will have high prices in the future is that many other investors are doing the same. The idea that stock prices are based on expectations about the future has a powerful and unexpected implication. If expectations determine stock price, shifts in expectations will determine shifts in the stock price. Investors must find a company that analysts widely believe at present to have poor prospects but will actually turn out to be a shining star.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U.S. citizens can accumulate a large amount of wealth during their lifetimes if they make two key choices. The first is to complete additional education and training. The second key choice is to start saving money early in life and to give the power of compound interest a chance.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2290389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2018, the U.S. Census Bureau reported median earnings for households obtaining different levels of education. Where the main earner had a high school degree, the median earning was $46,073. For those with a two-year associate’s degree, it was $65,647, and for those with a four-year bachelor’s degree, it was $93,533.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6187259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Imagine that at age 25, you save $3,000 and place that money into an account that you do not touch. Assume the rate of return is 7%. In the long run, it is not unreasonable to assume a 7% real annual rate of return (that is, 7% above the rate of inflation) on money invested in a well-diversified stock portfolio. After 40 years, using the formula for compound interest, the original $3,000 investment will have multiplied nearly fifteen-fold: 3,000(1+.07)40 =$44,923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32753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These financial markets include the following: stocks, bonds, bank loans, and other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6256765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Simple interest is the interest rate calculation only on the principal amount. Compound interest is the interest rate calculation on the principal plus the accumulated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2646262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Financial capital markets have the power to repackage money as it moves from those who supply financial capital to those who demand it: Banks accept checking account deposits and turn them into long-term loans to companies. Individual firms sell shares of stock and issue bonds to raise capital. Firms make and sell an astonishing array of goods and services, but an investor can receive a return on the company's decisions by buying stock in that company. Financial investors sell and resell stocks and bonds to one another. Venture capitalists and angel investors search for promising small companies. Mutual funds combine the stocks and bonds—and thus, indirectly, the products and investments—of many different companies.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0340093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Assume there are several individuals with different investment strategies: Whitt researches stocks daily and attempts to maintain a portfolio that consistently outperforms the market. Wes invests in slowly growing index funds, hoping wealth will accumulate over the course of several decades. Dale chooses not to invest at all, as he assumes it is too risky. Which investment strategy do you agree with the most, and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170668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often make decisions that involve spending money in the present and expecting to earn profits in the future. Firms can raise the financial capital they need to pay for such projects in four main ways: from early-stage investors, by borrowing through banks or bonds, by reinvesting profits, and by selling 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97563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Firms that are just beginning often have an idea or prototype for a product or service to sell but have few or no customers, and thus are not earning profits. Such firms face a difficult problem when it comes to raising financial capital: how can a firm that has not yet demonstrated any ability to earn profits pay a rate of return to financial investors? For many small businesses, the original source of money is the business owner. Alternatively, many cities have a network of well-to-do individuals, known as "angel investors," who will put their own money into small new companies at an early development stage in exchange for owning some portion of the firm. Angel investors end up owning a small portion of the firm for their investment.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354932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Venture capital firms make financial investments in new companies that are still relatively small in size but have potential to grow substantially. These firms gather money from a variety of individual or institutional investors. These investors come from a number of places: banks, insurance companies that hold financial reserves, institutions like college endowments, and corporate pension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1670178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Venture capital firms invest in young, emerging firms that have promising growth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251788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Businesses Raise Financial Capital</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8"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Profits as a Source of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firms are earning profits, they can choose to reinvest some of these profits in equipment, structures, and research and development.</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established companies, reinvesting their own profits is one primary source of financial capital.</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and firms just getting started may have numerous attractive investment opportunities but not enough profits to invest.</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often need to find financial capital sources other than profits.</a:t>
              </a:r>
            </a:p>
          </p:txBody>
        </p:sp>
      </p:grpSp>
    </p:spTree>
    <p:extLst>
      <p:ext uri="{BB962C8B-B14F-4D97-AF65-F5344CB8AC3E}">
        <p14:creationId xmlns:p14="http://schemas.microsoft.com/office/powerpoint/2010/main" val="418636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6" y="1433251"/>
            <a:ext cx="9273061" cy="155448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that you and your roommate have plans to open a startup business that delivers groceries to college students. What source of financial capital would you likely use? Explain why you would choose this source.</a:t>
            </a:r>
          </a:p>
        </p:txBody>
      </p:sp>
      <p:pic>
        <p:nvPicPr>
          <p:cNvPr id="5" name="Picture 4" descr="A person in a grocery store selecting vegetables to purchase">
            <a:extLst>
              <a:ext uri="{FF2B5EF4-FFF2-40B4-BE49-F238E27FC236}">
                <a16:creationId xmlns:a16="http://schemas.microsoft.com/office/drawing/2014/main" id="{D08F0893-D02B-4513-AE7F-2537BD13F2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47" y="3192196"/>
            <a:ext cx="5143500" cy="3429000"/>
          </a:xfrm>
          <a:prstGeom prst="rect">
            <a:avLst/>
          </a:prstGeom>
        </p:spPr>
      </p:pic>
    </p:spTree>
    <p:extLst>
      <p:ext uri="{BB962C8B-B14F-4D97-AF65-F5344CB8AC3E}">
        <p14:creationId xmlns:p14="http://schemas.microsoft.com/office/powerpoint/2010/main" val="1844453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Borrowing: Banks and 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has a record of earning profits, the firm can make a credible promise to pay interest, so the firm can borrow money.</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have two main borrowing methods: banks and bonds.</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loan for a firm works in much the same way as a loan for an individual who is buying a car or a house.</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bond</a:t>
              </a:r>
              <a:r>
                <a:rPr lang="en-US" sz="2000" dirty="0">
                  <a:solidFill>
                    <a:schemeClr val="bg1"/>
                  </a:solidFill>
                </a:rPr>
                <a:t> is a financial contract: a borrower agrees to repay the amount that it borrowed and also an interest rate in the future.</a:t>
              </a:r>
            </a:p>
          </p:txBody>
        </p:sp>
      </p:grpSp>
    </p:spTree>
    <p:extLst>
      <p:ext uri="{BB962C8B-B14F-4D97-AF65-F5344CB8AC3E}">
        <p14:creationId xmlns:p14="http://schemas.microsoft.com/office/powerpoint/2010/main" val="430278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8BA54CBF-C1AD-42DC-855B-0435537ABA2C}"/>
              </a:ext>
            </a:extLst>
          </p:cNvPr>
          <p:cNvGraphicFramePr>
            <a:graphicFrameLocks noGrp="1"/>
          </p:cNvGraphicFramePr>
          <p:nvPr>
            <p:extLst>
              <p:ext uri="{D42A27DB-BD31-4B8C-83A1-F6EECF244321}">
                <p14:modId xmlns:p14="http://schemas.microsoft.com/office/powerpoint/2010/main" val="2528221052"/>
              </p:ext>
            </p:extLst>
          </p:nvPr>
        </p:nvGraphicFramePr>
        <p:xfrm>
          <a:off x="2032000" y="2501900"/>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57858063"/>
                    </a:ext>
                  </a:extLst>
                </a:gridCol>
                <a:gridCol w="4064000">
                  <a:extLst>
                    <a:ext uri="{9D8B030D-6E8A-4147-A177-3AD203B41FA5}">
                      <a16:colId xmlns:a16="http://schemas.microsoft.com/office/drawing/2014/main" val="4013172995"/>
                    </a:ext>
                  </a:extLst>
                </a:gridCol>
              </a:tblGrid>
              <a:tr h="370840">
                <a:tc>
                  <a:txBody>
                    <a:bodyPr/>
                    <a:lstStyle/>
                    <a:p>
                      <a:pPr algn="ctr"/>
                      <a:r>
                        <a:rPr lang="en-US" dirty="0">
                          <a:solidFill>
                            <a:schemeClr val="tx1"/>
                          </a:solidFill>
                        </a:rPr>
                        <a:t>Type of Bond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Where It Comes From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4634873"/>
                  </a:ext>
                </a:extLst>
              </a:tr>
              <a:tr h="370840">
                <a:tc>
                  <a:txBody>
                    <a:bodyPr/>
                    <a:lstStyle/>
                    <a:p>
                      <a:pPr algn="ctr"/>
                      <a:r>
                        <a:rPr lang="en-US" dirty="0">
                          <a:solidFill>
                            <a:schemeClr val="tx1"/>
                          </a:solidFill>
                        </a:rPr>
                        <a:t>Corporate bond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2963919"/>
                  </a:ext>
                </a:extLst>
              </a:tr>
              <a:tr h="370840">
                <a:tc>
                  <a:txBody>
                    <a:bodyPr/>
                    <a:lstStyle/>
                    <a:p>
                      <a:pPr algn="ctr"/>
                      <a:r>
                        <a:rPr lang="en-US" sz="1800" b="0" i="0" kern="1200" dirty="0">
                          <a:solidFill>
                            <a:schemeClr val="dk1"/>
                          </a:solidFill>
                          <a:effectLst/>
                          <a:latin typeface="+mn-lt"/>
                          <a:ea typeface="+mn-ea"/>
                          <a:cs typeface="+mn-cs"/>
                        </a:rPr>
                        <a:t>Municipal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Cities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7168442"/>
                  </a:ext>
                </a:extLst>
              </a:tr>
              <a:tr h="370840">
                <a:tc>
                  <a:txBody>
                    <a:bodyPr/>
                    <a:lstStyle/>
                    <a:p>
                      <a:pPr algn="ctr"/>
                      <a:r>
                        <a:rPr lang="en-US" sz="1800" b="0" i="0" kern="1200" dirty="0">
                          <a:solidFill>
                            <a:schemeClr val="dk1"/>
                          </a:solidFill>
                          <a:effectLst/>
                          <a:latin typeface="+mn-lt"/>
                          <a:ea typeface="+mn-ea"/>
                          <a:cs typeface="+mn-cs"/>
                        </a:rPr>
                        <a:t>State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American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3726260"/>
                  </a:ext>
                </a:extLst>
              </a:tr>
              <a:tr h="370840">
                <a:tc>
                  <a:txBody>
                    <a:bodyPr/>
                    <a:lstStyle/>
                    <a:p>
                      <a:pPr algn="ctr"/>
                      <a:r>
                        <a:rPr lang="en-US" sz="1800" b="0" i="0" kern="1200" dirty="0">
                          <a:solidFill>
                            <a:schemeClr val="dk1"/>
                          </a:solidFill>
                          <a:effectLst/>
                          <a:latin typeface="+mn-lt"/>
                          <a:ea typeface="+mn-ea"/>
                          <a:cs typeface="+mn-cs"/>
                        </a:rPr>
                        <a:t>Treasury bond</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Federal government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391034"/>
                  </a:ext>
                </a:extLst>
              </a:tr>
            </a:tbl>
          </a:graphicData>
        </a:graphic>
      </p:graphicFrame>
    </p:spTree>
    <p:extLst>
      <p:ext uri="{BB962C8B-B14F-4D97-AF65-F5344CB8AC3E}">
        <p14:creationId xmlns:p14="http://schemas.microsoft.com/office/powerpoint/2010/main" val="1992802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corporation</a:t>
              </a:r>
              <a:r>
                <a:rPr lang="en-US" sz="2000" dirty="0">
                  <a:solidFill>
                    <a:schemeClr val="bg1"/>
                  </a:solidFill>
                </a:rPr>
                <a:t> is a business owned by shareholders that have limited liability for the company's debt but share in its profits (and losses).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buy the stock become the firm's owners, or </a:t>
              </a:r>
              <a:r>
                <a:rPr lang="en-US" sz="2000" b="1" dirty="0">
                  <a:solidFill>
                    <a:schemeClr val="bg1"/>
                  </a:solidFill>
                </a:rPr>
                <a:t>shareholders</a:t>
              </a:r>
              <a:r>
                <a:rPr lang="en-US" sz="2000" dirty="0">
                  <a:solidFill>
                    <a:schemeClr val="bg1"/>
                  </a:solidFill>
                </a:rPr>
                <a:t>.</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Stock</a:t>
              </a:r>
              <a:r>
                <a:rPr lang="en-US" sz="2000" dirty="0">
                  <a:solidFill>
                    <a:schemeClr val="bg1"/>
                  </a:solidFill>
                </a:rPr>
                <a:t> represents firm ownership; that is, a person who owns 100% of a company's stock, by definition, owns the entire company.</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company's stock is divided into </a:t>
              </a:r>
              <a:r>
                <a:rPr lang="en-US" sz="2000" b="1" dirty="0">
                  <a:solidFill>
                    <a:schemeClr val="bg1"/>
                  </a:solidFill>
                </a:rPr>
                <a:t>shares</a:t>
              </a:r>
              <a:r>
                <a:rPr lang="en-US" sz="2000" dirty="0">
                  <a:solidFill>
                    <a:schemeClr val="bg1"/>
                  </a:solidFill>
                </a:rPr>
                <a:t>.</a:t>
              </a:r>
            </a:p>
          </p:txBody>
        </p:sp>
      </p:grpSp>
    </p:spTree>
    <p:extLst>
      <p:ext uri="{BB962C8B-B14F-4D97-AF65-F5344CB8AC3E}">
        <p14:creationId xmlns:p14="http://schemas.microsoft.com/office/powerpoint/2010/main" val="1593903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432058"/>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989883"/>
            </a:xfrm>
            <a:prstGeom prst="rect">
              <a:avLst/>
            </a:prstGeom>
            <a:grpFill/>
          </p:spPr>
          <p:txBody>
            <a:bodyPr wrap="square" rtlCol="0">
              <a:spAutoFit/>
            </a:bodyPr>
            <a:lstStyle/>
            <a:p>
              <a:pPr algn="ctr"/>
              <a:r>
                <a:rPr lang="en-US" sz="2000" dirty="0">
                  <a:solidFill>
                    <a:schemeClr val="bg1"/>
                  </a:solidFill>
                </a:rPr>
                <a:t>Since shareholders have diverse interests, they vote for a board of directors that will ensure the company acts in their best interests.</a:t>
              </a:r>
            </a:p>
          </p:txBody>
        </p:sp>
      </p:grpSp>
      <p:pic>
        <p:nvPicPr>
          <p:cNvPr id="2050" name="Picture 2" descr="A photograph of several people sitting in a meeting">
            <a:extLst>
              <a:ext uri="{FF2B5EF4-FFF2-40B4-BE49-F238E27FC236}">
                <a16:creationId xmlns:a16="http://schemas.microsoft.com/office/drawing/2014/main" id="{2CF3956F-4389-4CC6-98F6-430D4F8D22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5951" y="1687411"/>
            <a:ext cx="3400097" cy="3400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54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Stock and Public Firms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firm's first stock sale to the public an </a:t>
              </a:r>
              <a:r>
                <a:rPr lang="en-US" sz="2000" b="1" dirty="0">
                  <a:solidFill>
                    <a:schemeClr val="bg1"/>
                  </a:solidFill>
                </a:rPr>
                <a:t>initial public offering (IPO).</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make a direct payment to its shareholders, called a </a:t>
              </a:r>
              <a:r>
                <a:rPr lang="en-US" sz="2000" b="1" dirty="0">
                  <a:solidFill>
                    <a:schemeClr val="bg1"/>
                  </a:solidFill>
                </a:rPr>
                <a:t>dividend</a:t>
              </a:r>
              <a:r>
                <a:rPr lang="en-US" sz="2000" dirty="0">
                  <a:solidFill>
                    <a:schemeClr val="bg1"/>
                  </a:solidFill>
                </a:rPr>
                <a:t>.</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increase in the stock value (or of any asset) between when it is bought and sold is called a </a:t>
              </a:r>
              <a:r>
                <a:rPr lang="en-US" sz="2000" b="1" dirty="0">
                  <a:solidFill>
                    <a:schemeClr val="bg1"/>
                  </a:solidFill>
                </a:rPr>
                <a:t>capital gain</a:t>
              </a:r>
              <a:r>
                <a:rPr lang="en-US" sz="2000" dirty="0">
                  <a:solidFill>
                    <a:schemeClr val="bg1"/>
                  </a:solidFill>
                </a:rPr>
                <a:t>.</a:t>
              </a:r>
            </a:p>
          </p:txBody>
        </p:sp>
      </p:grpSp>
    </p:spTree>
    <p:extLst>
      <p:ext uri="{BB962C8B-B14F-4D97-AF65-F5344CB8AC3E}">
        <p14:creationId xmlns:p14="http://schemas.microsoft.com/office/powerpoint/2010/main" val="264612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Company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private company </a:t>
              </a:r>
              <a:r>
                <a:rPr lang="en-US" sz="2000" dirty="0">
                  <a:solidFill>
                    <a:schemeClr val="bg1"/>
                  </a:solidFill>
                </a:rPr>
                <a:t>is owned by the people who run it on a day-to-day basis.</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1065187"/>
            <a:chOff x="542923" y="1736761"/>
            <a:chExt cx="8058154" cy="1065187"/>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sole proprietorship </a:t>
              </a:r>
              <a:r>
                <a:rPr lang="en-US" sz="2000" dirty="0">
                  <a:solidFill>
                    <a:schemeClr val="bg1"/>
                  </a:solidFill>
                </a:rPr>
                <a:t>if the business is unincorporated and there is one owner who is legally liable for anything done by the business. </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68418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it a </a:t>
              </a:r>
              <a:r>
                <a:rPr lang="en-US" sz="2000" b="1" dirty="0">
                  <a:solidFill>
                    <a:schemeClr val="bg1"/>
                  </a:solidFill>
                </a:rPr>
                <a:t>partnership</a:t>
              </a:r>
              <a:r>
                <a:rPr lang="en-US" sz="2000" dirty="0">
                  <a:solidFill>
                    <a:schemeClr val="bg1"/>
                  </a:solidFill>
                </a:rPr>
                <a:t> if it is unincorporated and owned by two or more people who are jointly liable for anything done by the business.</a:t>
              </a:r>
            </a:p>
          </p:txBody>
        </p:sp>
      </p:grpSp>
      <p:grpSp>
        <p:nvGrpSpPr>
          <p:cNvPr id="13" name="Group 12">
            <a:extLst>
              <a:ext uri="{FF2B5EF4-FFF2-40B4-BE49-F238E27FC236}">
                <a16:creationId xmlns:a16="http://schemas.microsoft.com/office/drawing/2014/main" id="{63020D6A-6300-4A7F-BFE6-10F8C6F34241}"/>
              </a:ext>
            </a:extLst>
          </p:cNvPr>
          <p:cNvGrpSpPr/>
          <p:nvPr/>
        </p:nvGrpSpPr>
        <p:grpSpPr>
          <a:xfrm>
            <a:off x="2135749" y="457126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private company can also be a corporation, but with no publicly issued stock.</a:t>
              </a:r>
            </a:p>
          </p:txBody>
        </p:sp>
      </p:grpSp>
    </p:spTree>
    <p:extLst>
      <p:ext uri="{BB962C8B-B14F-4D97-AF65-F5344CB8AC3E}">
        <p14:creationId xmlns:p14="http://schemas.microsoft.com/office/powerpoint/2010/main" val="2597233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Company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decides to sell stock, which financial investors can buy and sell, we call it a </a:t>
              </a:r>
              <a:r>
                <a:rPr lang="en-US" sz="2000" b="1" dirty="0">
                  <a:solidFill>
                    <a:schemeClr val="bg1"/>
                  </a:solidFill>
                </a:rPr>
                <a:t>public company</a:t>
              </a:r>
              <a:r>
                <a:rPr lang="en-US" sz="2000" dirty="0">
                  <a:solidFill>
                    <a:schemeClr val="bg1"/>
                  </a:solidFill>
                </a:rPr>
                <a:t>.</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Shareholders own a public company.</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shareholders vote for a board of directors, who in turn hire top executives to run the firm on a day-to-day basis.</a:t>
              </a:r>
            </a:p>
          </p:txBody>
        </p:sp>
      </p:grpSp>
      <p:grpSp>
        <p:nvGrpSpPr>
          <p:cNvPr id="13" name="Group 12">
            <a:extLst>
              <a:ext uri="{FF2B5EF4-FFF2-40B4-BE49-F238E27FC236}">
                <a16:creationId xmlns:a16="http://schemas.microsoft.com/office/drawing/2014/main" id="{63020D6A-6300-4A7F-BFE6-10F8C6F34241}"/>
              </a:ext>
            </a:extLst>
          </p:cNvPr>
          <p:cNvGrpSpPr/>
          <p:nvPr/>
        </p:nvGrpSpPr>
        <p:grpSpPr>
          <a:xfrm>
            <a:off x="2135749" y="43130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324B605-0B5F-4719-A184-FCFA6367100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4488409-A0FA-4E67-AF91-774EFC13917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stock a shareholder owns, the more votes that shareholder is entitled to cast for the company's board of directors.</a:t>
              </a:r>
            </a:p>
          </p:txBody>
        </p:sp>
      </p:grpSp>
    </p:spTree>
    <p:extLst>
      <p:ext uri="{BB962C8B-B14F-4D97-AF65-F5344CB8AC3E}">
        <p14:creationId xmlns:p14="http://schemas.microsoft.com/office/powerpoint/2010/main" val="3929263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Corporate Governance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Corporate governance </a:t>
              </a:r>
              <a:r>
                <a:rPr lang="en-US" sz="2000" dirty="0">
                  <a:solidFill>
                    <a:schemeClr val="bg1"/>
                  </a:solidFill>
                </a:rPr>
                <a:t>is the name economists give to the institutions that are supposed to watch over top executives.</a:t>
              </a:r>
              <a:endParaRPr lang="en-US" sz="2000" b="1" dirty="0">
                <a:solidFill>
                  <a:schemeClr val="bg1"/>
                </a:solidFill>
              </a:endParaRP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Accurate information is sometimes not available because corporate governance fails.</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1047195"/>
            <a:chOff x="542923" y="1736761"/>
            <a:chExt cx="8058154" cy="104719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case of Lehman Brothers, corporate governance failed to provide investors with accurate financial information about the firm’s operations.</a:t>
              </a:r>
            </a:p>
          </p:txBody>
        </p:sp>
      </p:grpSp>
    </p:spTree>
    <p:extLst>
      <p:ext uri="{BB962C8B-B14F-4D97-AF65-F5344CB8AC3E}">
        <p14:creationId xmlns:p14="http://schemas.microsoft.com/office/powerpoint/2010/main" val="4055693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Businesses Raise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071504"/>
            <a:ext cx="8058154" cy="1065187"/>
            <a:chOff x="542923" y="1736761"/>
            <a:chExt cx="8058154" cy="106518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Many people choose to purchase their homes rather than rent. This chapter explores how the global financial crisis has influenced home ownership.</a:t>
              </a:r>
            </a:p>
          </p:txBody>
        </p:sp>
      </p:grpSp>
      <p:pic>
        <p:nvPicPr>
          <p:cNvPr id="1026" name="Picture 2" descr="An image of a sold sign in front of a house.">
            <a:extLst>
              <a:ext uri="{FF2B5EF4-FFF2-40B4-BE49-F238E27FC236}">
                <a16:creationId xmlns:a16="http://schemas.microsoft.com/office/drawing/2014/main" id="{78F3FC41-81EC-46EF-8BD1-D6FF810990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726209"/>
            <a:ext cx="57150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314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r>
              <a:rPr lang="en-US" sz="1600" dirty="0">
                <a:solidFill>
                  <a:schemeClr val="bg1"/>
                </a:solidFill>
              </a:rPr>
              <a:t>1. New startup firms usually raise financial capital by:</a:t>
            </a:r>
          </a:p>
          <a:p>
            <a:endParaRPr lang="en-US" sz="1600" dirty="0">
              <a:solidFill>
                <a:schemeClr val="bg1"/>
              </a:solidFill>
            </a:endParaRPr>
          </a:p>
          <a:p>
            <a:r>
              <a:rPr lang="en-US" sz="1600" dirty="0">
                <a:solidFill>
                  <a:schemeClr val="bg1"/>
                </a:solidFill>
              </a:rPr>
              <a:t>A. Using the owner’s savings or investment from an angel investor or venture</a:t>
            </a:r>
          </a:p>
          <a:p>
            <a:r>
              <a:rPr lang="en-US" sz="1600" dirty="0">
                <a:solidFill>
                  <a:schemeClr val="bg1"/>
                </a:solidFill>
              </a:rPr>
              <a:t>capital firm</a:t>
            </a:r>
          </a:p>
          <a:p>
            <a:r>
              <a:rPr lang="en-US" sz="1600" dirty="0">
                <a:solidFill>
                  <a:schemeClr val="bg1"/>
                </a:solidFill>
              </a:rPr>
              <a:t>B. Issuing bonds</a:t>
            </a:r>
          </a:p>
          <a:p>
            <a:r>
              <a:rPr lang="en-US" sz="1600" dirty="0">
                <a:solidFill>
                  <a:schemeClr val="bg1"/>
                </a:solidFill>
              </a:rPr>
              <a:t>C. Getting a bank loan</a:t>
            </a:r>
          </a:p>
          <a:p>
            <a:r>
              <a:rPr lang="en-US" sz="1600" dirty="0">
                <a:solidFill>
                  <a:schemeClr val="bg1"/>
                </a:solidFill>
              </a:rPr>
              <a:t>D. Selling stock</a:t>
            </a:r>
          </a:p>
          <a:p>
            <a:endParaRPr lang="en-US" sz="1600" dirty="0">
              <a:solidFill>
                <a:schemeClr val="bg1"/>
              </a:solidFill>
            </a:endParaRPr>
          </a:p>
          <a:p>
            <a:r>
              <a:rPr lang="en-US" sz="1600" dirty="0">
                <a:solidFill>
                  <a:schemeClr val="bg1"/>
                </a:solidFill>
              </a:rPr>
              <a:t>2. The two forms of borrowing that firms can use to obtain financial capital are:</a:t>
            </a:r>
          </a:p>
          <a:p>
            <a:endParaRPr lang="en-US" sz="1600" dirty="0">
              <a:solidFill>
                <a:schemeClr val="bg1"/>
              </a:solidFill>
            </a:endParaRPr>
          </a:p>
          <a:p>
            <a:r>
              <a:rPr lang="en-US" sz="1600" dirty="0">
                <a:solidFill>
                  <a:schemeClr val="bg1"/>
                </a:solidFill>
              </a:rPr>
              <a:t>A. Stocks and bonds</a:t>
            </a:r>
          </a:p>
          <a:p>
            <a:r>
              <a:rPr lang="en-US" sz="1600" dirty="0">
                <a:solidFill>
                  <a:schemeClr val="bg1"/>
                </a:solidFill>
              </a:rPr>
              <a:t>B. Venture capital and angel investment</a:t>
            </a:r>
          </a:p>
          <a:p>
            <a:r>
              <a:rPr lang="en-US" sz="1600" dirty="0">
                <a:solidFill>
                  <a:schemeClr val="bg1"/>
                </a:solidFill>
              </a:rPr>
              <a:t>C. Bank loans and bonds</a:t>
            </a:r>
          </a:p>
          <a:p>
            <a:r>
              <a:rPr lang="en-US" sz="1600" dirty="0">
                <a:solidFill>
                  <a:schemeClr val="bg1"/>
                </a:solidFill>
              </a:rPr>
              <a:t>D. Selling stock and bank loans</a:t>
            </a:r>
          </a:p>
          <a:p>
            <a:endParaRPr lang="en-US" sz="1600" dirty="0">
              <a:solidFill>
                <a:schemeClr val="bg1"/>
              </a:solidFill>
            </a:endParaRPr>
          </a:p>
          <a:p>
            <a:r>
              <a:rPr lang="en-US" sz="1600" dirty="0">
                <a:solidFill>
                  <a:schemeClr val="bg1"/>
                </a:solidFill>
              </a:rPr>
              <a:t>3. The two forms of income from stock are:</a:t>
            </a:r>
          </a:p>
          <a:p>
            <a:endParaRPr lang="en-US" sz="1600" dirty="0">
              <a:solidFill>
                <a:schemeClr val="bg1"/>
              </a:solidFill>
            </a:endParaRPr>
          </a:p>
          <a:p>
            <a:r>
              <a:rPr lang="en-US" sz="1600" dirty="0">
                <a:solidFill>
                  <a:schemeClr val="bg1"/>
                </a:solidFill>
              </a:rPr>
              <a:t>A. Interest and dividends</a:t>
            </a:r>
          </a:p>
          <a:p>
            <a:r>
              <a:rPr lang="en-US" sz="1600" dirty="0">
                <a:solidFill>
                  <a:schemeClr val="bg1"/>
                </a:solidFill>
              </a:rPr>
              <a:t>B. Dividends and capital gains</a:t>
            </a:r>
          </a:p>
          <a:p>
            <a:r>
              <a:rPr lang="en-US" sz="1600" dirty="0">
                <a:solidFill>
                  <a:schemeClr val="bg1"/>
                </a:solidFill>
              </a:rPr>
              <a:t>C. Interest and capital gains</a:t>
            </a:r>
          </a:p>
          <a:p>
            <a:r>
              <a:rPr lang="en-US" sz="1600" dirty="0">
                <a:solidFill>
                  <a:schemeClr val="bg1"/>
                </a:solidFill>
              </a:rPr>
              <a:t>D. Profits and interest</a:t>
            </a:r>
          </a:p>
        </p:txBody>
      </p:sp>
    </p:spTree>
    <p:extLst>
      <p:ext uri="{BB962C8B-B14F-4D97-AF65-F5344CB8AC3E}">
        <p14:creationId xmlns:p14="http://schemas.microsoft.com/office/powerpoint/2010/main" val="3614448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67392"/>
            <a:ext cx="9273061" cy="5416868"/>
          </a:xfrm>
          <a:prstGeom prst="rect">
            <a:avLst/>
          </a:prstGeom>
          <a:solidFill>
            <a:srgbClr val="627981"/>
          </a:solidFill>
          <a:ln>
            <a:solidFill>
              <a:srgbClr val="627981"/>
            </a:solidFill>
          </a:ln>
        </p:spPr>
        <p:txBody>
          <a:bodyPr wrap="square" rtlCol="0" anchor="ctr">
            <a:spAutoFit/>
          </a:bodyPr>
          <a:lstStyle/>
          <a:p>
            <a:r>
              <a:rPr lang="en-US" sz="1600" dirty="0">
                <a:solidFill>
                  <a:schemeClr val="bg1"/>
                </a:solidFill>
              </a:rPr>
              <a:t>1. New startup firms usually raise financial capital by:</a:t>
            </a:r>
          </a:p>
          <a:p>
            <a:endParaRPr lang="en-US" sz="1600" dirty="0">
              <a:solidFill>
                <a:schemeClr val="bg1"/>
              </a:solidFill>
            </a:endParaRPr>
          </a:p>
          <a:p>
            <a:r>
              <a:rPr lang="en-US" sz="1600" b="1" u="sng" dirty="0">
                <a:solidFill>
                  <a:schemeClr val="bg1"/>
                </a:solidFill>
              </a:rPr>
              <a:t>A. Using the owner’s savings or investment from an angel investor or venture</a:t>
            </a:r>
          </a:p>
          <a:p>
            <a:r>
              <a:rPr lang="en-US" sz="1600" b="1" u="sng" dirty="0">
                <a:solidFill>
                  <a:schemeClr val="bg1"/>
                </a:solidFill>
              </a:rPr>
              <a:t>capital firm</a:t>
            </a:r>
          </a:p>
          <a:p>
            <a:r>
              <a:rPr lang="en-US" sz="1600" dirty="0">
                <a:solidFill>
                  <a:schemeClr val="bg1"/>
                </a:solidFill>
              </a:rPr>
              <a:t>B. Issuing bonds</a:t>
            </a:r>
          </a:p>
          <a:p>
            <a:r>
              <a:rPr lang="en-US" sz="1600" dirty="0">
                <a:solidFill>
                  <a:schemeClr val="bg1"/>
                </a:solidFill>
              </a:rPr>
              <a:t>C. Getting a bank loan</a:t>
            </a:r>
          </a:p>
          <a:p>
            <a:r>
              <a:rPr lang="en-US" sz="1600" dirty="0">
                <a:solidFill>
                  <a:schemeClr val="bg1"/>
                </a:solidFill>
              </a:rPr>
              <a:t>D. Selling stock</a:t>
            </a:r>
          </a:p>
          <a:p>
            <a:endParaRPr lang="en-US" sz="1600" dirty="0">
              <a:solidFill>
                <a:schemeClr val="bg1"/>
              </a:solidFill>
            </a:endParaRPr>
          </a:p>
          <a:p>
            <a:r>
              <a:rPr lang="en-US" sz="1600" dirty="0">
                <a:solidFill>
                  <a:schemeClr val="bg1"/>
                </a:solidFill>
              </a:rPr>
              <a:t>2. The two forms of borrowing that firms can use to obtain financial capital are:</a:t>
            </a:r>
          </a:p>
          <a:p>
            <a:endParaRPr lang="en-US" sz="1600" dirty="0">
              <a:solidFill>
                <a:schemeClr val="bg1"/>
              </a:solidFill>
            </a:endParaRPr>
          </a:p>
          <a:p>
            <a:r>
              <a:rPr lang="en-US" sz="1600" dirty="0">
                <a:solidFill>
                  <a:schemeClr val="bg1"/>
                </a:solidFill>
              </a:rPr>
              <a:t>A. Stocks and bonds</a:t>
            </a:r>
          </a:p>
          <a:p>
            <a:r>
              <a:rPr lang="en-US" sz="1600" dirty="0">
                <a:solidFill>
                  <a:schemeClr val="bg1"/>
                </a:solidFill>
              </a:rPr>
              <a:t>B. Venture capital and angel investment</a:t>
            </a:r>
          </a:p>
          <a:p>
            <a:r>
              <a:rPr lang="en-US" sz="1600" b="1" u="sng" dirty="0">
                <a:solidFill>
                  <a:schemeClr val="bg1"/>
                </a:solidFill>
              </a:rPr>
              <a:t>C. Bank loans and bonds</a:t>
            </a:r>
          </a:p>
          <a:p>
            <a:r>
              <a:rPr lang="en-US" sz="1600" dirty="0">
                <a:solidFill>
                  <a:schemeClr val="bg1"/>
                </a:solidFill>
              </a:rPr>
              <a:t>D. Selling stock and bank loans</a:t>
            </a:r>
          </a:p>
          <a:p>
            <a:endParaRPr lang="en-US" sz="1600" dirty="0">
              <a:solidFill>
                <a:schemeClr val="bg1"/>
              </a:solidFill>
            </a:endParaRPr>
          </a:p>
          <a:p>
            <a:r>
              <a:rPr lang="en-US" sz="1600" dirty="0">
                <a:solidFill>
                  <a:schemeClr val="bg1"/>
                </a:solidFill>
              </a:rPr>
              <a:t>3. The two forms of income from stock are:</a:t>
            </a:r>
          </a:p>
          <a:p>
            <a:endParaRPr lang="en-US" sz="1600" dirty="0">
              <a:solidFill>
                <a:schemeClr val="bg1"/>
              </a:solidFill>
            </a:endParaRPr>
          </a:p>
          <a:p>
            <a:r>
              <a:rPr lang="en-US" sz="1600" dirty="0">
                <a:solidFill>
                  <a:schemeClr val="bg1"/>
                </a:solidFill>
              </a:rPr>
              <a:t>A. Interest and dividends</a:t>
            </a:r>
          </a:p>
          <a:p>
            <a:r>
              <a:rPr lang="en-US" sz="1600" b="1" u="sng" dirty="0">
                <a:solidFill>
                  <a:schemeClr val="bg1"/>
                </a:solidFill>
              </a:rPr>
              <a:t>B. Dividends and capital gains</a:t>
            </a:r>
          </a:p>
          <a:p>
            <a:r>
              <a:rPr lang="en-US" sz="1600" dirty="0">
                <a:solidFill>
                  <a:schemeClr val="bg1"/>
                </a:solidFill>
              </a:rPr>
              <a:t>C. Interest and capital gains</a:t>
            </a:r>
          </a:p>
          <a:p>
            <a:r>
              <a:rPr lang="en-US" sz="1600" dirty="0">
                <a:solidFill>
                  <a:schemeClr val="bg1"/>
                </a:solidFill>
              </a:rPr>
              <a:t>D. Profits and interest</a:t>
            </a:r>
          </a:p>
        </p:txBody>
      </p:sp>
    </p:spTree>
    <p:extLst>
      <p:ext uri="{BB962C8B-B14F-4D97-AF65-F5344CB8AC3E}">
        <p14:creationId xmlns:p14="http://schemas.microsoft.com/office/powerpoint/2010/main" val="1855156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can raise early-stage financial capital in several ways: from their owners' or managers' personal savings and credit cards or from private investors, like angel investors and venture capital firms.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bond is a financial contract through which a borrower agrees to repay the amount that it borrowed.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Stock represents firm ownership and a company's stock is divided into shares.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private company is usually owned by the people who run it on a day-to-day basis, although hired managers can run it.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firm decides to sell stock that financial investors can buy and sell, the firm is owned by its shareholders, who in turn elect a board of directors to hire top day-to-day management. We call this a public company.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Households Supply Financial Capital</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286266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Household Savings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6EC4D8F-5967-461A-9C95-ED5598BE6FB5}"/>
              </a:ext>
            </a:extLst>
          </p:cNvPr>
          <p:cNvGrpSpPr/>
          <p:nvPr/>
        </p:nvGrpSpPr>
        <p:grpSpPr>
          <a:xfrm>
            <a:off x="1377224" y="1964817"/>
            <a:ext cx="4617720" cy="608874"/>
            <a:chOff x="1906953" y="1849761"/>
            <a:chExt cx="5443662" cy="693935"/>
          </a:xfrm>
          <a:solidFill>
            <a:srgbClr val="627981"/>
          </a:solidFill>
        </p:grpSpPr>
        <p:sp>
          <p:nvSpPr>
            <p:cNvPr id="11" name="Rectangle 10">
              <a:extLst>
                <a:ext uri="{FF2B5EF4-FFF2-40B4-BE49-F238E27FC236}">
                  <a16:creationId xmlns:a16="http://schemas.microsoft.com/office/drawing/2014/main" id="{A3AD9AF9-AB59-48A8-BC94-B21E44B3B5D5}"/>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6F12947-4AC0-4484-8086-82EB3D74BC1D}"/>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Deposits in bank accounts</a:t>
              </a:r>
            </a:p>
          </p:txBody>
        </p:sp>
      </p:grpSp>
      <p:grpSp>
        <p:nvGrpSpPr>
          <p:cNvPr id="13" name="Group 12">
            <a:extLst>
              <a:ext uri="{FF2B5EF4-FFF2-40B4-BE49-F238E27FC236}">
                <a16:creationId xmlns:a16="http://schemas.microsoft.com/office/drawing/2014/main" id="{7C1DB956-3913-4A02-849A-D8FF95EA6144}"/>
              </a:ext>
            </a:extLst>
          </p:cNvPr>
          <p:cNvGrpSpPr/>
          <p:nvPr/>
        </p:nvGrpSpPr>
        <p:grpSpPr>
          <a:xfrm>
            <a:off x="1377224" y="2663314"/>
            <a:ext cx="4617720" cy="608874"/>
            <a:chOff x="1906953" y="1849761"/>
            <a:chExt cx="5443662" cy="693935"/>
          </a:xfrm>
          <a:solidFill>
            <a:srgbClr val="627981"/>
          </a:solidFill>
        </p:grpSpPr>
        <p:sp>
          <p:nvSpPr>
            <p:cNvPr id="14" name="Rectangle 13">
              <a:extLst>
                <a:ext uri="{FF2B5EF4-FFF2-40B4-BE49-F238E27FC236}">
                  <a16:creationId xmlns:a16="http://schemas.microsoft.com/office/drawing/2014/main" id="{25617DBE-2534-4097-BD19-19131CAF1F0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D38FEFC-103C-4E18-892D-0485B879D1F0}"/>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Bonds</a:t>
              </a:r>
            </a:p>
          </p:txBody>
        </p:sp>
      </p:grpSp>
      <p:grpSp>
        <p:nvGrpSpPr>
          <p:cNvPr id="16" name="Group 15">
            <a:extLst>
              <a:ext uri="{FF2B5EF4-FFF2-40B4-BE49-F238E27FC236}">
                <a16:creationId xmlns:a16="http://schemas.microsoft.com/office/drawing/2014/main" id="{9563D1A5-A978-41D3-AA5C-8AE4E756BEFC}"/>
              </a:ext>
            </a:extLst>
          </p:cNvPr>
          <p:cNvGrpSpPr/>
          <p:nvPr/>
        </p:nvGrpSpPr>
        <p:grpSpPr>
          <a:xfrm>
            <a:off x="1377224" y="3414131"/>
            <a:ext cx="4617720" cy="608874"/>
            <a:chOff x="1906953" y="1849761"/>
            <a:chExt cx="5443662" cy="693935"/>
          </a:xfrm>
          <a:solidFill>
            <a:srgbClr val="627981"/>
          </a:solidFill>
        </p:grpSpPr>
        <p:sp>
          <p:nvSpPr>
            <p:cNvPr id="17" name="Rectangle 16">
              <a:extLst>
                <a:ext uri="{FF2B5EF4-FFF2-40B4-BE49-F238E27FC236}">
                  <a16:creationId xmlns:a16="http://schemas.microsoft.com/office/drawing/2014/main" id="{35E4CCEC-14CA-420C-99DA-2AF870391BB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87F21E2-6DBF-4543-B40C-EDA1DC57B8AA}"/>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Stocks</a:t>
              </a:r>
            </a:p>
          </p:txBody>
        </p:sp>
      </p:grpSp>
      <p:grpSp>
        <p:nvGrpSpPr>
          <p:cNvPr id="19" name="Group 18">
            <a:extLst>
              <a:ext uri="{FF2B5EF4-FFF2-40B4-BE49-F238E27FC236}">
                <a16:creationId xmlns:a16="http://schemas.microsoft.com/office/drawing/2014/main" id="{1E64E46A-C0AC-4E61-9F80-37BD25861CFA}"/>
              </a:ext>
            </a:extLst>
          </p:cNvPr>
          <p:cNvGrpSpPr/>
          <p:nvPr/>
        </p:nvGrpSpPr>
        <p:grpSpPr>
          <a:xfrm>
            <a:off x="1377224" y="4147131"/>
            <a:ext cx="4617720" cy="608874"/>
            <a:chOff x="1906953" y="1849761"/>
            <a:chExt cx="5443662" cy="693935"/>
          </a:xfrm>
          <a:solidFill>
            <a:srgbClr val="627981"/>
          </a:solidFill>
        </p:grpSpPr>
        <p:sp>
          <p:nvSpPr>
            <p:cNvPr id="20" name="Rectangle 19">
              <a:extLst>
                <a:ext uri="{FF2B5EF4-FFF2-40B4-BE49-F238E27FC236}">
                  <a16:creationId xmlns:a16="http://schemas.microsoft.com/office/drawing/2014/main" id="{B9C7B6E9-C0FF-4882-A3C3-92B457700B91}"/>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514DBBF-A7D0-4D7C-BA69-C5826D7C9676}"/>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Money market mutual funds</a:t>
              </a:r>
            </a:p>
          </p:txBody>
        </p:sp>
      </p:grpSp>
      <p:grpSp>
        <p:nvGrpSpPr>
          <p:cNvPr id="22" name="Group 21">
            <a:extLst>
              <a:ext uri="{FF2B5EF4-FFF2-40B4-BE49-F238E27FC236}">
                <a16:creationId xmlns:a16="http://schemas.microsoft.com/office/drawing/2014/main" id="{0EF7456C-3931-4DA4-B348-55CD5836174A}"/>
              </a:ext>
            </a:extLst>
          </p:cNvPr>
          <p:cNvGrpSpPr/>
          <p:nvPr/>
        </p:nvGrpSpPr>
        <p:grpSpPr>
          <a:xfrm>
            <a:off x="1377224" y="4875738"/>
            <a:ext cx="4617720" cy="608874"/>
            <a:chOff x="1906953" y="1849761"/>
            <a:chExt cx="5443662" cy="693935"/>
          </a:xfrm>
          <a:solidFill>
            <a:srgbClr val="627981"/>
          </a:solidFill>
        </p:grpSpPr>
        <p:sp>
          <p:nvSpPr>
            <p:cNvPr id="23" name="Rectangle 22">
              <a:extLst>
                <a:ext uri="{FF2B5EF4-FFF2-40B4-BE49-F238E27FC236}">
                  <a16:creationId xmlns:a16="http://schemas.microsoft.com/office/drawing/2014/main" id="{9F6F9A43-02C8-4F61-A4CF-68D89251134F}"/>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CBF9B8B6-4A04-4FC8-A1BF-05567341CF78}"/>
                </a:ext>
              </a:extLst>
            </p:cNvPr>
            <p:cNvSpPr txBox="1"/>
            <p:nvPr/>
          </p:nvSpPr>
          <p:spPr>
            <a:xfrm>
              <a:off x="1967835" y="1986221"/>
              <a:ext cx="5274381" cy="456006"/>
            </a:xfrm>
            <a:prstGeom prst="rect">
              <a:avLst/>
            </a:prstGeom>
            <a:grpFill/>
          </p:spPr>
          <p:txBody>
            <a:bodyPr wrap="square" rtlCol="0">
              <a:spAutoFit/>
            </a:bodyPr>
            <a:lstStyle/>
            <a:p>
              <a:pPr algn="ctr"/>
              <a:r>
                <a:rPr lang="en-US" sz="2000" dirty="0">
                  <a:solidFill>
                    <a:schemeClr val="bg1"/>
                  </a:solidFill>
                </a:rPr>
                <a:t>Stock &amp; bond mutual funds</a:t>
              </a:r>
            </a:p>
          </p:txBody>
        </p:sp>
      </p:grpSp>
      <p:grpSp>
        <p:nvGrpSpPr>
          <p:cNvPr id="25" name="Group 24">
            <a:extLst>
              <a:ext uri="{FF2B5EF4-FFF2-40B4-BE49-F238E27FC236}">
                <a16:creationId xmlns:a16="http://schemas.microsoft.com/office/drawing/2014/main" id="{0A1B768A-591F-4B0D-A8FC-AF1D66AA1E51}"/>
              </a:ext>
            </a:extLst>
          </p:cNvPr>
          <p:cNvGrpSpPr/>
          <p:nvPr/>
        </p:nvGrpSpPr>
        <p:grpSpPr>
          <a:xfrm>
            <a:off x="1377224" y="5604696"/>
            <a:ext cx="4617720" cy="608874"/>
            <a:chOff x="1906953" y="1849761"/>
            <a:chExt cx="4745736" cy="693935"/>
          </a:xfrm>
          <a:solidFill>
            <a:srgbClr val="627981"/>
          </a:solidFill>
        </p:grpSpPr>
        <p:sp>
          <p:nvSpPr>
            <p:cNvPr id="27" name="Rectangle 26">
              <a:extLst>
                <a:ext uri="{FF2B5EF4-FFF2-40B4-BE49-F238E27FC236}">
                  <a16:creationId xmlns:a16="http://schemas.microsoft.com/office/drawing/2014/main" id="{DA115E35-2AB3-4CA2-8ED0-A0675DE291B9}"/>
                </a:ext>
              </a:extLst>
            </p:cNvPr>
            <p:cNvSpPr/>
            <p:nvPr/>
          </p:nvSpPr>
          <p:spPr>
            <a:xfrm>
              <a:off x="1906953" y="1849761"/>
              <a:ext cx="4745736"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3284CAA-EEAD-40C0-96ED-7FB41F1B4198}"/>
                </a:ext>
              </a:extLst>
            </p:cNvPr>
            <p:cNvSpPr txBox="1"/>
            <p:nvPr/>
          </p:nvSpPr>
          <p:spPr>
            <a:xfrm>
              <a:off x="1967835" y="1986221"/>
              <a:ext cx="4684854" cy="456006"/>
            </a:xfrm>
            <a:prstGeom prst="rect">
              <a:avLst/>
            </a:prstGeom>
            <a:grpFill/>
          </p:spPr>
          <p:txBody>
            <a:bodyPr wrap="square" rtlCol="0">
              <a:spAutoFit/>
            </a:bodyPr>
            <a:lstStyle/>
            <a:p>
              <a:pPr algn="ctr"/>
              <a:r>
                <a:rPr lang="en-US" sz="2000" dirty="0">
                  <a:solidFill>
                    <a:schemeClr val="bg1"/>
                  </a:solidFill>
                </a:rPr>
                <a:t>Housing &amp; other tangible assets</a:t>
              </a:r>
            </a:p>
          </p:txBody>
        </p:sp>
      </p:grpSp>
      <p:grpSp>
        <p:nvGrpSpPr>
          <p:cNvPr id="29" name="Group 28">
            <a:extLst>
              <a:ext uri="{FF2B5EF4-FFF2-40B4-BE49-F238E27FC236}">
                <a16:creationId xmlns:a16="http://schemas.microsoft.com/office/drawing/2014/main" id="{3E9FA889-6941-437B-AC3F-4B776F358589}"/>
              </a:ext>
            </a:extLst>
          </p:cNvPr>
          <p:cNvGrpSpPr/>
          <p:nvPr/>
        </p:nvGrpSpPr>
        <p:grpSpPr>
          <a:xfrm>
            <a:off x="8390152" y="3695410"/>
            <a:ext cx="1554480" cy="1554480"/>
            <a:chOff x="1149291" y="1753237"/>
            <a:chExt cx="2080340" cy="1617913"/>
          </a:xfrm>
          <a:solidFill>
            <a:srgbClr val="627981"/>
          </a:solidFill>
        </p:grpSpPr>
        <p:sp>
          <p:nvSpPr>
            <p:cNvPr id="30" name="Rectangle 29">
              <a:extLst>
                <a:ext uri="{FF2B5EF4-FFF2-40B4-BE49-F238E27FC236}">
                  <a16:creationId xmlns:a16="http://schemas.microsoft.com/office/drawing/2014/main" id="{DC7DDD4E-8FFB-41A8-B7AC-85496BB5A77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1" name="TextBox 30">
              <a:extLst>
                <a:ext uri="{FF2B5EF4-FFF2-40B4-BE49-F238E27FC236}">
                  <a16:creationId xmlns:a16="http://schemas.microsoft.com/office/drawing/2014/main" id="{ED9C3AC9-8A77-4856-A14A-0F9253CF37E1}"/>
                </a:ext>
              </a:extLst>
            </p:cNvPr>
            <p:cNvSpPr txBox="1"/>
            <p:nvPr/>
          </p:nvSpPr>
          <p:spPr>
            <a:xfrm>
              <a:off x="1357203" y="2356591"/>
              <a:ext cx="1664514" cy="400110"/>
            </a:xfrm>
            <a:prstGeom prst="rect">
              <a:avLst/>
            </a:prstGeom>
            <a:grpFill/>
          </p:spPr>
          <p:txBody>
            <a:bodyPr wrap="square" rtlCol="0" anchor="ctr">
              <a:spAutoFit/>
            </a:bodyPr>
            <a:lstStyle/>
            <a:p>
              <a:pPr algn="ctr"/>
              <a:r>
                <a:rPr lang="en-US" sz="2000" dirty="0">
                  <a:solidFill>
                    <a:schemeClr val="bg1"/>
                  </a:solidFill>
                </a:rPr>
                <a:t>Liquidity</a:t>
              </a:r>
            </a:p>
          </p:txBody>
        </p:sp>
      </p:grpSp>
      <p:grpSp>
        <p:nvGrpSpPr>
          <p:cNvPr id="32" name="Group 31">
            <a:extLst>
              <a:ext uri="{FF2B5EF4-FFF2-40B4-BE49-F238E27FC236}">
                <a16:creationId xmlns:a16="http://schemas.microsoft.com/office/drawing/2014/main" id="{F0F998E6-8DBB-4156-8DC2-D6D6742BBA0C}"/>
              </a:ext>
            </a:extLst>
          </p:cNvPr>
          <p:cNvGrpSpPr/>
          <p:nvPr/>
        </p:nvGrpSpPr>
        <p:grpSpPr>
          <a:xfrm>
            <a:off x="7453233" y="2005807"/>
            <a:ext cx="1554480" cy="1554480"/>
            <a:chOff x="5914363" y="1747690"/>
            <a:chExt cx="2080340" cy="1617913"/>
          </a:xfrm>
          <a:solidFill>
            <a:srgbClr val="627981"/>
          </a:solidFill>
        </p:grpSpPr>
        <p:sp>
          <p:nvSpPr>
            <p:cNvPr id="33" name="Rectangle 32">
              <a:extLst>
                <a:ext uri="{FF2B5EF4-FFF2-40B4-BE49-F238E27FC236}">
                  <a16:creationId xmlns:a16="http://schemas.microsoft.com/office/drawing/2014/main" id="{13ADEDA8-35C0-4B7C-9A24-54BBA885BFB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4" name="TextBox 33">
              <a:extLst>
                <a:ext uri="{FF2B5EF4-FFF2-40B4-BE49-F238E27FC236}">
                  <a16:creationId xmlns:a16="http://schemas.microsoft.com/office/drawing/2014/main" id="{950E8318-FBA1-46AC-9DA2-67D580AB5A34}"/>
                </a:ext>
              </a:extLst>
            </p:cNvPr>
            <p:cNvSpPr txBox="1"/>
            <p:nvPr/>
          </p:nvSpPr>
          <p:spPr>
            <a:xfrm>
              <a:off x="6122277" y="2195821"/>
              <a:ext cx="1664514" cy="736772"/>
            </a:xfrm>
            <a:prstGeom prst="rect">
              <a:avLst/>
            </a:prstGeom>
            <a:grpFill/>
          </p:spPr>
          <p:txBody>
            <a:bodyPr wrap="square" rtlCol="0" anchor="ctr">
              <a:spAutoFit/>
            </a:bodyPr>
            <a:lstStyle/>
            <a:p>
              <a:pPr algn="ctr"/>
              <a:r>
                <a:rPr lang="en-US" sz="2000" dirty="0">
                  <a:solidFill>
                    <a:schemeClr val="bg1"/>
                  </a:solidFill>
                </a:rPr>
                <a:t>Rate of return</a:t>
              </a:r>
            </a:p>
          </p:txBody>
        </p:sp>
      </p:grpSp>
      <p:grpSp>
        <p:nvGrpSpPr>
          <p:cNvPr id="35" name="Group 34">
            <a:extLst>
              <a:ext uri="{FF2B5EF4-FFF2-40B4-BE49-F238E27FC236}">
                <a16:creationId xmlns:a16="http://schemas.microsoft.com/office/drawing/2014/main" id="{90823F73-55B3-4E64-8624-CDC14E205AC3}"/>
              </a:ext>
            </a:extLst>
          </p:cNvPr>
          <p:cNvGrpSpPr/>
          <p:nvPr/>
        </p:nvGrpSpPr>
        <p:grpSpPr>
          <a:xfrm>
            <a:off x="9198923" y="2007423"/>
            <a:ext cx="1554480" cy="1554480"/>
            <a:chOff x="3531827" y="1747690"/>
            <a:chExt cx="2080340" cy="1617913"/>
          </a:xfrm>
          <a:solidFill>
            <a:srgbClr val="627981"/>
          </a:solidFill>
        </p:grpSpPr>
        <p:sp>
          <p:nvSpPr>
            <p:cNvPr id="36" name="Rectangle 35">
              <a:extLst>
                <a:ext uri="{FF2B5EF4-FFF2-40B4-BE49-F238E27FC236}">
                  <a16:creationId xmlns:a16="http://schemas.microsoft.com/office/drawing/2014/main" id="{13C4B7D8-6A29-4DCB-96CF-F06D64A0723E}"/>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37" name="TextBox 36">
              <a:extLst>
                <a:ext uri="{FF2B5EF4-FFF2-40B4-BE49-F238E27FC236}">
                  <a16:creationId xmlns:a16="http://schemas.microsoft.com/office/drawing/2014/main" id="{CF1EDBC3-3B5C-4B9F-A424-940187629CDD}"/>
                </a:ext>
              </a:extLst>
            </p:cNvPr>
            <p:cNvSpPr txBox="1"/>
            <p:nvPr/>
          </p:nvSpPr>
          <p:spPr>
            <a:xfrm>
              <a:off x="3739740" y="2351309"/>
              <a:ext cx="1664514" cy="400110"/>
            </a:xfrm>
            <a:prstGeom prst="rect">
              <a:avLst/>
            </a:prstGeom>
            <a:grpFill/>
          </p:spPr>
          <p:txBody>
            <a:bodyPr wrap="square" rtlCol="0" anchor="ctr">
              <a:spAutoFit/>
            </a:bodyPr>
            <a:lstStyle/>
            <a:p>
              <a:pPr algn="ctr"/>
              <a:r>
                <a:rPr lang="en-US" sz="2000" dirty="0">
                  <a:solidFill>
                    <a:schemeClr val="bg1"/>
                  </a:solidFill>
                </a:rPr>
                <a:t>Risk</a:t>
              </a:r>
            </a:p>
          </p:txBody>
        </p:sp>
      </p:grpSp>
      <p:pic>
        <p:nvPicPr>
          <p:cNvPr id="38" name="Graphic 37" descr="Gold coins">
            <a:extLst>
              <a:ext uri="{FF2B5EF4-FFF2-40B4-BE49-F238E27FC236}">
                <a16:creationId xmlns:a16="http://schemas.microsoft.com/office/drawing/2014/main" id="{46E1CC32-6B62-4801-92AC-451B4B8DA4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575" y="4939545"/>
            <a:ext cx="1072737" cy="1072737"/>
          </a:xfrm>
          <a:prstGeom prst="rect">
            <a:avLst/>
          </a:prstGeom>
        </p:spPr>
      </p:pic>
      <p:pic>
        <p:nvPicPr>
          <p:cNvPr id="39" name="Graphic 38" descr="Gold coins">
            <a:extLst>
              <a:ext uri="{FF2B5EF4-FFF2-40B4-BE49-F238E27FC236}">
                <a16:creationId xmlns:a16="http://schemas.microsoft.com/office/drawing/2014/main" id="{8C360649-1E5D-46BD-8B27-EB48A48A65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3600" y="5827425"/>
            <a:ext cx="1072737" cy="1072737"/>
          </a:xfrm>
          <a:prstGeom prst="rect">
            <a:avLst/>
          </a:prstGeom>
        </p:spPr>
      </p:pic>
      <p:pic>
        <p:nvPicPr>
          <p:cNvPr id="40" name="Graphic 39" descr="Piggy Bank">
            <a:extLst>
              <a:ext uri="{FF2B5EF4-FFF2-40B4-BE49-F238E27FC236}">
                <a16:creationId xmlns:a16="http://schemas.microsoft.com/office/drawing/2014/main" id="{7B134AF0-1191-487A-9E43-D3085624D0E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33216" y="4521148"/>
            <a:ext cx="2136769" cy="2136769"/>
          </a:xfrm>
          <a:prstGeom prst="rect">
            <a:avLst/>
          </a:prstGeom>
        </p:spPr>
      </p:pic>
      <p:grpSp>
        <p:nvGrpSpPr>
          <p:cNvPr id="42" name="Group 41">
            <a:extLst>
              <a:ext uri="{FF2B5EF4-FFF2-40B4-BE49-F238E27FC236}">
                <a16:creationId xmlns:a16="http://schemas.microsoft.com/office/drawing/2014/main" id="{1B700FF9-F8E1-4C57-B2ED-66A4375BF7C7}"/>
              </a:ext>
            </a:extLst>
          </p:cNvPr>
          <p:cNvGrpSpPr/>
          <p:nvPr/>
        </p:nvGrpSpPr>
        <p:grpSpPr>
          <a:xfrm>
            <a:off x="1108623" y="1249811"/>
            <a:ext cx="5084776" cy="608874"/>
            <a:chOff x="1906953" y="1849761"/>
            <a:chExt cx="5443662" cy="693935"/>
          </a:xfrm>
          <a:solidFill>
            <a:srgbClr val="627981"/>
          </a:solidFill>
        </p:grpSpPr>
        <p:sp>
          <p:nvSpPr>
            <p:cNvPr id="43" name="Rectangle 42">
              <a:extLst>
                <a:ext uri="{FF2B5EF4-FFF2-40B4-BE49-F238E27FC236}">
                  <a16:creationId xmlns:a16="http://schemas.microsoft.com/office/drawing/2014/main" id="{393B1C91-936D-4C57-A539-237309F0AAB3}"/>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4" name="TextBox 43">
              <a:extLst>
                <a:ext uri="{FF2B5EF4-FFF2-40B4-BE49-F238E27FC236}">
                  <a16:creationId xmlns:a16="http://schemas.microsoft.com/office/drawing/2014/main" id="{D714616A-75A1-49B8-B921-528867B4E817}"/>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Mechanisms for Household Savings:</a:t>
              </a:r>
            </a:p>
          </p:txBody>
        </p:sp>
      </p:grpSp>
      <p:grpSp>
        <p:nvGrpSpPr>
          <p:cNvPr id="45" name="Group 44">
            <a:extLst>
              <a:ext uri="{FF2B5EF4-FFF2-40B4-BE49-F238E27FC236}">
                <a16:creationId xmlns:a16="http://schemas.microsoft.com/office/drawing/2014/main" id="{EE68F12D-8091-4424-93B7-6C48C44C6190}"/>
              </a:ext>
            </a:extLst>
          </p:cNvPr>
          <p:cNvGrpSpPr/>
          <p:nvPr/>
        </p:nvGrpSpPr>
        <p:grpSpPr>
          <a:xfrm>
            <a:off x="6731052" y="1268467"/>
            <a:ext cx="4928616" cy="608874"/>
            <a:chOff x="1906953" y="1849761"/>
            <a:chExt cx="5443662" cy="693935"/>
          </a:xfrm>
          <a:solidFill>
            <a:srgbClr val="627981"/>
          </a:solidFill>
        </p:grpSpPr>
        <p:sp>
          <p:nvSpPr>
            <p:cNvPr id="46" name="Rectangle 45">
              <a:extLst>
                <a:ext uri="{FF2B5EF4-FFF2-40B4-BE49-F238E27FC236}">
                  <a16:creationId xmlns:a16="http://schemas.microsoft.com/office/drawing/2014/main" id="{C6E7AF10-E2D4-4E13-A01F-CFDBE2B3E537}"/>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7" name="TextBox 46">
              <a:extLst>
                <a:ext uri="{FF2B5EF4-FFF2-40B4-BE49-F238E27FC236}">
                  <a16:creationId xmlns:a16="http://schemas.microsoft.com/office/drawing/2014/main" id="{787448B1-DDD2-4B2A-8798-1CB1F8B90C5C}"/>
                </a:ext>
              </a:extLst>
            </p:cNvPr>
            <p:cNvSpPr txBox="1"/>
            <p:nvPr/>
          </p:nvSpPr>
          <p:spPr>
            <a:xfrm>
              <a:off x="1960703" y="1973372"/>
              <a:ext cx="5274381" cy="456006"/>
            </a:xfrm>
            <a:prstGeom prst="rect">
              <a:avLst/>
            </a:prstGeom>
            <a:grpFill/>
          </p:spPr>
          <p:txBody>
            <a:bodyPr wrap="square" rtlCol="0">
              <a:spAutoFit/>
            </a:bodyPr>
            <a:lstStyle/>
            <a:p>
              <a:pPr algn="ctr"/>
              <a:r>
                <a:rPr lang="en-US" sz="2000" dirty="0">
                  <a:solidFill>
                    <a:schemeClr val="bg1"/>
                  </a:solidFill>
                </a:rPr>
                <a:t>Analyze Investments by These Factors:</a:t>
              </a:r>
            </a:p>
          </p:txBody>
        </p:sp>
      </p:grpSp>
    </p:spTree>
    <p:extLst>
      <p:ext uri="{BB962C8B-B14F-4D97-AF65-F5344CB8AC3E}">
        <p14:creationId xmlns:p14="http://schemas.microsoft.com/office/powerpoint/2010/main" val="2211786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Expected Rate of Return, Risk, and Actual Rate of Return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expected rate of return </a:t>
              </a:r>
              <a:r>
                <a:rPr lang="en-US" sz="2000" dirty="0">
                  <a:solidFill>
                    <a:schemeClr val="bg1"/>
                  </a:solidFill>
                </a:rPr>
                <a:t>refers to how much a project or investment is expected to return to the investor.</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Rate of return can be measured in future interest payments, capital gains, or increased profitability; often expressed as a percentage rate.</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Risk</a:t>
              </a:r>
              <a:r>
                <a:rPr lang="en-US" sz="2000" dirty="0">
                  <a:solidFill>
                    <a:schemeClr val="bg1"/>
                  </a:solidFill>
                </a:rPr>
                <a:t> measures the uncertainty of that project's profitability.</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actual rate of return </a:t>
              </a:r>
              <a:r>
                <a:rPr lang="en-US" sz="2000" dirty="0">
                  <a:solidFill>
                    <a:schemeClr val="bg1"/>
                  </a:solidFill>
                </a:rPr>
                <a:t>refers to the total rate of return at the end of a time period.</a:t>
              </a:r>
            </a:p>
          </p:txBody>
        </p:sp>
      </p:grpSp>
    </p:spTree>
    <p:extLst>
      <p:ext uri="{BB962C8B-B14F-4D97-AF65-F5344CB8AC3E}">
        <p14:creationId xmlns:p14="http://schemas.microsoft.com/office/powerpoint/2010/main" val="419063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Risk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Graphic of a warning sign">
            <a:extLst>
              <a:ext uri="{FF2B5EF4-FFF2-40B4-BE49-F238E27FC236}">
                <a16:creationId xmlns:a16="http://schemas.microsoft.com/office/drawing/2014/main" id="{CA31E0DB-FD93-42BF-8544-BF87907F91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95116" y="3547254"/>
            <a:ext cx="3001767" cy="3001767"/>
          </a:xfrm>
          <a:prstGeom prst="rect">
            <a:avLst/>
          </a:prstGeom>
        </p:spPr>
      </p:pic>
      <p:sp>
        <p:nvSpPr>
          <p:cNvPr id="2" name="Rectangle 1">
            <a:extLst>
              <a:ext uri="{FF2B5EF4-FFF2-40B4-BE49-F238E27FC236}">
                <a16:creationId xmlns:a16="http://schemas.microsoft.com/office/drawing/2014/main" id="{6A921841-2041-4E59-B8BE-70B611978EE8}"/>
              </a:ext>
            </a:extLst>
          </p:cNvPr>
          <p:cNvSpPr/>
          <p:nvPr/>
        </p:nvSpPr>
        <p:spPr>
          <a:xfrm>
            <a:off x="1077311" y="1806135"/>
            <a:ext cx="3805645" cy="24347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Default risk: the risk that the borrower fails to pay back the bond or loan</a:t>
            </a:r>
          </a:p>
        </p:txBody>
      </p:sp>
      <p:sp>
        <p:nvSpPr>
          <p:cNvPr id="11" name="Rectangle 10">
            <a:extLst>
              <a:ext uri="{FF2B5EF4-FFF2-40B4-BE49-F238E27FC236}">
                <a16:creationId xmlns:a16="http://schemas.microsoft.com/office/drawing/2014/main" id="{F0D79CDE-A7E6-4A46-92DE-1A98CF0ECB14}"/>
              </a:ext>
            </a:extLst>
          </p:cNvPr>
          <p:cNvSpPr/>
          <p:nvPr/>
        </p:nvSpPr>
        <p:spPr>
          <a:xfrm>
            <a:off x="7309045" y="1806111"/>
            <a:ext cx="3805645" cy="2434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Interest rate risk: the danger that you might buy a long-term bond at a lower interest rate right before market rates suddenly rise, causing you to lose out on the increase  </a:t>
            </a:r>
          </a:p>
        </p:txBody>
      </p:sp>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27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Bank Accounts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51C113C4-0AD0-499D-A70B-958389D7B5DB}"/>
              </a:ext>
            </a:extLst>
          </p:cNvPr>
          <p:cNvGrpSpPr/>
          <p:nvPr/>
        </p:nvGrpSpPr>
        <p:grpSpPr>
          <a:xfrm>
            <a:off x="1881187" y="1341691"/>
            <a:ext cx="8429625" cy="1090224"/>
            <a:chOff x="542923" y="1736761"/>
            <a:chExt cx="8058154" cy="1354971"/>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1354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capital markets, banks are an example of a </a:t>
              </a:r>
              <a:r>
                <a:rPr lang="en-US" sz="2000" b="1" dirty="0">
                  <a:solidFill>
                    <a:schemeClr val="bg1"/>
                  </a:solidFill>
                </a:rPr>
                <a:t>financial intermediary: </a:t>
              </a:r>
              <a:r>
                <a:rPr lang="en-US" sz="2000" dirty="0">
                  <a:solidFill>
                    <a:schemeClr val="bg1"/>
                  </a:solidFill>
                </a:rPr>
                <a:t>an institution that operates between a saver who deposits funds in a bank and a borrower who receives a loan from that bank.</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1881187" y="2553971"/>
            <a:ext cx="842962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bank serves as a financial intermediary, the saver and the borrower never meet.</a:t>
              </a:r>
            </a:p>
          </p:txBody>
        </p:sp>
      </p:grpSp>
      <p:pic>
        <p:nvPicPr>
          <p:cNvPr id="3" name="Picture 2" descr="An illustration of the circular transactions between savers, banks, and borrowers.">
            <a:extLst>
              <a:ext uri="{FF2B5EF4-FFF2-40B4-BE49-F238E27FC236}">
                <a16:creationId xmlns:a16="http://schemas.microsoft.com/office/drawing/2014/main" id="{39C67FD2-BCC0-4405-805F-592D3F34FA60}"/>
              </a:ext>
            </a:extLst>
          </p:cNvPr>
          <p:cNvPicPr>
            <a:picLocks noChangeAspect="1"/>
          </p:cNvPicPr>
          <p:nvPr/>
        </p:nvPicPr>
        <p:blipFill>
          <a:blip r:embed="rId3"/>
          <a:stretch>
            <a:fillRect/>
          </a:stretch>
        </p:blipFill>
        <p:spPr>
          <a:xfrm>
            <a:off x="2649813" y="3497095"/>
            <a:ext cx="6892374" cy="3035223"/>
          </a:xfrm>
          <a:prstGeom prst="rect">
            <a:avLst/>
          </a:prstGeom>
        </p:spPr>
      </p:pic>
    </p:spTree>
    <p:extLst>
      <p:ext uri="{BB962C8B-B14F-4D97-AF65-F5344CB8AC3E}">
        <p14:creationId xmlns:p14="http://schemas.microsoft.com/office/powerpoint/2010/main" val="2589428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Bank Accounts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7DD66198-90A2-44D5-BD6E-6A07EA2F049C}"/>
              </a:ext>
            </a:extLst>
          </p:cNvPr>
          <p:cNvSpPr/>
          <p:nvPr/>
        </p:nvSpPr>
        <p:spPr>
          <a:xfrm>
            <a:off x="4784166" y="1485547"/>
            <a:ext cx="2623667" cy="584775"/>
          </a:xfrm>
          <a:prstGeom prst="rect">
            <a:avLst/>
          </a:prstGeom>
          <a:solidFill>
            <a:srgbClr val="627981"/>
          </a:solidFill>
        </p:spPr>
        <p:txBody>
          <a:bodyPr wrap="none">
            <a:spAutoFit/>
          </a:bodyPr>
          <a:lstStyle/>
          <a:p>
            <a:r>
              <a:rPr lang="en-US" sz="3200" dirty="0">
                <a:solidFill>
                  <a:schemeClr val="bg1"/>
                </a:solidFill>
              </a:rPr>
              <a:t>Bank Accounts</a:t>
            </a:r>
          </a:p>
        </p:txBody>
      </p:sp>
      <p:sp>
        <p:nvSpPr>
          <p:cNvPr id="5" name="Rectangle 4">
            <a:extLst>
              <a:ext uri="{FF2B5EF4-FFF2-40B4-BE49-F238E27FC236}">
                <a16:creationId xmlns:a16="http://schemas.microsoft.com/office/drawing/2014/main" id="{8FD4AB1F-02AF-4D20-8DC9-C6870EA776E4}"/>
              </a:ext>
            </a:extLst>
          </p:cNvPr>
          <p:cNvSpPr/>
          <p:nvPr/>
        </p:nvSpPr>
        <p:spPr>
          <a:xfrm>
            <a:off x="992320" y="4861022"/>
            <a:ext cx="2519601" cy="461665"/>
          </a:xfrm>
          <a:prstGeom prst="rect">
            <a:avLst/>
          </a:prstGeom>
          <a:solidFill>
            <a:srgbClr val="627981"/>
          </a:solidFill>
        </p:spPr>
        <p:txBody>
          <a:bodyPr wrap="none">
            <a:spAutoFit/>
          </a:bodyPr>
          <a:lstStyle/>
          <a:p>
            <a:pPr algn="ctr"/>
            <a:r>
              <a:rPr lang="en-US" sz="2400" dirty="0">
                <a:solidFill>
                  <a:schemeClr val="bg1"/>
                </a:solidFill>
              </a:rPr>
              <a:t>Checking Accounts</a:t>
            </a:r>
          </a:p>
        </p:txBody>
      </p:sp>
      <p:sp>
        <p:nvSpPr>
          <p:cNvPr id="6" name="Rectangle 5">
            <a:extLst>
              <a:ext uri="{FF2B5EF4-FFF2-40B4-BE49-F238E27FC236}">
                <a16:creationId xmlns:a16="http://schemas.microsoft.com/office/drawing/2014/main" id="{B8D250C6-5C12-4FD1-8768-24378C22AEE5}"/>
              </a:ext>
            </a:extLst>
          </p:cNvPr>
          <p:cNvSpPr/>
          <p:nvPr/>
        </p:nvSpPr>
        <p:spPr>
          <a:xfrm>
            <a:off x="4938952" y="4861022"/>
            <a:ext cx="2314095" cy="461665"/>
          </a:xfrm>
          <a:prstGeom prst="rect">
            <a:avLst/>
          </a:prstGeom>
          <a:solidFill>
            <a:srgbClr val="627981"/>
          </a:solidFill>
        </p:spPr>
        <p:txBody>
          <a:bodyPr wrap="none">
            <a:spAutoFit/>
          </a:bodyPr>
          <a:lstStyle/>
          <a:p>
            <a:pPr algn="ctr"/>
            <a:r>
              <a:rPr lang="en-US" sz="2400" dirty="0">
                <a:solidFill>
                  <a:schemeClr val="bg1"/>
                </a:solidFill>
              </a:rPr>
              <a:t>Savings Accounts</a:t>
            </a:r>
          </a:p>
        </p:txBody>
      </p:sp>
      <p:pic>
        <p:nvPicPr>
          <p:cNvPr id="8" name="Graphic 7" descr="Credit card">
            <a:extLst>
              <a:ext uri="{FF2B5EF4-FFF2-40B4-BE49-F238E27FC236}">
                <a16:creationId xmlns:a16="http://schemas.microsoft.com/office/drawing/2014/main" id="{E8D94CD6-C957-4305-8569-2E5400E658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93619" y="3002736"/>
            <a:ext cx="1717001" cy="1717001"/>
          </a:xfrm>
          <a:prstGeom prst="rect">
            <a:avLst/>
          </a:prstGeom>
        </p:spPr>
      </p:pic>
      <p:pic>
        <p:nvPicPr>
          <p:cNvPr id="10" name="Graphic 9" descr="Piggy Bank">
            <a:extLst>
              <a:ext uri="{FF2B5EF4-FFF2-40B4-BE49-F238E27FC236}">
                <a16:creationId xmlns:a16="http://schemas.microsoft.com/office/drawing/2014/main" id="{B08FB983-F5BC-4C7B-9F1D-4ACD8C69F9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37498" y="3002736"/>
            <a:ext cx="1717001" cy="1717001"/>
          </a:xfrm>
          <a:prstGeom prst="rect">
            <a:avLst/>
          </a:prstGeom>
        </p:spPr>
      </p:pic>
      <p:sp>
        <p:nvSpPr>
          <p:cNvPr id="9" name="Rectangle 8">
            <a:extLst>
              <a:ext uri="{FF2B5EF4-FFF2-40B4-BE49-F238E27FC236}">
                <a16:creationId xmlns:a16="http://schemas.microsoft.com/office/drawing/2014/main" id="{2653EDF3-75A7-4D0D-BA31-3C0283B59BAC}"/>
              </a:ext>
            </a:extLst>
          </p:cNvPr>
          <p:cNvSpPr/>
          <p:nvPr/>
        </p:nvSpPr>
        <p:spPr>
          <a:xfrm>
            <a:off x="8680078" y="4861022"/>
            <a:ext cx="2314096" cy="830997"/>
          </a:xfrm>
          <a:prstGeom prst="rect">
            <a:avLst/>
          </a:prstGeom>
          <a:solidFill>
            <a:srgbClr val="627981"/>
          </a:solidFill>
        </p:spPr>
        <p:txBody>
          <a:bodyPr wrap="square">
            <a:spAutoFit/>
          </a:bodyPr>
          <a:lstStyle/>
          <a:p>
            <a:pPr algn="ctr"/>
            <a:r>
              <a:rPr lang="en-US" sz="2400" dirty="0">
                <a:solidFill>
                  <a:schemeClr val="bg1"/>
                </a:solidFill>
              </a:rPr>
              <a:t>Certificates of Deposits</a:t>
            </a:r>
          </a:p>
        </p:txBody>
      </p:sp>
      <p:pic>
        <p:nvPicPr>
          <p:cNvPr id="3" name="Graphic 2" descr="Scroll outline">
            <a:extLst>
              <a:ext uri="{FF2B5EF4-FFF2-40B4-BE49-F238E27FC236}">
                <a16:creationId xmlns:a16="http://schemas.microsoft.com/office/drawing/2014/main" id="{7D6AD36A-7D92-4AD2-A324-73AFC799E84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70764" y="3209598"/>
            <a:ext cx="1303276" cy="1303276"/>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827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vary in the rates of return that they offer, according to the riskiness of the borrower.</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interest rate can be divided into three components:</a:t>
              </a:r>
            </a:p>
          </p:txBody>
        </p:sp>
      </p:grpSp>
      <p:sp>
        <p:nvSpPr>
          <p:cNvPr id="2" name="Rectangle 1">
            <a:extLst>
              <a:ext uri="{FF2B5EF4-FFF2-40B4-BE49-F238E27FC236}">
                <a16:creationId xmlns:a16="http://schemas.microsoft.com/office/drawing/2014/main" id="{84699272-B355-43CE-9ADB-7D1827D34306}"/>
              </a:ext>
            </a:extLst>
          </p:cNvPr>
          <p:cNvSpPr/>
          <p:nvPr/>
        </p:nvSpPr>
        <p:spPr>
          <a:xfrm>
            <a:off x="213574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Compensation for delaying consumption</a:t>
            </a:r>
          </a:p>
        </p:txBody>
      </p:sp>
      <p:sp>
        <p:nvSpPr>
          <p:cNvPr id="19" name="Rectangle 18">
            <a:extLst>
              <a:ext uri="{FF2B5EF4-FFF2-40B4-BE49-F238E27FC236}">
                <a16:creationId xmlns:a16="http://schemas.microsoft.com/office/drawing/2014/main" id="{C7812452-32E8-4EF5-9409-17382400DA19}"/>
              </a:ext>
            </a:extLst>
          </p:cNvPr>
          <p:cNvSpPr/>
          <p:nvPr/>
        </p:nvSpPr>
        <p:spPr>
          <a:xfrm>
            <a:off x="4887043"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 adjustment for an inflationary rise in the overall level of prices</a:t>
            </a:r>
          </a:p>
        </p:txBody>
      </p:sp>
      <p:sp>
        <p:nvSpPr>
          <p:cNvPr id="20" name="Rectangle 19">
            <a:extLst>
              <a:ext uri="{FF2B5EF4-FFF2-40B4-BE49-F238E27FC236}">
                <a16:creationId xmlns:a16="http://schemas.microsoft.com/office/drawing/2014/main" id="{36F3A8A5-5963-4B78-8445-97C593B1AB7F}"/>
              </a:ext>
            </a:extLst>
          </p:cNvPr>
          <p:cNvSpPr/>
          <p:nvPr/>
        </p:nvSpPr>
        <p:spPr>
          <a:xfrm>
            <a:off x="7663059" y="3752193"/>
            <a:ext cx="2530844" cy="99322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risk premium that takes the borrower's riskiness into account</a:t>
            </a:r>
          </a:p>
        </p:txBody>
      </p:sp>
    </p:spTree>
    <p:extLst>
      <p:ext uri="{BB962C8B-B14F-4D97-AF65-F5344CB8AC3E}">
        <p14:creationId xmlns:p14="http://schemas.microsoft.com/office/powerpoint/2010/main" val="2318767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needs to buy new equipment or build a new facility, it often must go to the financial market to raise funds.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Usually, firms will add capacity during an economic expansion when profits are on the rise and consumer demand is high.</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 investment is one of the critical ingredients needed to sustain economic growth.</a:t>
              </a:r>
            </a:p>
          </p:txBody>
        </p:sp>
      </p:grpSp>
    </p:spTree>
    <p:extLst>
      <p:ext uri="{BB962C8B-B14F-4D97-AF65-F5344CB8AC3E}">
        <p14:creationId xmlns:p14="http://schemas.microsoft.com/office/powerpoint/2010/main" val="1535530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C19BAB-5BF1-42C9-A262-D419BE18CD6E}"/>
              </a:ext>
            </a:extLst>
          </p:cNvPr>
          <p:cNvSpPr/>
          <p:nvPr/>
        </p:nvSpPr>
        <p:spPr>
          <a:xfrm>
            <a:off x="5010417" y="2967335"/>
            <a:ext cx="2171172" cy="461665"/>
          </a:xfrm>
          <a:prstGeom prst="rect">
            <a:avLst/>
          </a:prstGeom>
          <a:solidFill>
            <a:srgbClr val="627981"/>
          </a:solidFill>
        </p:spPr>
        <p:txBody>
          <a:bodyPr wrap="none">
            <a:spAutoFit/>
          </a:bodyPr>
          <a:lstStyle/>
          <a:p>
            <a:pPr algn="ctr"/>
            <a:r>
              <a:rPr lang="en-US" sz="2400" dirty="0">
                <a:solidFill>
                  <a:schemeClr val="bg1"/>
                </a:solidFill>
              </a:rPr>
              <a:t>Bond Key Terms</a:t>
            </a:r>
          </a:p>
        </p:txBody>
      </p:sp>
      <p:grpSp>
        <p:nvGrpSpPr>
          <p:cNvPr id="6" name="Group 5">
            <a:extLst>
              <a:ext uri="{FF2B5EF4-FFF2-40B4-BE49-F238E27FC236}">
                <a16:creationId xmlns:a16="http://schemas.microsoft.com/office/drawing/2014/main" id="{9A1D184A-74F1-4DC9-A2AA-D6F31117241C}"/>
              </a:ext>
            </a:extLst>
          </p:cNvPr>
          <p:cNvGrpSpPr/>
          <p:nvPr/>
        </p:nvGrpSpPr>
        <p:grpSpPr>
          <a:xfrm>
            <a:off x="1497980" y="4102179"/>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CB8887CA-9F8B-479D-AC9E-81FE6D8E423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72534699-F038-4B1F-9C9A-3226A09E8103}"/>
                </a:ext>
              </a:extLst>
            </p:cNvPr>
            <p:cNvSpPr txBox="1"/>
            <p:nvPr/>
          </p:nvSpPr>
          <p:spPr>
            <a:xfrm>
              <a:off x="1357203" y="2341202"/>
              <a:ext cx="1664514" cy="430887"/>
            </a:xfrm>
            <a:prstGeom prst="rect">
              <a:avLst/>
            </a:prstGeom>
            <a:grpFill/>
          </p:spPr>
          <p:txBody>
            <a:bodyPr wrap="square" rtlCol="0" anchor="ctr">
              <a:spAutoFit/>
            </a:bodyPr>
            <a:lstStyle/>
            <a:p>
              <a:pPr algn="ctr"/>
              <a:r>
                <a:rPr lang="en-US" sz="2200" dirty="0">
                  <a:solidFill>
                    <a:schemeClr val="bg1"/>
                  </a:solidFill>
                </a:rPr>
                <a:t>Face Value</a:t>
              </a:r>
            </a:p>
          </p:txBody>
        </p:sp>
      </p:grpSp>
      <p:grpSp>
        <p:nvGrpSpPr>
          <p:cNvPr id="9" name="Group 8">
            <a:extLst>
              <a:ext uri="{FF2B5EF4-FFF2-40B4-BE49-F238E27FC236}">
                <a16:creationId xmlns:a16="http://schemas.microsoft.com/office/drawing/2014/main" id="{65CF04AD-E9A5-46F5-8B11-293DAD8042D5}"/>
              </a:ext>
            </a:extLst>
          </p:cNvPr>
          <p:cNvGrpSpPr/>
          <p:nvPr/>
        </p:nvGrpSpPr>
        <p:grpSpPr>
          <a:xfrm>
            <a:off x="6263052" y="4096632"/>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6EF7ECDA-7A91-47DE-8B7F-ABD30872D1CA}"/>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3954FF0E-D9AB-496B-8AA1-CB6914CAC72D}"/>
                </a:ext>
              </a:extLst>
            </p:cNvPr>
            <p:cNvSpPr txBox="1"/>
            <p:nvPr/>
          </p:nvSpPr>
          <p:spPr>
            <a:xfrm>
              <a:off x="6054667" y="2341201"/>
              <a:ext cx="1799732" cy="430887"/>
            </a:xfrm>
            <a:prstGeom prst="rect">
              <a:avLst/>
            </a:prstGeom>
            <a:grpFill/>
          </p:spPr>
          <p:txBody>
            <a:bodyPr wrap="square" rtlCol="0" anchor="ctr">
              <a:spAutoFit/>
            </a:bodyPr>
            <a:lstStyle/>
            <a:p>
              <a:pPr algn="ctr"/>
              <a:r>
                <a:rPr lang="en-US" sz="2200" dirty="0">
                  <a:solidFill>
                    <a:schemeClr val="bg1"/>
                  </a:solidFill>
                </a:rPr>
                <a:t>Maturity Date</a:t>
              </a:r>
            </a:p>
          </p:txBody>
        </p:sp>
      </p:grpSp>
      <p:grpSp>
        <p:nvGrpSpPr>
          <p:cNvPr id="12" name="Group 11">
            <a:extLst>
              <a:ext uri="{FF2B5EF4-FFF2-40B4-BE49-F238E27FC236}">
                <a16:creationId xmlns:a16="http://schemas.microsoft.com/office/drawing/2014/main" id="{109EC552-D1A9-4977-A60F-33C1722E6564}"/>
              </a:ext>
            </a:extLst>
          </p:cNvPr>
          <p:cNvGrpSpPr/>
          <p:nvPr/>
        </p:nvGrpSpPr>
        <p:grpSpPr>
          <a:xfrm>
            <a:off x="3880516" y="409663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317C52F5-6D66-4A38-83D8-9D0468176AC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77B687E7-FEEA-442E-8833-6BAA86763EF3}"/>
                </a:ext>
              </a:extLst>
            </p:cNvPr>
            <p:cNvSpPr txBox="1"/>
            <p:nvPr/>
          </p:nvSpPr>
          <p:spPr>
            <a:xfrm>
              <a:off x="3739740" y="2335920"/>
              <a:ext cx="1664514" cy="430887"/>
            </a:xfrm>
            <a:prstGeom prst="rect">
              <a:avLst/>
            </a:prstGeom>
            <a:grpFill/>
          </p:spPr>
          <p:txBody>
            <a:bodyPr wrap="square" rtlCol="0" anchor="ctr">
              <a:spAutoFit/>
            </a:bodyPr>
            <a:lstStyle/>
            <a:p>
              <a:pPr algn="ctr"/>
              <a:r>
                <a:rPr lang="en-US" sz="2200" dirty="0">
                  <a:solidFill>
                    <a:schemeClr val="bg1"/>
                  </a:solidFill>
                </a:rPr>
                <a:t>Interest Rate</a:t>
              </a:r>
            </a:p>
          </p:txBody>
        </p:sp>
      </p:grpSp>
      <p:grpSp>
        <p:nvGrpSpPr>
          <p:cNvPr id="15" name="Group 14">
            <a:extLst>
              <a:ext uri="{FF2B5EF4-FFF2-40B4-BE49-F238E27FC236}">
                <a16:creationId xmlns:a16="http://schemas.microsoft.com/office/drawing/2014/main" id="{9777E1DF-A842-4068-BBD2-2785C9EC54A7}"/>
              </a:ext>
            </a:extLst>
          </p:cNvPr>
          <p:cNvGrpSpPr/>
          <p:nvPr/>
        </p:nvGrpSpPr>
        <p:grpSpPr>
          <a:xfrm>
            <a:off x="8645588" y="4091349"/>
            <a:ext cx="2080340" cy="1617913"/>
            <a:chOff x="5914363" y="1747690"/>
            <a:chExt cx="2080340" cy="1617913"/>
          </a:xfrm>
          <a:solidFill>
            <a:srgbClr val="627981"/>
          </a:solidFill>
        </p:grpSpPr>
        <p:sp>
          <p:nvSpPr>
            <p:cNvPr id="16" name="Rectangle 15">
              <a:extLst>
                <a:ext uri="{FF2B5EF4-FFF2-40B4-BE49-F238E27FC236}">
                  <a16:creationId xmlns:a16="http://schemas.microsoft.com/office/drawing/2014/main" id="{3D8769BC-1D7A-4C10-B3E7-3863AD04C84B}"/>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17D25482-23C7-4C61-A837-ADE8678F74E9}"/>
                </a:ext>
              </a:extLst>
            </p:cNvPr>
            <p:cNvSpPr txBox="1"/>
            <p:nvPr/>
          </p:nvSpPr>
          <p:spPr>
            <a:xfrm>
              <a:off x="6122276" y="2335920"/>
              <a:ext cx="1664514" cy="430887"/>
            </a:xfrm>
            <a:prstGeom prst="rect">
              <a:avLst/>
            </a:prstGeom>
            <a:grpFill/>
            <a:ln>
              <a:noFill/>
            </a:ln>
          </p:spPr>
          <p:txBody>
            <a:bodyPr wrap="square" rtlCol="0" anchor="ctr">
              <a:spAutoFit/>
            </a:bodyPr>
            <a:lstStyle/>
            <a:p>
              <a:pPr algn="ctr"/>
              <a:r>
                <a:rPr lang="en-US" sz="2200" dirty="0">
                  <a:solidFill>
                    <a:schemeClr val="bg1"/>
                  </a:solidFill>
                </a:rPr>
                <a:t>Bond Yield</a:t>
              </a:r>
            </a:p>
          </p:txBody>
        </p:sp>
      </p:grpSp>
      <p:grpSp>
        <p:nvGrpSpPr>
          <p:cNvPr id="18" name="Group 17">
            <a:extLst>
              <a:ext uri="{FF2B5EF4-FFF2-40B4-BE49-F238E27FC236}">
                <a16:creationId xmlns:a16="http://schemas.microsoft.com/office/drawing/2014/main" id="{694325DE-653E-4D68-BC68-0AABA60E7126}"/>
              </a:ext>
            </a:extLst>
          </p:cNvPr>
          <p:cNvGrpSpPr/>
          <p:nvPr/>
        </p:nvGrpSpPr>
        <p:grpSpPr>
          <a:xfrm>
            <a:off x="2135749" y="16202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0728DBB-D856-4499-9EEF-1928AF9B23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0C94F768-60BA-4767-B6C4-1FB12A5B8FCD}"/>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Bonds that offer high interest rates to compensate for their relatively high chance of default are called </a:t>
              </a:r>
              <a:r>
                <a:rPr lang="en-US" sz="2000" b="1" dirty="0">
                  <a:solidFill>
                    <a:schemeClr val="bg1"/>
                  </a:solidFill>
                </a:rPr>
                <a:t>high-yield bonds </a:t>
              </a:r>
              <a:r>
                <a:rPr lang="en-US" sz="2000" dirty="0">
                  <a:solidFill>
                    <a:schemeClr val="bg1"/>
                  </a:solidFill>
                </a:rPr>
                <a:t>or </a:t>
              </a:r>
              <a:r>
                <a:rPr lang="en-US" sz="2000" b="1" dirty="0">
                  <a:solidFill>
                    <a:schemeClr val="bg1"/>
                  </a:solidFill>
                </a:rPr>
                <a:t>junk bonds</a:t>
              </a:r>
              <a:r>
                <a:rPr lang="en-US" sz="2000" dirty="0">
                  <a:solidFill>
                    <a:schemeClr val="bg1"/>
                  </a:solidFill>
                </a:rPr>
                <a:t>.</a:t>
              </a:r>
            </a:p>
          </p:txBody>
        </p:sp>
      </p:grpSp>
    </p:spTree>
    <p:extLst>
      <p:ext uri="{BB962C8B-B14F-4D97-AF65-F5344CB8AC3E}">
        <p14:creationId xmlns:p14="http://schemas.microsoft.com/office/powerpoint/2010/main" val="3864980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Face Value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0C02AE7-6B06-4532-B0A1-F9DFF77385F9}"/>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the amount the borrower agrees to pay the investor at maturity</a:t>
            </a:r>
          </a:p>
        </p:txBody>
      </p:sp>
      <p:pic>
        <p:nvPicPr>
          <p:cNvPr id="3" name="Graphic 2" descr="Dollar sign">
            <a:extLst>
              <a:ext uri="{FF2B5EF4-FFF2-40B4-BE49-F238E27FC236}">
                <a16:creationId xmlns:a16="http://schemas.microsoft.com/office/drawing/2014/main" id="{8E1D85FB-2B84-4DEF-A235-A889879526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38798" y="1873822"/>
            <a:ext cx="914400" cy="914400"/>
          </a:xfrm>
          <a:prstGeom prst="rect">
            <a:avLst/>
          </a:prstGeom>
        </p:spPr>
      </p:pic>
      <p:pic>
        <p:nvPicPr>
          <p:cNvPr id="6" name="Graphic 5" descr="Handshake">
            <a:extLst>
              <a:ext uri="{FF2B5EF4-FFF2-40B4-BE49-F238E27FC236}">
                <a16:creationId xmlns:a16="http://schemas.microsoft.com/office/drawing/2014/main" id="{0B392110-4A7C-477C-BF1A-5BD51ED0DB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02229" y="2419465"/>
            <a:ext cx="1987539" cy="1987539"/>
          </a:xfrm>
          <a:prstGeom prst="rect">
            <a:avLst/>
          </a:prstGeom>
        </p:spPr>
      </p:pic>
    </p:spTree>
    <p:extLst>
      <p:ext uri="{BB962C8B-B14F-4D97-AF65-F5344CB8AC3E}">
        <p14:creationId xmlns:p14="http://schemas.microsoft.com/office/powerpoint/2010/main" val="3792717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Coupon or Interest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Wallet">
            <a:extLst>
              <a:ext uri="{FF2B5EF4-FFF2-40B4-BE49-F238E27FC236}">
                <a16:creationId xmlns:a16="http://schemas.microsoft.com/office/drawing/2014/main" id="{B854EFE1-45E1-4E72-8BF5-63D8C095BA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97512" y="1383374"/>
            <a:ext cx="3196975" cy="3196975"/>
          </a:xfrm>
          <a:prstGeom prst="rect">
            <a:avLst/>
          </a:prstGeom>
        </p:spPr>
      </p:pic>
      <p:sp>
        <p:nvSpPr>
          <p:cNvPr id="4" name="TextBox 3" descr="Percent sign">
            <a:extLst>
              <a:ext uri="{FF2B5EF4-FFF2-40B4-BE49-F238E27FC236}">
                <a16:creationId xmlns:a16="http://schemas.microsoft.com/office/drawing/2014/main" id="{F2F7BB66-4761-481E-A2B7-46BF33E3B49E}"/>
              </a:ext>
            </a:extLst>
          </p:cNvPr>
          <p:cNvSpPr txBox="1"/>
          <p:nvPr/>
        </p:nvSpPr>
        <p:spPr>
          <a:xfrm>
            <a:off x="5563641" y="2334589"/>
            <a:ext cx="1064715" cy="1569660"/>
          </a:xfrm>
          <a:prstGeom prst="rect">
            <a:avLst/>
          </a:prstGeom>
          <a:noFill/>
        </p:spPr>
        <p:txBody>
          <a:bodyPr wrap="none" rtlCol="0">
            <a:spAutoFit/>
          </a:bodyPr>
          <a:lstStyle/>
          <a:p>
            <a:r>
              <a:rPr lang="en-US" sz="9600" dirty="0">
                <a:solidFill>
                  <a:schemeClr val="bg1"/>
                </a:solidFill>
              </a:rPr>
              <a:t>%</a:t>
            </a:r>
          </a:p>
        </p:txBody>
      </p:sp>
      <p:sp>
        <p:nvSpPr>
          <p:cNvPr id="6" name="TextBox 5">
            <a:extLst>
              <a:ext uri="{FF2B5EF4-FFF2-40B4-BE49-F238E27FC236}">
                <a16:creationId xmlns:a16="http://schemas.microsoft.com/office/drawing/2014/main" id="{24384815-3FF0-47CA-A04B-93EACF48F2E4}"/>
              </a:ext>
            </a:extLst>
          </p:cNvPr>
          <p:cNvSpPr txBox="1"/>
          <p:nvPr/>
        </p:nvSpPr>
        <p:spPr>
          <a:xfrm>
            <a:off x="1285981" y="4438535"/>
            <a:ext cx="9620037" cy="804672"/>
          </a:xfrm>
          <a:prstGeom prst="rect">
            <a:avLst/>
          </a:prstGeom>
          <a:solidFill>
            <a:srgbClr val="627981"/>
          </a:solidFill>
        </p:spPr>
        <p:txBody>
          <a:bodyPr wrap="square" rtlCol="0" anchor="ctr" anchorCtr="0">
            <a:noAutofit/>
          </a:bodyPr>
          <a:lstStyle/>
          <a:p>
            <a:pPr algn="ctr"/>
            <a:r>
              <a:rPr lang="en-US" sz="2400" dirty="0">
                <a:solidFill>
                  <a:schemeClr val="bg1"/>
                </a:solidFill>
              </a:rPr>
              <a:t>usually semi-annual but can be paid at different times throughout the year</a:t>
            </a:r>
          </a:p>
        </p:txBody>
      </p:sp>
    </p:spTree>
    <p:extLst>
      <p:ext uri="{BB962C8B-B14F-4D97-AF65-F5344CB8AC3E}">
        <p14:creationId xmlns:p14="http://schemas.microsoft.com/office/powerpoint/2010/main" val="3058561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Maturity Date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279D38A-6A3A-4418-A473-2E0ECA0F2BD9}"/>
              </a:ext>
            </a:extLst>
          </p:cNvPr>
          <p:cNvSpPr txBox="1"/>
          <p:nvPr/>
        </p:nvSpPr>
        <p:spPr>
          <a:xfrm>
            <a:off x="642990" y="4387164"/>
            <a:ext cx="10906019" cy="804672"/>
          </a:xfrm>
          <a:prstGeom prst="rect">
            <a:avLst/>
          </a:prstGeom>
          <a:solidFill>
            <a:srgbClr val="627981"/>
          </a:solidFill>
        </p:spPr>
        <p:txBody>
          <a:bodyPr wrap="square" rtlCol="0" anchor="ctr" anchorCtr="0">
            <a:noAutofit/>
          </a:bodyPr>
          <a:lstStyle/>
          <a:p>
            <a:pPr algn="ctr"/>
            <a:r>
              <a:rPr lang="en-US" sz="2400" dirty="0">
                <a:solidFill>
                  <a:schemeClr val="bg1"/>
                </a:solidFill>
              </a:rPr>
              <a:t>when the borrower will pay back bond face value as well as the last interest payment</a:t>
            </a:r>
          </a:p>
        </p:txBody>
      </p:sp>
      <p:pic>
        <p:nvPicPr>
          <p:cNvPr id="3" name="Graphic 2" descr="Daily calendar">
            <a:extLst>
              <a:ext uri="{FF2B5EF4-FFF2-40B4-BE49-F238E27FC236}">
                <a16:creationId xmlns:a16="http://schemas.microsoft.com/office/drawing/2014/main" id="{5D9BDF1C-6031-42D9-BDBF-7E068947AF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9777" y="1489253"/>
            <a:ext cx="2652445" cy="2652445"/>
          </a:xfrm>
          <a:prstGeom prst="rect">
            <a:avLst/>
          </a:prstGeom>
        </p:spPr>
      </p:pic>
    </p:spTree>
    <p:extLst>
      <p:ext uri="{BB962C8B-B14F-4D97-AF65-F5344CB8AC3E}">
        <p14:creationId xmlns:p14="http://schemas.microsoft.com/office/powerpoint/2010/main" val="1007945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Bond Yield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F57CC3D-3842-46BF-9B3F-ABE65CC72325}"/>
              </a:ext>
            </a:extLst>
          </p:cNvPr>
          <p:cNvSpPr txBox="1"/>
          <p:nvPr/>
        </p:nvSpPr>
        <p:spPr>
          <a:xfrm>
            <a:off x="1609189" y="4469357"/>
            <a:ext cx="8973621" cy="804672"/>
          </a:xfrm>
          <a:prstGeom prst="rect">
            <a:avLst/>
          </a:prstGeom>
          <a:solidFill>
            <a:srgbClr val="627981"/>
          </a:solidFill>
        </p:spPr>
        <p:txBody>
          <a:bodyPr wrap="square" rtlCol="0" anchor="ctr" anchorCtr="0">
            <a:noAutofit/>
          </a:bodyPr>
          <a:lstStyle/>
          <a:p>
            <a:pPr algn="ctr"/>
            <a:r>
              <a:rPr lang="en-US" sz="2400" dirty="0">
                <a:solidFill>
                  <a:schemeClr val="bg1"/>
                </a:solidFill>
              </a:rPr>
              <a:t>measures the rate of return a bond is expected to pay over time</a:t>
            </a:r>
          </a:p>
        </p:txBody>
      </p:sp>
      <p:pic>
        <p:nvPicPr>
          <p:cNvPr id="3" name="Graphic 2" descr="Presentation with bar chart">
            <a:extLst>
              <a:ext uri="{FF2B5EF4-FFF2-40B4-BE49-F238E27FC236}">
                <a16:creationId xmlns:a16="http://schemas.microsoft.com/office/drawing/2014/main" id="{6443CA4A-30D9-49A7-8A6F-72DDBAEF39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33389" y="1516058"/>
            <a:ext cx="2725221" cy="2725221"/>
          </a:xfrm>
          <a:prstGeom prst="rect">
            <a:avLst/>
          </a:prstGeom>
        </p:spPr>
      </p:pic>
      <p:pic>
        <p:nvPicPr>
          <p:cNvPr id="6" name="Graphic 5" descr="Coins">
            <a:extLst>
              <a:ext uri="{FF2B5EF4-FFF2-40B4-BE49-F238E27FC236}">
                <a16:creationId xmlns:a16="http://schemas.microsoft.com/office/drawing/2014/main" id="{93CD3A7A-AF90-4438-8F6B-833C96D732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76189" y="3309491"/>
            <a:ext cx="914400" cy="914400"/>
          </a:xfrm>
          <a:prstGeom prst="rect">
            <a:avLst/>
          </a:prstGeom>
        </p:spPr>
      </p:pic>
    </p:spTree>
    <p:extLst>
      <p:ext uri="{BB962C8B-B14F-4D97-AF65-F5344CB8AC3E}">
        <p14:creationId xmlns:p14="http://schemas.microsoft.com/office/powerpoint/2010/main" val="261123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5DA9ED97-90B5-4B0A-9BD5-8FD302AC1A5D}"/>
              </a:ext>
            </a:extLst>
          </p:cNvPr>
          <p:cNvSpPr/>
          <p:nvPr/>
        </p:nvSpPr>
        <p:spPr>
          <a:xfrm>
            <a:off x="1881188" y="1466194"/>
            <a:ext cx="8429625" cy="19628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p:txBody>
      </p:sp>
    </p:spTree>
    <p:extLst>
      <p:ext uri="{BB962C8B-B14F-4D97-AF65-F5344CB8AC3E}">
        <p14:creationId xmlns:p14="http://schemas.microsoft.com/office/powerpoint/2010/main" val="3720723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5DA9ED97-90B5-4B0A-9BD5-8FD302AC1A5D}"/>
                  </a:ext>
                </a:extLst>
              </p:cNvPr>
              <p:cNvSpPr/>
              <p:nvPr/>
            </p:nvSpPr>
            <p:spPr>
              <a:xfrm>
                <a:off x="1881188" y="1466193"/>
                <a:ext cx="8429625" cy="505334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bond with a maturity date one year from now has a face value of $10,000 and a coupon rate of 4%. Interest rates have increased in the market, changing the bond's price to $9,454.54. For an investor purchasing the bond today, what is the bond yield?</a:t>
                </a:r>
              </a:p>
              <a:p>
                <a:pPr algn="ctr"/>
                <a:endParaRPr lang="en-US" dirty="0">
                  <a:latin typeface="Calibri" panose="020F0502020204030204" pitchFamily="34" charset="0"/>
                  <a:cs typeface="Calibri" panose="020F0502020204030204" pitchFamily="34" charset="0"/>
                </a:endParaRPr>
              </a:p>
              <a:p>
                <a:pPr marL="342900" indent="-342900" algn="ctr">
                  <a:buAutoNum type="arabicPeriod"/>
                </a:pPr>
                <a:r>
                  <a:rPr lang="en-US" dirty="0">
                    <a:latin typeface="Calibri" panose="020F0502020204030204" pitchFamily="34" charset="0"/>
                    <a:cs typeface="Calibri" panose="020F0502020204030204" pitchFamily="34" charset="0"/>
                  </a:rPr>
                  <a:t>The bond yield is the rate of return that a bond is expected to pay at the time of purchase. First, calculate the expected payments one year from now, which include the interest payment as well as the face value of the bond.</a:t>
                </a:r>
              </a:p>
              <a:p>
                <a:pPr marL="342900" indent="-342900" algn="ctr">
                  <a:buAutoNum type="arabicPeriod"/>
                </a:pPr>
                <a:endParaRPr lang="en-US" dirty="0">
                  <a:latin typeface="Calibri" panose="020F0502020204030204" pitchFamily="34" charset="0"/>
                  <a:cs typeface="Calibri" panose="020F0502020204030204" pitchFamily="34" charset="0"/>
                </a:endParaRPr>
              </a:p>
              <a:p>
                <a:pPr algn="ctr"/>
                <a:r>
                  <a:rPr lang="en-US" dirty="0">
                    <a:latin typeface="Calibri" panose="020F0502020204030204" pitchFamily="34" charset="0"/>
                    <a:cs typeface="Calibri" panose="020F0502020204030204" pitchFamily="34" charset="0"/>
                  </a:rPr>
                  <a:t>$10,000 + ($10,000 </a:t>
                </a:r>
                <a:r>
                  <a:rPr lang="en-US" dirty="0">
                    <a:latin typeface="Calibri" panose="020F0502020204030204" pitchFamily="34" charset="0"/>
                    <a:cs typeface="Calibri" panose="020F0502020204030204" pitchFamily="34" charset="0"/>
                    <a:sym typeface="Symbol" panose="05050102010706020507" pitchFamily="18" charset="2"/>
                  </a:rPr>
                  <a:t></a:t>
                </a:r>
                <a:r>
                  <a:rPr lang="en-US" dirty="0">
                    <a:latin typeface="Calibri" panose="020F0502020204030204" pitchFamily="34" charset="0"/>
                    <a:cs typeface="Calibri" panose="020F0502020204030204" pitchFamily="34" charset="0"/>
                  </a:rPr>
                  <a:t> 0.04) = $10,400</a:t>
                </a:r>
              </a:p>
              <a:p>
                <a:pPr algn="ctr"/>
                <a:endParaRPr lang="en-US" dirty="0">
                  <a:latin typeface="Calibri" panose="020F0502020204030204" pitchFamily="34" charset="0"/>
                  <a:cs typeface="Calibri" panose="020F0502020204030204" pitchFamily="34" charset="0"/>
                </a:endParaRPr>
              </a:p>
              <a:p>
                <a:pPr marL="342900" indent="-342900" algn="ctr">
                  <a:buAutoNum type="arabicPeriod" startAt="2"/>
                </a:pPr>
                <a:r>
                  <a:rPr lang="en-US" dirty="0">
                    <a:latin typeface="Calibri" panose="020F0502020204030204" pitchFamily="34" charset="0"/>
                    <a:cs typeface="Calibri" panose="020F0502020204030204" pitchFamily="34" charset="0"/>
                  </a:rPr>
                  <a:t>To find the bond yield, solve the following formula, using the expected payments you calculated in the previous step. </a:t>
                </a:r>
              </a:p>
              <a:p>
                <a:pPr marL="342900" indent="-342900" algn="ctr">
                  <a:buAutoNum type="arabicPeriod" startAt="2"/>
                </a:pPr>
                <a:endParaRPr lang="en-US" dirty="0">
                  <a:latin typeface="Calibri" panose="020F0502020204030204" pitchFamily="34" charset="0"/>
                  <a:cs typeface="Calibri" panose="020F0502020204030204" pitchFamily="34" charset="0"/>
                </a:endParaRPr>
              </a:p>
              <a:p>
                <a:pPr algn="ct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cs typeface="Calibri" panose="020F0502020204030204" pitchFamily="34" charset="0"/>
                            </a:rPr>
                          </m:ctrlPr>
                        </m:fPr>
                        <m:num>
                          <m:r>
                            <m:rPr>
                              <m:nor/>
                            </m:rPr>
                            <a:rPr lang="en-US" b="0" i="0" smtClean="0">
                              <a:latin typeface="Calibri" panose="020F0502020204030204" pitchFamily="34" charset="0"/>
                              <a:cs typeface="Calibri" panose="020F0502020204030204" pitchFamily="34" charset="0"/>
                            </a:rPr>
                            <m:t>($10,400 − $9,454.54)</m:t>
                          </m:r>
                        </m:num>
                        <m:den>
                          <m:r>
                            <m:rPr>
                              <m:nor/>
                            </m:rPr>
                            <a:rPr lang="en-US" b="0" i="0" smtClean="0">
                              <a:latin typeface="Calibri" panose="020F0502020204030204" pitchFamily="34" charset="0"/>
                              <a:cs typeface="Calibri" panose="020F0502020204030204" pitchFamily="34" charset="0"/>
                            </a:rPr>
                            <m:t>$9,454.54</m:t>
                          </m:r>
                        </m:den>
                      </m:f>
                      <m:r>
                        <a:rPr lang="en-US" b="0" i="1" smtClean="0">
                          <a:latin typeface="Cambria Math" panose="02040503050406030204" pitchFamily="18" charset="0"/>
                          <a:cs typeface="Calibri" panose="020F0502020204030204" pitchFamily="34" charset="0"/>
                        </a:rPr>
                        <m:t> </m:t>
                      </m:r>
                      <m:r>
                        <m:rPr>
                          <m:nor/>
                        </m:rPr>
                        <a:rPr lang="en-US" b="0" i="0" smtClean="0">
                          <a:latin typeface="Calibri" panose="020F0502020204030204" pitchFamily="34" charset="0"/>
                          <a:cs typeface="Calibri" panose="020F0502020204030204" pitchFamily="34" charset="0"/>
                        </a:rPr>
                        <m:t>= 10%</m:t>
                      </m:r>
                    </m:oMath>
                  </m:oMathPara>
                </a14:m>
                <a:endParaRPr lang="en-US" dirty="0">
                  <a:latin typeface="Calibri" panose="020F0502020204030204" pitchFamily="34" charset="0"/>
                  <a:cs typeface="Calibri" panose="020F0502020204030204" pitchFamily="34" charset="0"/>
                </a:endParaRPr>
              </a:p>
            </p:txBody>
          </p:sp>
        </mc:Choice>
        <mc:Fallback xmlns="">
          <p:sp>
            <p:nvSpPr>
              <p:cNvPr id="4" name="Rectangle 3">
                <a:extLst>
                  <a:ext uri="{FF2B5EF4-FFF2-40B4-BE49-F238E27FC236}">
                    <a16:creationId xmlns:a16="http://schemas.microsoft.com/office/drawing/2014/main" id="{5DA9ED97-90B5-4B0A-9BD5-8FD302AC1A5D}"/>
                  </a:ext>
                </a:extLst>
              </p:cNvPr>
              <p:cNvSpPr>
                <a:spLocks noRot="1" noChangeAspect="1" noMove="1" noResize="1" noEditPoints="1" noAdjustHandles="1" noChangeArrowheads="1" noChangeShapeType="1" noTextEdit="1"/>
              </p:cNvSpPr>
              <p:nvPr/>
            </p:nvSpPr>
            <p:spPr>
              <a:xfrm>
                <a:off x="1881188" y="1466193"/>
                <a:ext cx="8429625" cy="5053347"/>
              </a:xfrm>
              <a:prstGeom prst="rect">
                <a:avLst/>
              </a:prstGeom>
              <a:blipFill>
                <a:blip r:embed="rId3"/>
                <a:stretch>
                  <a:fillRect l="-579" r="-1085"/>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910200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Stocks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rate of return on a financial investment in a share of stock can come in two forms: as a dividend and as a capital gain.</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different ways to measure the overall performance of the stock market, based on averaging different subsets of stock prices.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popular stock market measure is the Dow Jones Industrial Average, which is based on 30 large U.S. companies' stock prices. </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stock market performance gauge, the Standard &amp; Poor's 500, follows the stock prices of the 500 largest U.S. companies.</a:t>
              </a:r>
            </a:p>
          </p:txBody>
        </p:sp>
      </p:grpSp>
    </p:spTree>
    <p:extLst>
      <p:ext uri="{BB962C8B-B14F-4D97-AF65-F5344CB8AC3E}">
        <p14:creationId xmlns:p14="http://schemas.microsoft.com/office/powerpoint/2010/main" val="222940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 Funds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Buying stocks or bonds issued by a single company is always somewhat risky. </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offer </a:t>
              </a:r>
              <a:r>
                <a:rPr lang="en-US" sz="2000" b="1" dirty="0">
                  <a:solidFill>
                    <a:schemeClr val="bg1"/>
                  </a:solidFill>
                </a:rPr>
                <a:t>mutual funds</a:t>
              </a:r>
              <a:r>
                <a:rPr lang="en-US" sz="2000" dirty="0">
                  <a:solidFill>
                    <a:schemeClr val="bg1"/>
                  </a:solidFill>
                </a:rPr>
                <a:t>, which consist of a variety of stocks or bonds from different companies.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a mutual fund that seeks only to mimic the market's overall performance an </a:t>
              </a:r>
              <a:r>
                <a:rPr lang="en-US" sz="2000" b="1" dirty="0">
                  <a:solidFill>
                    <a:schemeClr val="bg1"/>
                  </a:solidFill>
                </a:rPr>
                <a:t>index fund</a:t>
              </a:r>
              <a:r>
                <a:rPr lang="en-US" sz="2000" dirty="0">
                  <a:solidFill>
                    <a:schemeClr val="bg1"/>
                  </a:solidFill>
                </a:rPr>
                <a:t>.</a:t>
              </a:r>
            </a:p>
          </p:txBody>
        </p:sp>
      </p:grpSp>
      <p:grpSp>
        <p:nvGrpSpPr>
          <p:cNvPr id="16" name="Group 15">
            <a:extLst>
              <a:ext uri="{FF2B5EF4-FFF2-40B4-BE49-F238E27FC236}">
                <a16:creationId xmlns:a16="http://schemas.microsoft.com/office/drawing/2014/main" id="{0E1A2D74-0920-460A-B321-2327371AE3D4}"/>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6C38116-1167-46BD-9397-9AF525644D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C704972-6901-4FC0-BBAF-0422D565BAFF}"/>
                </a:ext>
              </a:extLst>
            </p:cNvPr>
            <p:cNvSpPr txBox="1"/>
            <p:nvPr/>
          </p:nvSpPr>
          <p:spPr>
            <a:xfrm>
              <a:off x="599388" y="1793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Diversification</a:t>
              </a:r>
              <a:r>
                <a:rPr lang="en-US" sz="2000" dirty="0">
                  <a:solidFill>
                    <a:schemeClr val="bg1"/>
                  </a:solidFill>
                </a:rPr>
                <a:t> can offset some of the risks of individual stocks rising or falling.</a:t>
              </a:r>
            </a:p>
          </p:txBody>
        </p:sp>
      </p:grpSp>
    </p:spTree>
    <p:extLst>
      <p:ext uri="{BB962C8B-B14F-4D97-AF65-F5344CB8AC3E}">
        <p14:creationId xmlns:p14="http://schemas.microsoft.com/office/powerpoint/2010/main" val="2784059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2499"/>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Housing and Other Tangible Assets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E38E3255-B33D-424B-A1AC-FBB97C1F30A8}"/>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28FD6BC9-348E-4B1B-BEFA-E944C7769A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4834575-EBDC-49CD-A052-331362FD1BE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can also seek a rate of return by purchasing tangible assets, especially housing.</a:t>
              </a:r>
            </a:p>
          </p:txBody>
        </p:sp>
      </p:grpSp>
      <p:grpSp>
        <p:nvGrpSpPr>
          <p:cNvPr id="10" name="Group 9">
            <a:extLst>
              <a:ext uri="{FF2B5EF4-FFF2-40B4-BE49-F238E27FC236}">
                <a16:creationId xmlns:a16="http://schemas.microsoft.com/office/drawing/2014/main" id="{51C113C4-0AD0-499D-A70B-958389D7B5D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C4A2468-3852-4DEA-BBE8-44B38FE0EB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9B92A05-E27D-46C3-9222-2C613DFCC9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owner's </a:t>
              </a:r>
              <a:r>
                <a:rPr lang="en-US" sz="2000" b="1" dirty="0">
                  <a:solidFill>
                    <a:schemeClr val="bg1"/>
                  </a:solidFill>
                </a:rPr>
                <a:t>equity</a:t>
              </a:r>
              <a:r>
                <a:rPr lang="en-US" sz="2000" dirty="0">
                  <a:solidFill>
                    <a:schemeClr val="bg1"/>
                  </a:solidFill>
                </a:rPr>
                <a:t> in a house is the monetary value the owner would have after selling the house and repaying any outstanding bank loans.</a:t>
              </a:r>
            </a:p>
          </p:txBody>
        </p:sp>
      </p:grpSp>
      <p:grpSp>
        <p:nvGrpSpPr>
          <p:cNvPr id="13" name="Group 12">
            <a:extLst>
              <a:ext uri="{FF2B5EF4-FFF2-40B4-BE49-F238E27FC236}">
                <a16:creationId xmlns:a16="http://schemas.microsoft.com/office/drawing/2014/main" id="{51E80C67-C714-4795-939F-435D6075A6B8}"/>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9068A6B-D112-41EE-A87B-421114032F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7A216B2-62CA-482C-9FDC-7258000F9BBF}"/>
                </a:ext>
              </a:extLst>
            </p:cNvPr>
            <p:cNvSpPr txBox="1"/>
            <p:nvPr/>
          </p:nvSpPr>
          <p:spPr>
            <a:xfrm>
              <a:off x="599388" y="17761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tangible assets include precious metals, commodities, and collectibles.</a:t>
              </a:r>
            </a:p>
          </p:txBody>
        </p:sp>
      </p:grpSp>
    </p:spTree>
    <p:extLst>
      <p:ext uri="{BB962C8B-B14F-4D97-AF65-F5344CB8AC3E}">
        <p14:creationId xmlns:p14="http://schemas.microsoft.com/office/powerpoint/2010/main" val="410437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from huge companies to startup firms, do not have the financial resources to make all the desired investments.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1047195"/>
            <a:chOff x="542923" y="1736761"/>
            <a:chExt cx="8058154" cy="104719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need financial capital from outside investors, and they are willing to pay interest for the opportunity to obtain a rate of return on the investment for financial capital.</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66619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suppliers, like households, wish to use their savings in a way that will provide a return.</a:t>
              </a:r>
            </a:p>
          </p:txBody>
        </p:sp>
      </p:grpSp>
      <p:grpSp>
        <p:nvGrpSpPr>
          <p:cNvPr id="13" name="Group 12">
            <a:extLst>
              <a:ext uri="{FF2B5EF4-FFF2-40B4-BE49-F238E27FC236}">
                <a16:creationId xmlns:a16="http://schemas.microsoft.com/office/drawing/2014/main" id="{5425FB99-7BD4-4090-836C-42A068E29AC2}"/>
              </a:ext>
            </a:extLst>
          </p:cNvPr>
          <p:cNvGrpSpPr/>
          <p:nvPr/>
        </p:nvGrpSpPr>
        <p:grpSpPr>
          <a:xfrm>
            <a:off x="2135749" y="456903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7EA004-F4F6-4C0A-9856-FCBE5D5549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92F8CE0-DFC3-45AF-AC0A-EDFC3360D105}"/>
                </a:ext>
              </a:extLst>
            </p:cNvPr>
            <p:cNvSpPr txBox="1"/>
            <p:nvPr/>
          </p:nvSpPr>
          <p:spPr>
            <a:xfrm>
              <a:off x="599388"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capital markets take the inflow of funds from financial capital suppliers and transform it into the funds that demanders desire. </a:t>
              </a:r>
            </a:p>
          </p:txBody>
        </p:sp>
      </p:grpSp>
    </p:spTree>
    <p:extLst>
      <p:ext uri="{BB962C8B-B14F-4D97-AF65-F5344CB8AC3E}">
        <p14:creationId xmlns:p14="http://schemas.microsoft.com/office/powerpoint/2010/main" val="2988089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01561"/>
            <a:ext cx="9273061" cy="137160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p:txBody>
      </p:sp>
      <p:pic>
        <p:nvPicPr>
          <p:cNvPr id="5" name="Picture 4" descr="Diploma being handed out">
            <a:extLst>
              <a:ext uri="{FF2B5EF4-FFF2-40B4-BE49-F238E27FC236}">
                <a16:creationId xmlns:a16="http://schemas.microsoft.com/office/drawing/2014/main" id="{C0DCA652-7E85-4A02-85C0-93BCF444C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6459" y="3236814"/>
            <a:ext cx="4919078" cy="3257923"/>
          </a:xfrm>
          <a:prstGeom prst="rect">
            <a:avLst/>
          </a:prstGeom>
        </p:spPr>
      </p:pic>
    </p:spTree>
    <p:extLst>
      <p:ext uri="{BB962C8B-B14F-4D97-AF65-F5344CB8AC3E}">
        <p14:creationId xmlns:p14="http://schemas.microsoft.com/office/powerpoint/2010/main" val="31200200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8427"/>
            <a:ext cx="9273061" cy="409342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When you graduate from college and begin your first job, you decide to save 10% of your income each month. In which of the financial assets are you likely to invest? Why? How would your choice change many years later as you approach retirement? Why?</a:t>
            </a:r>
          </a:p>
          <a:p>
            <a:pPr algn="ctr"/>
            <a:endParaRPr lang="en-US" sz="2000" dirty="0">
              <a:solidFill>
                <a:schemeClr val="bg1"/>
              </a:solidFill>
            </a:endParaRPr>
          </a:p>
          <a:p>
            <a:pPr algn="ctr"/>
            <a:r>
              <a:rPr lang="en-US" sz="2000" i="1" dirty="0">
                <a:solidFill>
                  <a:schemeClr val="bg1"/>
                </a:solidFill>
              </a:rPr>
              <a:t>When a young worker is just starting out with many years to work, they would most likely be willing to accept moderate or possibly high risk in order to receive a high rate of return. Young workers would probably buy mutual funds to take advantage of diversification or possibly buy individual stocks since over a long period of time, the average return on stocks is consistently higher even though in any one year, there may be losses. Most older workers will be willing to accept a lower return, probably buying</a:t>
            </a:r>
          </a:p>
          <a:p>
            <a:pPr algn="ctr"/>
            <a:r>
              <a:rPr lang="en-US" sz="2000" i="1" dirty="0">
                <a:solidFill>
                  <a:schemeClr val="bg1"/>
                </a:solidFill>
              </a:rPr>
              <a:t>bonds or even CDs, to avoid risk.</a:t>
            </a:r>
          </a:p>
          <a:p>
            <a:pPr algn="ctr"/>
            <a:endParaRPr lang="en-US" sz="2000" i="1" dirty="0">
              <a:solidFill>
                <a:schemeClr val="bg1"/>
              </a:solidFill>
            </a:endParaRPr>
          </a:p>
        </p:txBody>
      </p:sp>
    </p:spTree>
    <p:extLst>
      <p:ext uri="{BB962C8B-B14F-4D97-AF65-F5344CB8AC3E}">
        <p14:creationId xmlns:p14="http://schemas.microsoft.com/office/powerpoint/2010/main" val="2426967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Bonds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D0242E0B-13B6-4A25-9392-693EA6E5FF3A}"/>
              </a:ext>
            </a:extLst>
          </p:cNvPr>
          <p:cNvSpPr/>
          <p:nvPr/>
        </p:nvSpPr>
        <p:spPr>
          <a:xfrm>
            <a:off x="5359260" y="1754581"/>
            <a:ext cx="1473480" cy="707886"/>
          </a:xfrm>
          <a:prstGeom prst="rect">
            <a:avLst/>
          </a:prstGeom>
          <a:solidFill>
            <a:srgbClr val="627981"/>
          </a:solidFill>
        </p:spPr>
        <p:txBody>
          <a:bodyPr wrap="none">
            <a:spAutoFit/>
          </a:bodyPr>
          <a:lstStyle/>
          <a:p>
            <a:r>
              <a:rPr lang="en-US" sz="4000" dirty="0">
                <a:solidFill>
                  <a:schemeClr val="bg1"/>
                </a:solidFill>
              </a:rPr>
              <a:t>Bonds</a:t>
            </a:r>
          </a:p>
        </p:txBody>
      </p:sp>
      <p:graphicFrame>
        <p:nvGraphicFramePr>
          <p:cNvPr id="6" name="Table 5">
            <a:extLst>
              <a:ext uri="{FF2B5EF4-FFF2-40B4-BE49-F238E27FC236}">
                <a16:creationId xmlns:a16="http://schemas.microsoft.com/office/drawing/2014/main" id="{C3231F39-C1FB-4314-A30F-4E054B89DF88}"/>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low to moderate</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low to moderate</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moderate</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479345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Stocks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941FC3C-FAE7-49BF-96B3-088C9D0CC390}"/>
              </a:ext>
            </a:extLst>
          </p:cNvPr>
          <p:cNvSpPr/>
          <p:nvPr/>
        </p:nvSpPr>
        <p:spPr>
          <a:xfrm>
            <a:off x="5344897" y="1754581"/>
            <a:ext cx="1502206" cy="707886"/>
          </a:xfrm>
          <a:prstGeom prst="rect">
            <a:avLst/>
          </a:prstGeom>
          <a:solidFill>
            <a:srgbClr val="627981"/>
          </a:solidFill>
        </p:spPr>
        <p:txBody>
          <a:bodyPr wrap="none">
            <a:spAutoFit/>
          </a:bodyPr>
          <a:lstStyle/>
          <a:p>
            <a:r>
              <a:rPr lang="en-US" sz="4000" dirty="0">
                <a:solidFill>
                  <a:schemeClr val="bg1"/>
                </a:solidFill>
              </a:rPr>
              <a:t>Stocks</a:t>
            </a:r>
          </a:p>
        </p:txBody>
      </p:sp>
      <p:graphicFrame>
        <p:nvGraphicFramePr>
          <p:cNvPr id="5" name="Table 4">
            <a:extLst>
              <a:ext uri="{FF2B5EF4-FFF2-40B4-BE49-F238E27FC236}">
                <a16:creationId xmlns:a16="http://schemas.microsoft.com/office/drawing/2014/main" id="{EDF772C8-9FD0-4C3F-8244-6F938D5EC571}"/>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055019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Mutual Funds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7C64543-0050-4902-AFE2-4CD5FA728D1E}"/>
              </a:ext>
            </a:extLst>
          </p:cNvPr>
          <p:cNvSpPr/>
          <p:nvPr/>
        </p:nvSpPr>
        <p:spPr>
          <a:xfrm>
            <a:off x="4568177" y="1754581"/>
            <a:ext cx="3055645" cy="707886"/>
          </a:xfrm>
          <a:prstGeom prst="rect">
            <a:avLst/>
          </a:prstGeom>
          <a:solidFill>
            <a:srgbClr val="627981"/>
          </a:solidFill>
        </p:spPr>
        <p:txBody>
          <a:bodyPr wrap="none">
            <a:spAutoFit/>
          </a:bodyPr>
          <a:lstStyle/>
          <a:p>
            <a:r>
              <a:rPr lang="en-US" sz="4000" dirty="0">
                <a:solidFill>
                  <a:schemeClr val="bg1"/>
                </a:solidFill>
              </a:rPr>
              <a:t>Mutual Funds</a:t>
            </a:r>
          </a:p>
        </p:txBody>
      </p:sp>
      <p:graphicFrame>
        <p:nvGraphicFramePr>
          <p:cNvPr id="5" name="Table 4">
            <a:extLst>
              <a:ext uri="{FF2B5EF4-FFF2-40B4-BE49-F238E27FC236}">
                <a16:creationId xmlns:a16="http://schemas.microsoft.com/office/drawing/2014/main" id="{E9867C0D-C850-4CFE-B60A-B2D6DD61D747}"/>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high</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20981132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Return, Risk, Liquidity: Tangible Assets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425ED4BE-A24E-4F39-86E1-CDA93B3F301B}"/>
              </a:ext>
            </a:extLst>
          </p:cNvPr>
          <p:cNvSpPr/>
          <p:nvPr/>
        </p:nvSpPr>
        <p:spPr>
          <a:xfrm>
            <a:off x="4422881" y="1758183"/>
            <a:ext cx="3346237" cy="707886"/>
          </a:xfrm>
          <a:prstGeom prst="rect">
            <a:avLst/>
          </a:prstGeom>
          <a:solidFill>
            <a:srgbClr val="627981"/>
          </a:solidFill>
        </p:spPr>
        <p:txBody>
          <a:bodyPr wrap="none">
            <a:spAutoFit/>
          </a:bodyPr>
          <a:lstStyle/>
          <a:p>
            <a:r>
              <a:rPr lang="en-US" sz="4000" dirty="0">
                <a:solidFill>
                  <a:schemeClr val="bg1"/>
                </a:solidFill>
              </a:rPr>
              <a:t>Tangible Assets</a:t>
            </a:r>
          </a:p>
        </p:txBody>
      </p:sp>
      <p:graphicFrame>
        <p:nvGraphicFramePr>
          <p:cNvPr id="5" name="Table 4">
            <a:extLst>
              <a:ext uri="{FF2B5EF4-FFF2-40B4-BE49-F238E27FC236}">
                <a16:creationId xmlns:a16="http://schemas.microsoft.com/office/drawing/2014/main" id="{129E3A64-DCA9-4F61-8313-58B3E2065B0B}"/>
              </a:ext>
            </a:extLst>
          </p:cNvPr>
          <p:cNvGraphicFramePr>
            <a:graphicFrameLocks noGrp="1"/>
          </p:cNvGraphicFramePr>
          <p:nvPr/>
        </p:nvGraphicFramePr>
        <p:xfrm>
          <a:off x="3261360" y="3079139"/>
          <a:ext cx="5669280" cy="1737360"/>
        </p:xfrm>
        <a:graphic>
          <a:graphicData uri="http://schemas.openxmlformats.org/drawingml/2006/table">
            <a:tbl>
              <a:tblPr firstRow="1" bandRow="1">
                <a:tableStyleId>{2D5ABB26-0587-4C30-8999-92F81FD0307C}</a:tableStyleId>
              </a:tblPr>
              <a:tblGrid>
                <a:gridCol w="2581544">
                  <a:extLst>
                    <a:ext uri="{9D8B030D-6E8A-4147-A177-3AD203B41FA5}">
                      <a16:colId xmlns:a16="http://schemas.microsoft.com/office/drawing/2014/main" val="1619083265"/>
                    </a:ext>
                  </a:extLst>
                </a:gridCol>
                <a:gridCol w="3087736">
                  <a:extLst>
                    <a:ext uri="{9D8B030D-6E8A-4147-A177-3AD203B41FA5}">
                      <a16:colId xmlns:a16="http://schemas.microsoft.com/office/drawing/2014/main" val="2223191143"/>
                    </a:ext>
                  </a:extLst>
                </a:gridCol>
              </a:tblGrid>
              <a:tr h="370840">
                <a:tc>
                  <a:txBody>
                    <a:bodyPr/>
                    <a:lstStyle/>
                    <a:p>
                      <a:pPr algn="r"/>
                      <a:r>
                        <a:rPr lang="en-US" sz="3200" dirty="0">
                          <a:solidFill>
                            <a:schemeClr val="bg1"/>
                          </a:solidFill>
                        </a:rPr>
                        <a:t>rate of return:</a:t>
                      </a:r>
                    </a:p>
                  </a:txBody>
                  <a:tcPr>
                    <a:solidFill>
                      <a:srgbClr val="627981"/>
                    </a:solidFill>
                  </a:tcPr>
                </a:tc>
                <a:tc>
                  <a:txBody>
                    <a:bodyPr/>
                    <a:lstStyle/>
                    <a:p>
                      <a:r>
                        <a:rPr lang="en-US" sz="3200" dirty="0">
                          <a:solidFill>
                            <a:schemeClr val="bg1"/>
                          </a:solidFill>
                        </a:rPr>
                        <a:t>moderate</a:t>
                      </a:r>
                    </a:p>
                  </a:txBody>
                  <a:tcPr>
                    <a:solidFill>
                      <a:srgbClr val="627981"/>
                    </a:solidFill>
                  </a:tcPr>
                </a:tc>
                <a:extLst>
                  <a:ext uri="{0D108BD9-81ED-4DB2-BD59-A6C34878D82A}">
                    <a16:rowId xmlns:a16="http://schemas.microsoft.com/office/drawing/2014/main" val="2121614861"/>
                  </a:ext>
                </a:extLst>
              </a:tr>
              <a:tr h="370840">
                <a:tc>
                  <a:txBody>
                    <a:bodyPr/>
                    <a:lstStyle/>
                    <a:p>
                      <a:pPr algn="r"/>
                      <a:r>
                        <a:rPr lang="en-US" sz="3200">
                          <a:solidFill>
                            <a:schemeClr val="bg1"/>
                          </a:solidFill>
                        </a:rPr>
                        <a:t>risk:</a:t>
                      </a:r>
                      <a:endParaRPr lang="en-US" sz="3200" dirty="0">
                        <a:solidFill>
                          <a:schemeClr val="bg1"/>
                        </a:solidFill>
                      </a:endParaRPr>
                    </a:p>
                  </a:txBody>
                  <a:tcPr>
                    <a:solidFill>
                      <a:srgbClr val="627981"/>
                    </a:solidFill>
                  </a:tcPr>
                </a:tc>
                <a:tc>
                  <a:txBody>
                    <a:bodyPr/>
                    <a:lstStyle/>
                    <a:p>
                      <a:r>
                        <a:rPr lang="en-US" sz="3200" dirty="0">
                          <a:solidFill>
                            <a:schemeClr val="bg1"/>
                          </a:solidFill>
                        </a:rPr>
                        <a:t>moderate to high</a:t>
                      </a:r>
                    </a:p>
                  </a:txBody>
                  <a:tcPr>
                    <a:solidFill>
                      <a:srgbClr val="627981"/>
                    </a:solidFill>
                  </a:tcPr>
                </a:tc>
                <a:extLst>
                  <a:ext uri="{0D108BD9-81ED-4DB2-BD59-A6C34878D82A}">
                    <a16:rowId xmlns:a16="http://schemas.microsoft.com/office/drawing/2014/main" val="3391095750"/>
                  </a:ext>
                </a:extLst>
              </a:tr>
              <a:tr h="370840">
                <a:tc>
                  <a:txBody>
                    <a:bodyPr/>
                    <a:lstStyle/>
                    <a:p>
                      <a:pPr algn="r"/>
                      <a:r>
                        <a:rPr lang="en-US" sz="3200" dirty="0">
                          <a:solidFill>
                            <a:schemeClr val="bg1"/>
                          </a:solidFill>
                        </a:rPr>
                        <a:t>liquidity:</a:t>
                      </a:r>
                    </a:p>
                  </a:txBody>
                  <a:tcPr>
                    <a:solidFill>
                      <a:srgbClr val="627981"/>
                    </a:solidFill>
                  </a:tcPr>
                </a:tc>
                <a:tc>
                  <a:txBody>
                    <a:bodyPr/>
                    <a:lstStyle/>
                    <a:p>
                      <a:r>
                        <a:rPr lang="en-US" sz="3200" dirty="0">
                          <a:solidFill>
                            <a:schemeClr val="bg1"/>
                          </a:solidFill>
                        </a:rPr>
                        <a:t>low</a:t>
                      </a:r>
                    </a:p>
                  </a:txBody>
                  <a:tcPr>
                    <a:solidFill>
                      <a:srgbClr val="627981"/>
                    </a:solidFill>
                  </a:tcPr>
                </a:tc>
                <a:extLst>
                  <a:ext uri="{0D108BD9-81ED-4DB2-BD59-A6C34878D82A}">
                    <a16:rowId xmlns:a16="http://schemas.microsoft.com/office/drawing/2014/main" val="3626211606"/>
                  </a:ext>
                </a:extLst>
              </a:tr>
            </a:tbl>
          </a:graphicData>
        </a:graphic>
      </p:graphicFrame>
    </p:spTree>
    <p:extLst>
      <p:ext uri="{BB962C8B-B14F-4D97-AF65-F5344CB8AC3E}">
        <p14:creationId xmlns:p14="http://schemas.microsoft.com/office/powerpoint/2010/main" val="4025620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categorize all investments according to three key characteristics: average expected return, degree of risk, and liquidity.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Banks and their products, as well as tangible assets, offer a variety of investment choices for consumers, all with varying degrees of risk, liquidity, and return.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typical bond promises the financial investor a series of payments over time, based on the interest rate at the time the financial institution issues the bond and when the borrower repays it.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Investing in any individual firm is somewhat risky, so investors are wise to practice diversification, which means investing in a range of companies.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also regard housing and other tangible assets as forms of financial investment, which pay a rate of return in the form of capital gains.</a:t>
            </a:r>
          </a:p>
          <a:p>
            <a:endParaRPr lang="en-US" sz="2000" dirty="0">
              <a:solidFill>
                <a:schemeClr val="bg1"/>
              </a:solidFill>
            </a:endParaRPr>
          </a:p>
        </p:txBody>
      </p:sp>
    </p:spTree>
    <p:extLst>
      <p:ext uri="{BB962C8B-B14F-4D97-AF65-F5344CB8AC3E}">
        <p14:creationId xmlns:p14="http://schemas.microsoft.com/office/powerpoint/2010/main" val="325409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to Accumulate Personal Wealth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479888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Wealth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4531038"/>
            <a:ext cx="8058154" cy="1988517"/>
            <a:chOff x="542923" y="1736760"/>
            <a:chExt cx="8058154" cy="1988517"/>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0"/>
              <a:ext cx="8058154" cy="19885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1938992"/>
            </a:xfrm>
            <a:prstGeom prst="rect">
              <a:avLst/>
            </a:prstGeom>
            <a:grpFill/>
          </p:spPr>
          <p:txBody>
            <a:bodyPr wrap="square" rtlCol="0">
              <a:spAutoFit/>
            </a:bodyPr>
            <a:lstStyle/>
            <a:p>
              <a:pPr algn="ctr"/>
              <a:r>
                <a:rPr lang="en-US" sz="2000" dirty="0">
                  <a:solidFill>
                    <a:schemeClr val="bg1"/>
                  </a:solidFill>
                </a:rPr>
                <a:t>Getting rich may seem straightforward enough. Figure out which companies are going to grow and earn high profits in the future, or figure out which companies are going to become popular for everyone else to buy. This module first discusses the problems with picking stocks and then discusses a more reliable but undeniably duller method of accumulating personal wealth.</a:t>
              </a:r>
            </a:p>
          </p:txBody>
        </p:sp>
      </p:grpSp>
      <p:pic>
        <p:nvPicPr>
          <p:cNvPr id="3" name="Picture 2" descr="A picture of a stack of coins in front of a clock">
            <a:extLst>
              <a:ext uri="{FF2B5EF4-FFF2-40B4-BE49-F238E27FC236}">
                <a16:creationId xmlns:a16="http://schemas.microsoft.com/office/drawing/2014/main" id="{CD281D9F-8861-40BC-957F-E8CA6A5B2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019" y="1387597"/>
            <a:ext cx="4549962" cy="2897975"/>
          </a:xfrm>
          <a:prstGeom prst="rect">
            <a:avLst/>
          </a:prstGeom>
        </p:spPr>
      </p:pic>
    </p:spTree>
    <p:extLst>
      <p:ext uri="{BB962C8B-B14F-4D97-AF65-F5344CB8AC3E}">
        <p14:creationId xmlns:p14="http://schemas.microsoft.com/office/powerpoint/2010/main" val="8708979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It Is Hard to Get Rich Quick: The Random Walk Theory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chief problem with buying stock in companies that will have high prices in the future is that many other investors are doing the same.</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stock prices are based on expectations about the future has a powerful and unexpected implication.</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expectations determine stock price, shifts in expectations will determine shifts in the stock price.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Investors must find a company that analysts widely believe at present to have poor prospects but will actually turn out to be a shining star.</a:t>
              </a:r>
            </a:p>
          </p:txBody>
        </p:sp>
      </p:grpSp>
    </p:spTree>
    <p:extLst>
      <p:ext uri="{BB962C8B-B14F-4D97-AF65-F5344CB8AC3E}">
        <p14:creationId xmlns:p14="http://schemas.microsoft.com/office/powerpoint/2010/main" val="3886516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Capital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50735"/>
              <a:ext cx="7807571" cy="400110"/>
            </a:xfrm>
            <a:prstGeom prst="rect">
              <a:avLst/>
            </a:prstGeom>
            <a:grpFill/>
          </p:spPr>
          <p:txBody>
            <a:bodyPr wrap="square" rtlCol="0">
              <a:spAutoFit/>
            </a:bodyPr>
            <a:lstStyle/>
            <a:p>
              <a:pPr algn="ctr"/>
              <a:r>
                <a:rPr lang="en-US" sz="2000" dirty="0">
                  <a:solidFill>
                    <a:schemeClr val="bg1"/>
                  </a:solidFill>
                </a:rPr>
                <a:t>These financial markets include the following:</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Stocks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 loans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Other financial investments</a:t>
            </a:r>
          </a:p>
        </p:txBody>
      </p:sp>
    </p:spTree>
    <p:extLst>
      <p:ext uri="{BB962C8B-B14F-4D97-AF65-F5344CB8AC3E}">
        <p14:creationId xmlns:p14="http://schemas.microsoft.com/office/powerpoint/2010/main" val="15364467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Getting Rich the Slow, Boring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U.S. citizens can accumulate a large amount of wealth during their lifetimes if they make two key choices.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2229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is to complete additional education and training.</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key choice is to start saving money early in life and to give the power of compound interest a chance.</a:t>
              </a:r>
            </a:p>
          </p:txBody>
        </p:sp>
      </p:grpSp>
    </p:spTree>
    <p:extLst>
      <p:ext uri="{BB962C8B-B14F-4D97-AF65-F5344CB8AC3E}">
        <p14:creationId xmlns:p14="http://schemas.microsoft.com/office/powerpoint/2010/main" val="3889590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ED03E3C-DB85-4E8A-B3D2-8792C127AA2D}"/>
              </a:ext>
            </a:extLst>
          </p:cNvPr>
          <p:cNvSpPr txBox="1"/>
          <p:nvPr/>
        </p:nvSpPr>
        <p:spPr>
          <a:xfrm>
            <a:off x="4417141" y="1383374"/>
            <a:ext cx="3357717" cy="523220"/>
          </a:xfrm>
          <a:prstGeom prst="rect">
            <a:avLst/>
          </a:prstGeom>
          <a:solidFill>
            <a:srgbClr val="627981"/>
          </a:solidFill>
        </p:spPr>
        <p:txBody>
          <a:bodyPr wrap="square" rtlCol="0">
            <a:spAutoFit/>
          </a:bodyPr>
          <a:lstStyle/>
          <a:p>
            <a:pPr algn="ctr"/>
            <a:r>
              <a:rPr lang="en-US" sz="2800" dirty="0">
                <a:solidFill>
                  <a:schemeClr val="bg1"/>
                </a:solidFill>
              </a:rPr>
              <a:t>Payment Scale</a:t>
            </a:r>
          </a:p>
        </p:txBody>
      </p:sp>
      <p:grpSp>
        <p:nvGrpSpPr>
          <p:cNvPr id="7" name="Group 6">
            <a:extLst>
              <a:ext uri="{FF2B5EF4-FFF2-40B4-BE49-F238E27FC236}">
                <a16:creationId xmlns:a16="http://schemas.microsoft.com/office/drawing/2014/main" id="{AD9F9B57-13B1-46C7-BED1-02B009A4FC46}"/>
              </a:ext>
            </a:extLst>
          </p:cNvPr>
          <p:cNvGrpSpPr/>
          <p:nvPr/>
        </p:nvGrpSpPr>
        <p:grpSpPr>
          <a:xfrm>
            <a:off x="4872812" y="1886025"/>
            <a:ext cx="2446374" cy="2734537"/>
            <a:chOff x="4872813" y="2584115"/>
            <a:chExt cx="2446374" cy="2734537"/>
          </a:xfrm>
        </p:grpSpPr>
        <p:pic>
          <p:nvPicPr>
            <p:cNvPr id="3" name="Graphic 2" descr="Graduation cap">
              <a:extLst>
                <a:ext uri="{FF2B5EF4-FFF2-40B4-BE49-F238E27FC236}">
                  <a16:creationId xmlns:a16="http://schemas.microsoft.com/office/drawing/2014/main" id="{E9FC29B6-A009-437C-B299-4339B9C788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22790" y="2584115"/>
              <a:ext cx="1346419" cy="1346419"/>
            </a:xfrm>
            <a:prstGeom prst="rect">
              <a:avLst/>
            </a:prstGeom>
          </p:spPr>
        </p:pic>
        <p:pic>
          <p:nvPicPr>
            <p:cNvPr id="6" name="Graphic 5" descr="User">
              <a:extLst>
                <a:ext uri="{FF2B5EF4-FFF2-40B4-BE49-F238E27FC236}">
                  <a16:creationId xmlns:a16="http://schemas.microsoft.com/office/drawing/2014/main" id="{C0BF90B2-F8F0-4A68-B9E1-B703040EDEE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23260"/>
            <a:stretch/>
          </p:blipFill>
          <p:spPr>
            <a:xfrm>
              <a:off x="4872813" y="3441290"/>
              <a:ext cx="2446374" cy="1877362"/>
            </a:xfrm>
            <a:prstGeom prst="rect">
              <a:avLst/>
            </a:prstGeom>
          </p:spPr>
        </p:pic>
      </p:grpSp>
      <p:sp>
        <p:nvSpPr>
          <p:cNvPr id="10" name="TextBox 9">
            <a:extLst>
              <a:ext uri="{FF2B5EF4-FFF2-40B4-BE49-F238E27FC236}">
                <a16:creationId xmlns:a16="http://schemas.microsoft.com/office/drawing/2014/main" id="{A837532B-E825-497C-BA55-B4A303D413EE}"/>
              </a:ext>
            </a:extLst>
          </p:cNvPr>
          <p:cNvSpPr txBox="1"/>
          <p:nvPr/>
        </p:nvSpPr>
        <p:spPr>
          <a:xfrm>
            <a:off x="1736541" y="4751352"/>
            <a:ext cx="2680600" cy="400110"/>
          </a:xfrm>
          <a:prstGeom prst="rect">
            <a:avLst/>
          </a:prstGeom>
          <a:solidFill>
            <a:srgbClr val="627981"/>
          </a:solidFill>
        </p:spPr>
        <p:txBody>
          <a:bodyPr wrap="square" rtlCol="0">
            <a:spAutoFit/>
          </a:bodyPr>
          <a:lstStyle/>
          <a:p>
            <a:pPr algn="ctr"/>
            <a:r>
              <a:rPr lang="en-US" sz="2000" dirty="0">
                <a:solidFill>
                  <a:schemeClr val="bg1"/>
                </a:solidFill>
              </a:rPr>
              <a:t>High School Degree</a:t>
            </a:r>
          </a:p>
        </p:txBody>
      </p:sp>
      <p:sp>
        <p:nvSpPr>
          <p:cNvPr id="11" name="TextBox 10">
            <a:extLst>
              <a:ext uri="{FF2B5EF4-FFF2-40B4-BE49-F238E27FC236}">
                <a16:creationId xmlns:a16="http://schemas.microsoft.com/office/drawing/2014/main" id="{83671E4D-CC00-4AF0-BFA7-5F42771CA4C0}"/>
              </a:ext>
            </a:extLst>
          </p:cNvPr>
          <p:cNvSpPr txBox="1"/>
          <p:nvPr/>
        </p:nvSpPr>
        <p:spPr>
          <a:xfrm>
            <a:off x="1736541" y="5365393"/>
            <a:ext cx="3248414" cy="400110"/>
          </a:xfrm>
          <a:prstGeom prst="rect">
            <a:avLst/>
          </a:prstGeom>
          <a:solidFill>
            <a:srgbClr val="627981"/>
          </a:solidFill>
        </p:spPr>
        <p:txBody>
          <a:bodyPr wrap="square" rtlCol="0">
            <a:spAutoFit/>
          </a:bodyPr>
          <a:lstStyle/>
          <a:p>
            <a:pPr algn="ctr"/>
            <a:r>
              <a:rPr lang="en-US" sz="2000" dirty="0">
                <a:solidFill>
                  <a:schemeClr val="bg1"/>
                </a:solidFill>
              </a:rPr>
              <a:t>Two-Year Associate’s Degree</a:t>
            </a:r>
          </a:p>
        </p:txBody>
      </p:sp>
      <p:sp>
        <p:nvSpPr>
          <p:cNvPr id="12" name="TextBox 11">
            <a:extLst>
              <a:ext uri="{FF2B5EF4-FFF2-40B4-BE49-F238E27FC236}">
                <a16:creationId xmlns:a16="http://schemas.microsoft.com/office/drawing/2014/main" id="{7BA644E9-E0FB-4365-A0EE-38F5993BDB14}"/>
              </a:ext>
            </a:extLst>
          </p:cNvPr>
          <p:cNvSpPr txBox="1"/>
          <p:nvPr/>
        </p:nvSpPr>
        <p:spPr>
          <a:xfrm>
            <a:off x="1736541" y="5979434"/>
            <a:ext cx="2373343" cy="400110"/>
          </a:xfrm>
          <a:prstGeom prst="rect">
            <a:avLst/>
          </a:prstGeom>
          <a:solidFill>
            <a:srgbClr val="627981"/>
          </a:solidFill>
        </p:spPr>
        <p:txBody>
          <a:bodyPr wrap="square" rtlCol="0">
            <a:spAutoFit/>
          </a:bodyPr>
          <a:lstStyle/>
          <a:p>
            <a:pPr algn="ctr"/>
            <a:r>
              <a:rPr lang="en-US" sz="2000" dirty="0">
                <a:solidFill>
                  <a:schemeClr val="bg1"/>
                </a:solidFill>
              </a:rPr>
              <a:t>Bachelor’s Degree</a:t>
            </a:r>
          </a:p>
        </p:txBody>
      </p:sp>
      <p:cxnSp>
        <p:nvCxnSpPr>
          <p:cNvPr id="13" name="Straight Arrow Connector 12">
            <a:extLst>
              <a:ext uri="{FF2B5EF4-FFF2-40B4-BE49-F238E27FC236}">
                <a16:creationId xmlns:a16="http://schemas.microsoft.com/office/drawing/2014/main" id="{22254108-1441-4965-8845-341323EBA4FC}"/>
              </a:ext>
            </a:extLst>
          </p:cNvPr>
          <p:cNvCxnSpPr>
            <a:cxnSpLocks/>
          </p:cNvCxnSpPr>
          <p:nvPr/>
        </p:nvCxnSpPr>
        <p:spPr>
          <a:xfrm>
            <a:off x="4872812" y="4951407"/>
            <a:ext cx="2668530"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CA8E8E46-28DC-4C7E-9C8D-50E3CBF26614}"/>
              </a:ext>
            </a:extLst>
          </p:cNvPr>
          <p:cNvCxnSpPr>
            <a:cxnSpLocks/>
          </p:cNvCxnSpPr>
          <p:nvPr/>
        </p:nvCxnSpPr>
        <p:spPr>
          <a:xfrm>
            <a:off x="5342767" y="5576145"/>
            <a:ext cx="2198575"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C1F7182-1E0B-4DF6-B665-4FB3FAF2B611}"/>
              </a:ext>
            </a:extLst>
          </p:cNvPr>
          <p:cNvCxnSpPr>
            <a:cxnSpLocks/>
          </p:cNvCxnSpPr>
          <p:nvPr/>
        </p:nvCxnSpPr>
        <p:spPr>
          <a:xfrm>
            <a:off x="4511941" y="6161164"/>
            <a:ext cx="3029401" cy="0"/>
          </a:xfrm>
          <a:prstGeom prst="straightConnector1">
            <a:avLst/>
          </a:prstGeom>
          <a:ln w="92075">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CA2A982-81FB-49A2-9A84-9703C40D1F5B}"/>
              </a:ext>
            </a:extLst>
          </p:cNvPr>
          <p:cNvSpPr txBox="1"/>
          <p:nvPr/>
        </p:nvSpPr>
        <p:spPr>
          <a:xfrm>
            <a:off x="6953093" y="4720574"/>
            <a:ext cx="3357717" cy="461665"/>
          </a:xfrm>
          <a:prstGeom prst="rect">
            <a:avLst/>
          </a:prstGeom>
          <a:noFill/>
        </p:spPr>
        <p:txBody>
          <a:bodyPr wrap="square" rtlCol="0">
            <a:spAutoFit/>
          </a:bodyPr>
          <a:lstStyle/>
          <a:p>
            <a:pPr algn="ctr"/>
            <a:r>
              <a:rPr lang="en-US" sz="2400" dirty="0"/>
              <a:t>$46,073</a:t>
            </a:r>
          </a:p>
        </p:txBody>
      </p:sp>
      <p:sp>
        <p:nvSpPr>
          <p:cNvPr id="21" name="TextBox 20">
            <a:extLst>
              <a:ext uri="{FF2B5EF4-FFF2-40B4-BE49-F238E27FC236}">
                <a16:creationId xmlns:a16="http://schemas.microsoft.com/office/drawing/2014/main" id="{CEF6AD75-8647-4736-BEB5-60A7FCE85647}"/>
              </a:ext>
            </a:extLst>
          </p:cNvPr>
          <p:cNvSpPr txBox="1"/>
          <p:nvPr/>
        </p:nvSpPr>
        <p:spPr>
          <a:xfrm>
            <a:off x="6953093" y="5334615"/>
            <a:ext cx="3357717" cy="461665"/>
          </a:xfrm>
          <a:prstGeom prst="rect">
            <a:avLst/>
          </a:prstGeom>
          <a:noFill/>
          <a:ln>
            <a:noFill/>
          </a:ln>
        </p:spPr>
        <p:txBody>
          <a:bodyPr wrap="square" rtlCol="0">
            <a:spAutoFit/>
          </a:bodyPr>
          <a:lstStyle/>
          <a:p>
            <a:pPr algn="ctr"/>
            <a:r>
              <a:rPr lang="en-US" sz="2400" dirty="0"/>
              <a:t>$65,647</a:t>
            </a:r>
          </a:p>
        </p:txBody>
      </p:sp>
      <p:sp>
        <p:nvSpPr>
          <p:cNvPr id="22" name="TextBox 21">
            <a:extLst>
              <a:ext uri="{FF2B5EF4-FFF2-40B4-BE49-F238E27FC236}">
                <a16:creationId xmlns:a16="http://schemas.microsoft.com/office/drawing/2014/main" id="{BC8DCBB2-7BE1-4150-96C5-55371785F033}"/>
              </a:ext>
            </a:extLst>
          </p:cNvPr>
          <p:cNvSpPr txBox="1"/>
          <p:nvPr/>
        </p:nvSpPr>
        <p:spPr>
          <a:xfrm>
            <a:off x="6953094" y="5930330"/>
            <a:ext cx="3357717" cy="461665"/>
          </a:xfrm>
          <a:prstGeom prst="rect">
            <a:avLst/>
          </a:prstGeom>
          <a:noFill/>
        </p:spPr>
        <p:txBody>
          <a:bodyPr wrap="square" rtlCol="0">
            <a:spAutoFit/>
          </a:bodyPr>
          <a:lstStyle/>
          <a:p>
            <a:pPr algn="ctr"/>
            <a:r>
              <a:rPr lang="en-US" sz="2400" dirty="0"/>
              <a:t>$93,533</a:t>
            </a:r>
          </a:p>
        </p:txBody>
      </p:sp>
      <p:sp>
        <p:nvSpPr>
          <p:cNvPr id="17" name="TextBox 16">
            <a:extLst>
              <a:ext uri="{FF2B5EF4-FFF2-40B4-BE49-F238E27FC236}">
                <a16:creationId xmlns:a16="http://schemas.microsoft.com/office/drawing/2014/main" id="{CFA6F33B-015B-49C4-A494-904E18A1BD56}"/>
              </a:ext>
            </a:extLst>
          </p:cNvPr>
          <p:cNvSpPr txBox="1"/>
          <p:nvPr/>
        </p:nvSpPr>
        <p:spPr>
          <a:xfrm>
            <a:off x="7319186" y="3931153"/>
            <a:ext cx="3712608" cy="707886"/>
          </a:xfrm>
          <a:prstGeom prst="rect">
            <a:avLst/>
          </a:prstGeom>
          <a:solidFill>
            <a:srgbClr val="627981"/>
          </a:solidFill>
        </p:spPr>
        <p:txBody>
          <a:bodyPr wrap="square" rtlCol="0">
            <a:spAutoFit/>
          </a:bodyPr>
          <a:lstStyle/>
          <a:p>
            <a:pPr algn="ctr"/>
            <a:r>
              <a:rPr lang="en-US" sz="2000" dirty="0">
                <a:solidFill>
                  <a:schemeClr val="bg1"/>
                </a:solidFill>
              </a:rPr>
              <a:t>Median Earnings for Households by Educational Attainment</a:t>
            </a:r>
          </a:p>
        </p:txBody>
      </p:sp>
    </p:spTree>
    <p:extLst>
      <p:ext uri="{BB962C8B-B14F-4D97-AF65-F5344CB8AC3E}">
        <p14:creationId xmlns:p14="http://schemas.microsoft.com/office/powerpoint/2010/main" val="31168365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Power of Compound Interest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554480"/>
            <a:ext cx="8056180" cy="3749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eriod"/>
            </a:pPr>
            <a:r>
              <a:rPr lang="en-US" dirty="0"/>
              <a:t>Imagine that at age 25, you save $3,000 and place that money into an account that you do not touch.</a:t>
            </a:r>
          </a:p>
          <a:p>
            <a:pPr marL="342900" indent="-342900" algn="ctr">
              <a:buAutoNum type="arabicPeriod"/>
            </a:pPr>
            <a:endParaRPr lang="en-US" dirty="0"/>
          </a:p>
          <a:p>
            <a:pPr marL="342900" indent="-342900" algn="ctr">
              <a:buAutoNum type="arabicPeriod"/>
            </a:pPr>
            <a:r>
              <a:rPr lang="en-US" dirty="0"/>
              <a:t>Assume the rate of return is 7%. In the long run, it is not unreasonable to assume a 7% real annual rate of return (that is, 7% above the rate of inflation) on money invested in a well-diversified stock portfolio.</a:t>
            </a:r>
          </a:p>
          <a:p>
            <a:pPr marL="342900" indent="-342900" algn="ctr">
              <a:buAutoNum type="arabicPeriod"/>
            </a:pPr>
            <a:endParaRPr lang="en-US" dirty="0"/>
          </a:p>
          <a:p>
            <a:pPr marL="342900" indent="-342900" algn="ctr">
              <a:buAutoNum type="arabicPeriod"/>
            </a:pPr>
            <a:r>
              <a:rPr lang="en-US" dirty="0"/>
              <a:t>After 40 years, using the formula for compound interest, the original $3,000 investment will have multiplied nearly fifteen-fold:</a:t>
            </a:r>
          </a:p>
          <a:p>
            <a:pPr algn="ctr"/>
            <a:endParaRPr lang="en-US" dirty="0"/>
          </a:p>
          <a:p>
            <a:pPr algn="ctr"/>
            <a:r>
              <a:rPr lang="en-US" dirty="0"/>
              <a:t>3,000(1+.07)</a:t>
            </a:r>
            <a:r>
              <a:rPr lang="en-US" baseline="30000" dirty="0"/>
              <a:t>40</a:t>
            </a:r>
            <a:r>
              <a:rPr lang="en-US" dirty="0"/>
              <a:t> =$44,923</a:t>
            </a:r>
          </a:p>
        </p:txBody>
      </p:sp>
    </p:spTree>
    <p:extLst>
      <p:ext uri="{BB962C8B-B14F-4D97-AF65-F5344CB8AC3E}">
        <p14:creationId xmlns:p14="http://schemas.microsoft.com/office/powerpoint/2010/main" val="1988713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Interest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Notched Right 1">
            <a:extLst>
              <a:ext uri="{FF2B5EF4-FFF2-40B4-BE49-F238E27FC236}">
                <a16:creationId xmlns:a16="http://schemas.microsoft.com/office/drawing/2014/main" id="{ECDC08C3-6C51-443F-95DE-83BF706D7A67}"/>
              </a:ext>
            </a:extLst>
          </p:cNvPr>
          <p:cNvSpPr/>
          <p:nvPr/>
        </p:nvSpPr>
        <p:spPr>
          <a:xfrm>
            <a:off x="2207171" y="1743403"/>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Simple Interest</a:t>
            </a:r>
          </a:p>
        </p:txBody>
      </p:sp>
      <p:sp>
        <p:nvSpPr>
          <p:cNvPr id="23" name="Arrow: Notched Right 22">
            <a:extLst>
              <a:ext uri="{FF2B5EF4-FFF2-40B4-BE49-F238E27FC236}">
                <a16:creationId xmlns:a16="http://schemas.microsoft.com/office/drawing/2014/main" id="{BFA8D8B6-8CF8-4A18-AC4C-A9A5299C4B23}"/>
              </a:ext>
            </a:extLst>
          </p:cNvPr>
          <p:cNvSpPr/>
          <p:nvPr/>
        </p:nvSpPr>
        <p:spPr>
          <a:xfrm>
            <a:off x="2207170" y="4193462"/>
            <a:ext cx="4051737" cy="1844565"/>
          </a:xfrm>
          <a:prstGeom prst="notched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Compound Interest</a:t>
            </a:r>
          </a:p>
        </p:txBody>
      </p:sp>
      <p:sp>
        <p:nvSpPr>
          <p:cNvPr id="3" name="Rectangle 2">
            <a:extLst>
              <a:ext uri="{FF2B5EF4-FFF2-40B4-BE49-F238E27FC236}">
                <a16:creationId xmlns:a16="http://schemas.microsoft.com/office/drawing/2014/main" id="{41EC32B9-5D80-452A-82D4-3103F0FA0B33}"/>
              </a:ext>
            </a:extLst>
          </p:cNvPr>
          <p:cNvSpPr/>
          <p:nvPr/>
        </p:nvSpPr>
        <p:spPr>
          <a:xfrm>
            <a:off x="6936827" y="1845881"/>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only on the principal amount</a:t>
            </a:r>
          </a:p>
        </p:txBody>
      </p:sp>
      <p:sp>
        <p:nvSpPr>
          <p:cNvPr id="24" name="Rectangle 23">
            <a:extLst>
              <a:ext uri="{FF2B5EF4-FFF2-40B4-BE49-F238E27FC236}">
                <a16:creationId xmlns:a16="http://schemas.microsoft.com/office/drawing/2014/main" id="{08210C5B-1D28-4663-9852-80025E0EC18D}"/>
              </a:ext>
            </a:extLst>
          </p:cNvPr>
          <p:cNvSpPr/>
          <p:nvPr/>
        </p:nvSpPr>
        <p:spPr>
          <a:xfrm>
            <a:off x="6936827" y="4295940"/>
            <a:ext cx="3005958" cy="16396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Interest rate calculation on the principal plus the accumulated interest</a:t>
            </a:r>
          </a:p>
        </p:txBody>
      </p:sp>
    </p:spTree>
    <p:extLst>
      <p:ext uri="{BB962C8B-B14F-4D97-AF65-F5344CB8AC3E}">
        <p14:creationId xmlns:p14="http://schemas.microsoft.com/office/powerpoint/2010/main" val="1691080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Capital Markets Transform Financial Flows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066923" y="1478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Financial capital markets have the power to repackage money as it moves from those who supply financial capital to those who demand it.</a:t>
              </a:r>
            </a:p>
          </p:txBody>
        </p:sp>
      </p:grpSp>
      <p:sp>
        <p:nvSpPr>
          <p:cNvPr id="13" name="Rectangle 12">
            <a:extLst>
              <a:ext uri="{FF2B5EF4-FFF2-40B4-BE49-F238E27FC236}">
                <a16:creationId xmlns:a16="http://schemas.microsoft.com/office/drawing/2014/main" id="{8400D334-D53C-4D33-99FE-106586D7773B}"/>
              </a:ext>
            </a:extLst>
          </p:cNvPr>
          <p:cNvSpPr/>
          <p:nvPr/>
        </p:nvSpPr>
        <p:spPr>
          <a:xfrm>
            <a:off x="2068897" y="2455531"/>
            <a:ext cx="8056180" cy="42343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t>Banks accept checking account deposits and turn them into long-term loans to companies.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Individual firms sell shares of stock and issue bonds to raise capital.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Firms make and sell an astonishing array of goods and services, but an investor can receive a return on the company's decisions by buying stock in that company.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Financial investors sell and resell stocks and bonds to one another.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Venture capitalists and angel investors search for promising small companies.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Mutual funds combine the stocks and bonds—and thus, indirectly, the products and investments—of many different companies.</a:t>
            </a:r>
          </a:p>
        </p:txBody>
      </p:sp>
    </p:spTree>
    <p:extLst>
      <p:ext uri="{BB962C8B-B14F-4D97-AF65-F5344CB8AC3E}">
        <p14:creationId xmlns:p14="http://schemas.microsoft.com/office/powerpoint/2010/main" val="2280147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D6D04CE-F44B-40FF-94E0-F65B070E874A}"/>
              </a:ext>
            </a:extLst>
          </p:cNvPr>
          <p:cNvSpPr/>
          <p:nvPr/>
        </p:nvSpPr>
        <p:spPr>
          <a:xfrm>
            <a:off x="2067909" y="1343242"/>
            <a:ext cx="8056180" cy="4916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Assume that there are several individuals with different investment strategies:</a:t>
            </a:r>
          </a:p>
          <a:p>
            <a:pPr algn="ctr"/>
            <a:endParaRPr lang="en-US" sz="2400" b="1" dirty="0"/>
          </a:p>
          <a:p>
            <a:pPr marL="342900" indent="-342900" algn="ctr">
              <a:buFont typeface="+mj-lt"/>
              <a:buAutoNum type="arabicPeriod"/>
            </a:pPr>
            <a:r>
              <a:rPr lang="en-US" sz="2400" b="1" dirty="0"/>
              <a:t>Whitt researches stocks daily and attempts to maintain a portfolio that consistently outperforms the market. </a:t>
            </a:r>
          </a:p>
          <a:p>
            <a:pPr marL="342900" indent="-342900" algn="ctr">
              <a:buFont typeface="+mj-lt"/>
              <a:buAutoNum type="arabicPeriod"/>
            </a:pPr>
            <a:endParaRPr lang="en-US" sz="2400" dirty="0"/>
          </a:p>
          <a:p>
            <a:pPr marL="342900" indent="-342900" algn="ctr">
              <a:buFont typeface="+mj-lt"/>
              <a:buAutoNum type="arabicPeriod"/>
            </a:pPr>
            <a:r>
              <a:rPr lang="en-US" sz="2400" b="1" dirty="0"/>
              <a:t>Wes invests in slowly growing index funds, hoping wealth will accumulate over the course of several decades.</a:t>
            </a:r>
          </a:p>
          <a:p>
            <a:pPr marL="342900" indent="-342900" algn="ctr">
              <a:buFont typeface="+mj-lt"/>
              <a:buAutoNum type="arabicPeriod"/>
            </a:pPr>
            <a:endParaRPr lang="en-US" sz="2400" dirty="0"/>
          </a:p>
          <a:p>
            <a:pPr marL="342900" indent="-342900" algn="ctr">
              <a:buFont typeface="+mj-lt"/>
              <a:buAutoNum type="arabicPeriod"/>
            </a:pPr>
            <a:r>
              <a:rPr lang="en-US" sz="2400" b="1" dirty="0"/>
              <a:t>Dale chooses not to invest at all, as he assumes it is too risky.</a:t>
            </a:r>
          </a:p>
          <a:p>
            <a:pPr marL="342900" indent="-342900" algn="ctr">
              <a:buFont typeface="+mj-lt"/>
              <a:buAutoNum type="arabicPeriod"/>
            </a:pPr>
            <a:endParaRPr lang="en-US" sz="2400" dirty="0"/>
          </a:p>
          <a:p>
            <a:pPr algn="ctr"/>
            <a:r>
              <a:rPr lang="en-US" sz="2400" dirty="0"/>
              <a:t>Which investment strategy do you agree with the most? Why?</a:t>
            </a:r>
          </a:p>
        </p:txBody>
      </p:sp>
    </p:spTree>
    <p:extLst>
      <p:ext uri="{BB962C8B-B14F-4D97-AF65-F5344CB8AC3E}">
        <p14:creationId xmlns:p14="http://schemas.microsoft.com/office/powerpoint/2010/main" val="3504443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extremely difficult, even for financial professionals, to predict changes in future expectations and thus choose the stocks whose prices will rise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Most Americans can accumulate considerable financial wealth if they follow two rules: complete significant additional education and training after graduating from high school and start saving money early in life.</a:t>
            </a:r>
          </a:p>
          <a:p>
            <a:endParaRPr lang="en-US" sz="2000" dirty="0">
              <a:solidFill>
                <a:schemeClr val="bg1"/>
              </a:solidFill>
            </a:endParaRPr>
          </a:p>
        </p:txBody>
      </p:sp>
    </p:spTree>
    <p:extLst>
      <p:ext uri="{BB962C8B-B14F-4D97-AF65-F5344CB8AC3E}">
        <p14:creationId xmlns:p14="http://schemas.microsoft.com/office/powerpoint/2010/main" val="21003202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Businesses Raise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066923" y="1411014"/>
            <a:ext cx="8058154" cy="1062517"/>
            <a:chOff x="542923" y="1736761"/>
            <a:chExt cx="8058154" cy="1062517"/>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10625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52084"/>
              <a:ext cx="7807571" cy="1015663"/>
            </a:xfrm>
            <a:prstGeom prst="rect">
              <a:avLst/>
            </a:prstGeom>
            <a:grpFill/>
          </p:spPr>
          <p:txBody>
            <a:bodyPr wrap="square" rtlCol="0">
              <a:spAutoFit/>
            </a:bodyPr>
            <a:lstStyle/>
            <a:p>
              <a:pPr algn="ctr"/>
              <a:r>
                <a:rPr lang="en-US" sz="2000" dirty="0">
                  <a:solidFill>
                    <a:schemeClr val="bg1"/>
                  </a:solidFill>
                </a:rPr>
                <a:t>Firms often make decisions that involve spending money in the present and expecting to earn profits in the future. Firms can raise the financial capital they need to pay for such projects in four main ways:</a:t>
              </a:r>
            </a:p>
          </p:txBody>
        </p:sp>
      </p:grpSp>
      <p:sp>
        <p:nvSpPr>
          <p:cNvPr id="2" name="Rectangle 1">
            <a:extLst>
              <a:ext uri="{FF2B5EF4-FFF2-40B4-BE49-F238E27FC236}">
                <a16:creationId xmlns:a16="http://schemas.microsoft.com/office/drawing/2014/main" id="{13D6C866-C6A6-4DB7-AE77-8B9C6CA196CA}"/>
              </a:ext>
            </a:extLst>
          </p:cNvPr>
          <p:cNvSpPr/>
          <p:nvPr/>
        </p:nvSpPr>
        <p:spPr>
          <a:xfrm>
            <a:off x="2879300"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From early-stage investors</a:t>
            </a:r>
          </a:p>
        </p:txBody>
      </p:sp>
      <p:sp>
        <p:nvSpPr>
          <p:cNvPr id="25" name="Rectangle 24">
            <a:extLst>
              <a:ext uri="{FF2B5EF4-FFF2-40B4-BE49-F238E27FC236}">
                <a16:creationId xmlns:a16="http://schemas.microsoft.com/office/drawing/2014/main" id="{81E37EAD-2031-4589-BBD3-3B8D1A411027}"/>
              </a:ext>
            </a:extLst>
          </p:cNvPr>
          <p:cNvSpPr/>
          <p:nvPr/>
        </p:nvSpPr>
        <p:spPr>
          <a:xfrm>
            <a:off x="6500649" y="280626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reinvesting profits</a:t>
            </a:r>
          </a:p>
        </p:txBody>
      </p:sp>
      <p:sp>
        <p:nvSpPr>
          <p:cNvPr id="27" name="Rectangle 26">
            <a:extLst>
              <a:ext uri="{FF2B5EF4-FFF2-40B4-BE49-F238E27FC236}">
                <a16:creationId xmlns:a16="http://schemas.microsoft.com/office/drawing/2014/main" id="{6DE363F6-EE01-4786-A783-8C9477F99F2A}"/>
              </a:ext>
            </a:extLst>
          </p:cNvPr>
          <p:cNvSpPr/>
          <p:nvPr/>
        </p:nvSpPr>
        <p:spPr>
          <a:xfrm>
            <a:off x="2879300"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borrowing through banks or bonds</a:t>
            </a:r>
          </a:p>
        </p:txBody>
      </p:sp>
      <p:sp>
        <p:nvSpPr>
          <p:cNvPr id="28" name="Rectangle 27">
            <a:extLst>
              <a:ext uri="{FF2B5EF4-FFF2-40B4-BE49-F238E27FC236}">
                <a16:creationId xmlns:a16="http://schemas.microsoft.com/office/drawing/2014/main" id="{94B2C513-055C-4FAF-A633-E5AECD9B62F9}"/>
              </a:ext>
            </a:extLst>
          </p:cNvPr>
          <p:cNvSpPr/>
          <p:nvPr/>
        </p:nvSpPr>
        <p:spPr>
          <a:xfrm>
            <a:off x="6500651" y="4683072"/>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By selling stock</a:t>
            </a:r>
          </a:p>
        </p:txBody>
      </p:sp>
    </p:spTree>
    <p:extLst>
      <p:ext uri="{BB962C8B-B14F-4D97-AF65-F5344CB8AC3E}">
        <p14:creationId xmlns:p14="http://schemas.microsoft.com/office/powerpoint/2010/main" val="3739543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Early-Stage Financial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firms often have an idea or prototype for a product or service to sell but have few or no customers, and thus are not earning profits.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many small businesses, the original source of money is the business owner.</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cities have a network of well-to-do individuals, known as "angel investors," who will put their own money into small new companies.</a:t>
              </a:r>
            </a:p>
          </p:txBody>
        </p:sp>
      </p:grpSp>
      <p:grpSp>
        <p:nvGrpSpPr>
          <p:cNvPr id="25" name="Group 24">
            <a:extLst>
              <a:ext uri="{FF2B5EF4-FFF2-40B4-BE49-F238E27FC236}">
                <a16:creationId xmlns:a16="http://schemas.microsoft.com/office/drawing/2014/main" id="{A144C51C-519C-44F6-A845-818D4F4D4327}"/>
              </a:ext>
            </a:extLst>
          </p:cNvPr>
          <p:cNvGrpSpPr/>
          <p:nvPr/>
        </p:nvGrpSpPr>
        <p:grpSpPr>
          <a:xfrm>
            <a:off x="2135749" y="4328776"/>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5ED62C-4A51-4244-8A91-7A98A0CE60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37E54C47-75FD-4EF4-BB84-19047D9EEC3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Angel investors end up owning a small portion of the firm for their investment.</a:t>
              </a:r>
            </a:p>
          </p:txBody>
        </p:sp>
      </p:grpSp>
    </p:spTree>
    <p:extLst>
      <p:ext uri="{BB962C8B-B14F-4D97-AF65-F5344CB8AC3E}">
        <p14:creationId xmlns:p14="http://schemas.microsoft.com/office/powerpoint/2010/main" val="2913118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Venture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1438269"/>
            <a:chOff x="542923" y="1736760"/>
            <a:chExt cx="8058154" cy="1955744"/>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0"/>
              <a:ext cx="8058154" cy="19557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1906219"/>
            </a:xfrm>
            <a:prstGeom prst="rect">
              <a:avLst/>
            </a:prstGeom>
            <a:grpFill/>
          </p:spPr>
          <p:txBody>
            <a:bodyPr wrap="square" rtlCol="0">
              <a:spAutoFit/>
            </a:bodyPr>
            <a:lstStyle/>
            <a:p>
              <a:pPr algn="ctr"/>
              <a:r>
                <a:rPr lang="en-US" sz="2000" b="1" dirty="0">
                  <a:solidFill>
                    <a:schemeClr val="bg1"/>
                  </a:solidFill>
                </a:rPr>
                <a:t>Venture capital </a:t>
              </a:r>
              <a:r>
                <a:rPr lang="en-US" sz="2000" dirty="0">
                  <a:solidFill>
                    <a:schemeClr val="bg1"/>
                  </a:solidFill>
                </a:rPr>
                <a:t>firms make financial investments in new companies that are still relatively small in size but have potential to grow substantially. These firms gather money from a variety of individual or institutional investors. These investors come from a number of places:</a:t>
              </a:r>
            </a:p>
            <a:p>
              <a:endParaRPr lang="en-US" sz="2000" dirty="0">
                <a:solidFill>
                  <a:schemeClr val="bg1"/>
                </a:solidFill>
              </a:endParaRPr>
            </a:p>
          </p:txBody>
        </p:sp>
      </p:grpSp>
      <p:sp>
        <p:nvSpPr>
          <p:cNvPr id="23" name="Rectangle 22">
            <a:extLst>
              <a:ext uri="{FF2B5EF4-FFF2-40B4-BE49-F238E27FC236}">
                <a16:creationId xmlns:a16="http://schemas.microsoft.com/office/drawing/2014/main" id="{8C9C0436-C39D-4F24-A82E-74460863C379}"/>
              </a:ext>
            </a:extLst>
          </p:cNvPr>
          <p:cNvSpPr/>
          <p:nvPr/>
        </p:nvSpPr>
        <p:spPr>
          <a:xfrm>
            <a:off x="2816238"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Banks</a:t>
            </a:r>
          </a:p>
        </p:txBody>
      </p:sp>
      <p:sp>
        <p:nvSpPr>
          <p:cNvPr id="24" name="Rectangle 23">
            <a:extLst>
              <a:ext uri="{FF2B5EF4-FFF2-40B4-BE49-F238E27FC236}">
                <a16:creationId xmlns:a16="http://schemas.microsoft.com/office/drawing/2014/main" id="{1324DC07-F2A6-450D-B03B-677D6C9A91FA}"/>
              </a:ext>
            </a:extLst>
          </p:cNvPr>
          <p:cNvSpPr/>
          <p:nvPr/>
        </p:nvSpPr>
        <p:spPr>
          <a:xfrm>
            <a:off x="6437587" y="331075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Institutions, like college endowments</a:t>
            </a:r>
          </a:p>
        </p:txBody>
      </p:sp>
      <p:sp>
        <p:nvSpPr>
          <p:cNvPr id="29" name="Rectangle 28">
            <a:extLst>
              <a:ext uri="{FF2B5EF4-FFF2-40B4-BE49-F238E27FC236}">
                <a16:creationId xmlns:a16="http://schemas.microsoft.com/office/drawing/2014/main" id="{4FF36185-4C49-4498-8FB3-65622F2494D3}"/>
              </a:ext>
            </a:extLst>
          </p:cNvPr>
          <p:cNvSpPr/>
          <p:nvPr/>
        </p:nvSpPr>
        <p:spPr>
          <a:xfrm>
            <a:off x="2816238"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Insurance companies that hold financial reserves</a:t>
            </a:r>
          </a:p>
        </p:txBody>
      </p:sp>
      <p:sp>
        <p:nvSpPr>
          <p:cNvPr id="30" name="Rectangle 29">
            <a:extLst>
              <a:ext uri="{FF2B5EF4-FFF2-40B4-BE49-F238E27FC236}">
                <a16:creationId xmlns:a16="http://schemas.microsoft.com/office/drawing/2014/main" id="{53E26164-5E01-492D-8012-6D2F83E48E4E}"/>
              </a:ext>
            </a:extLst>
          </p:cNvPr>
          <p:cNvSpPr/>
          <p:nvPr/>
        </p:nvSpPr>
        <p:spPr>
          <a:xfrm>
            <a:off x="6437589" y="5187569"/>
            <a:ext cx="2812051" cy="14977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Corporate pension funds</a:t>
            </a:r>
          </a:p>
        </p:txBody>
      </p:sp>
    </p:spTree>
    <p:extLst>
      <p:ext uri="{BB962C8B-B14F-4D97-AF65-F5344CB8AC3E}">
        <p14:creationId xmlns:p14="http://schemas.microsoft.com/office/powerpoint/2010/main" val="1667137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Venture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F3A2BD79-A975-4431-9CD0-8EBE2238BEB0}"/>
              </a:ext>
            </a:extLst>
          </p:cNvPr>
          <p:cNvGrpSpPr/>
          <p:nvPr/>
        </p:nvGrpSpPr>
        <p:grpSpPr>
          <a:xfrm>
            <a:off x="2066923" y="5071505"/>
            <a:ext cx="8058154" cy="761736"/>
            <a:chOff x="542923" y="1736761"/>
            <a:chExt cx="8058154" cy="1065185"/>
          </a:xfrm>
          <a:solidFill>
            <a:srgbClr val="627981"/>
          </a:solidFill>
        </p:grpSpPr>
        <p:sp>
          <p:nvSpPr>
            <p:cNvPr id="7" name="Rectangle 6">
              <a:extLst>
                <a:ext uri="{FF2B5EF4-FFF2-40B4-BE49-F238E27FC236}">
                  <a16:creationId xmlns:a16="http://schemas.microsoft.com/office/drawing/2014/main" id="{CD910E8E-39AB-4893-92D5-664530445040}"/>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D9218A78-7F11-4043-9FA6-BFED0B51910C}"/>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Venture capital firms invest in young, emerging firms that have promising growth potential.</a:t>
              </a:r>
            </a:p>
          </p:txBody>
        </p:sp>
      </p:grpSp>
      <p:pic>
        <p:nvPicPr>
          <p:cNvPr id="2" name="Picture 2" descr="A graphic of a hand holding out a light bulb and four other hands offering stacks of cash for the light bulb">
            <a:extLst>
              <a:ext uri="{FF2B5EF4-FFF2-40B4-BE49-F238E27FC236}">
                <a16:creationId xmlns:a16="http://schemas.microsoft.com/office/drawing/2014/main" id="{43854C9C-304A-4D89-B641-89218373C2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435" y="1349418"/>
            <a:ext cx="5109129" cy="3481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581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TotalTime>
  <Words>6666</Words>
  <Application>Microsoft Office PowerPoint</Application>
  <PresentationFormat>Widescreen</PresentationFormat>
  <Paragraphs>818</Paragraphs>
  <Slides>57</Slides>
  <Notes>52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57</vt:i4>
      </vt:variant>
    </vt:vector>
  </HeadingPairs>
  <TitlesOfParts>
    <vt:vector size="64"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46</cp:revision>
  <dcterms:created xsi:type="dcterms:W3CDTF">2017-06-16T13:06:21Z</dcterms:created>
  <dcterms:modified xsi:type="dcterms:W3CDTF">2022-01-17T19:39:19Z</dcterms:modified>
</cp:coreProperties>
</file>